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4"/>
  </p:notesMasterIdLst>
  <p:handoutMasterIdLst>
    <p:handoutMasterId r:id="rId95"/>
  </p:handoutMasterIdLst>
  <p:sldIdLst>
    <p:sldId id="256" r:id="rId2"/>
    <p:sldId id="275" r:id="rId3"/>
    <p:sldId id="533" r:id="rId4"/>
    <p:sldId id="582" r:id="rId5"/>
    <p:sldId id="583" r:id="rId6"/>
    <p:sldId id="595" r:id="rId7"/>
    <p:sldId id="580" r:id="rId8"/>
    <p:sldId id="383" r:id="rId9"/>
    <p:sldId id="495" r:id="rId10"/>
    <p:sldId id="475" r:id="rId11"/>
    <p:sldId id="550" r:id="rId12"/>
    <p:sldId id="536" r:id="rId13"/>
    <p:sldId id="564" r:id="rId14"/>
    <p:sldId id="574" r:id="rId15"/>
    <p:sldId id="579" r:id="rId16"/>
    <p:sldId id="497" r:id="rId17"/>
    <p:sldId id="498" r:id="rId18"/>
    <p:sldId id="537" r:id="rId19"/>
    <p:sldId id="538" r:id="rId20"/>
    <p:sldId id="501" r:id="rId21"/>
    <p:sldId id="567" r:id="rId22"/>
    <p:sldId id="566" r:id="rId23"/>
    <p:sldId id="568" r:id="rId24"/>
    <p:sldId id="569" r:id="rId25"/>
    <p:sldId id="639" r:id="rId26"/>
    <p:sldId id="640" r:id="rId27"/>
    <p:sldId id="641" r:id="rId28"/>
    <p:sldId id="642" r:id="rId29"/>
    <p:sldId id="643" r:id="rId30"/>
    <p:sldId id="597" r:id="rId31"/>
    <p:sldId id="605" r:id="rId32"/>
    <p:sldId id="606" r:id="rId33"/>
    <p:sldId id="607" r:id="rId34"/>
    <p:sldId id="608" r:id="rId35"/>
    <p:sldId id="609" r:id="rId36"/>
    <p:sldId id="389" r:id="rId37"/>
    <p:sldId id="610" r:id="rId38"/>
    <p:sldId id="611" r:id="rId39"/>
    <p:sldId id="581" r:id="rId40"/>
    <p:sldId id="613" r:id="rId41"/>
    <p:sldId id="587" r:id="rId42"/>
    <p:sldId id="588" r:id="rId43"/>
    <p:sldId id="589" r:id="rId44"/>
    <p:sldId id="590" r:id="rId45"/>
    <p:sldId id="635" r:id="rId46"/>
    <p:sldId id="456" r:id="rId47"/>
    <p:sldId id="614" r:id="rId48"/>
    <p:sldId id="615" r:id="rId49"/>
    <p:sldId id="616" r:id="rId50"/>
    <p:sldId id="460" r:id="rId51"/>
    <p:sldId id="617" r:id="rId52"/>
    <p:sldId id="618" r:id="rId53"/>
    <p:sldId id="619" r:id="rId54"/>
    <p:sldId id="620" r:id="rId55"/>
    <p:sldId id="621" r:id="rId56"/>
    <p:sldId id="622" r:id="rId57"/>
    <p:sldId id="623" r:id="rId58"/>
    <p:sldId id="551" r:id="rId59"/>
    <p:sldId id="591" r:id="rId60"/>
    <p:sldId id="592" r:id="rId61"/>
    <p:sldId id="636" r:id="rId62"/>
    <p:sldId id="593" r:id="rId63"/>
    <p:sldId id="594" r:id="rId64"/>
    <p:sldId id="584" r:id="rId65"/>
    <p:sldId id="585" r:id="rId66"/>
    <p:sldId id="644" r:id="rId67"/>
    <p:sldId id="598" r:id="rId68"/>
    <p:sldId id="599" r:id="rId69"/>
    <p:sldId id="600" r:id="rId70"/>
    <p:sldId id="601" r:id="rId71"/>
    <p:sldId id="602" r:id="rId72"/>
    <p:sldId id="603" r:id="rId73"/>
    <p:sldId id="570" r:id="rId74"/>
    <p:sldId id="364" r:id="rId75"/>
    <p:sldId id="575" r:id="rId76"/>
    <p:sldId id="576" r:id="rId77"/>
    <p:sldId id="577" r:id="rId78"/>
    <p:sldId id="578" r:id="rId79"/>
    <p:sldId id="637" r:id="rId80"/>
    <p:sldId id="638" r:id="rId81"/>
    <p:sldId id="626" r:id="rId82"/>
    <p:sldId id="627" r:id="rId83"/>
    <p:sldId id="628" r:id="rId84"/>
    <p:sldId id="496" r:id="rId85"/>
    <p:sldId id="629" r:id="rId86"/>
    <p:sldId id="630" r:id="rId87"/>
    <p:sldId id="631" r:id="rId88"/>
    <p:sldId id="632" r:id="rId89"/>
    <p:sldId id="633" r:id="rId90"/>
    <p:sldId id="634" r:id="rId91"/>
    <p:sldId id="535" r:id="rId92"/>
    <p:sldId id="549" r:id="rId93"/>
  </p:sldIdLst>
  <p:sldSz cx="9144000" cy="5143500" type="screen16x9"/>
  <p:notesSz cx="6669088"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CCCC"/>
    <a:srgbClr val="333300"/>
    <a:srgbClr val="CC0000"/>
    <a:srgbClr val="3399FF"/>
    <a:srgbClr val="FF7C80"/>
    <a:srgbClr val="B431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5" autoAdjust="0"/>
    <p:restoredTop sz="77199" autoAdjust="0"/>
  </p:normalViewPr>
  <p:slideViewPr>
    <p:cSldViewPr snapToGrid="0">
      <p:cViewPr varScale="1">
        <p:scale>
          <a:sx n="106" d="100"/>
          <a:sy n="106" d="100"/>
        </p:scale>
        <p:origin x="525" y="4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355"/>
    </p:cViewPr>
  </p:sorterViewPr>
  <p:notesViewPr>
    <p:cSldViewPr snapToGrid="0">
      <p:cViewPr varScale="1">
        <p:scale>
          <a:sx n="80" d="100"/>
          <a:sy n="80" d="100"/>
        </p:scale>
        <p:origin x="405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Thomas\Dropbox\Oenobox\MANIFESTATION%20AIX%20OENO\RT%202023\Pr&#233;sentations%202023\OMEGA%20Philomene%20et%20Masques.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Thomas\Dropbox\Oenobox\MANIFESTATION%20AIX%20OENO\RT%202023\Pr&#233;sentations%202023\OMEGA%20Philomene%20et%20Masqu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Thomas\Dropbox\00-%20THOMAS\LEVURES\BILAN%20202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Thomas\Dropbox\00-%20THOMAS\LEVURES\BILAN%20202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Thomas\Dropbox\00-%20THOMAS\LEVURES\BILAN%202022.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omas\Dropbox\Oenobox\MANIFESTATION%20AIX%20OENO\RT%202023\Prod%20IG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Utilisateur\Documents\Essai%20collage%20produits%20de%20d&#233;coloration.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oleObject" Target="file:///C:\Users\Thomas\Dropbox\Oenobox\MANIFESTATION%20AIX%20OENO\RT%202023\Pr&#233;sentations%202023\OMEGA%20Philomene%20et%20Masqu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FR" dirty="0">
                <a:latin typeface="Calibri" panose="020F0502020204030204" pitchFamily="34" charset="0"/>
                <a:cs typeface="Calibri" panose="020F0502020204030204" pitchFamily="34" charset="0"/>
              </a:rPr>
              <a:t>Production IGP Méditerranée</a:t>
            </a:r>
          </a:p>
          <a:p>
            <a:pPr>
              <a:defRPr>
                <a:latin typeface="Calibri" panose="020F0502020204030204" pitchFamily="34" charset="0"/>
                <a:cs typeface="Calibri" panose="020F0502020204030204" pitchFamily="34" charset="0"/>
              </a:defRPr>
            </a:pPr>
            <a:r>
              <a:rPr lang="fr-FR" sz="1100" i="1" dirty="0">
                <a:latin typeface="Calibri" panose="020F0502020204030204" pitchFamily="34" charset="0"/>
                <a:cs typeface="Calibri" panose="020F0502020204030204" pitchFamily="34" charset="0"/>
              </a:rPr>
              <a:t>(</a:t>
            </a:r>
            <a:r>
              <a:rPr lang="fr-FR" sz="1100" i="1" dirty="0" err="1">
                <a:latin typeface="Calibri" panose="020F0502020204030204" pitchFamily="34" charset="0"/>
                <a:cs typeface="Calibri" panose="020F0502020204030204" pitchFamily="34" charset="0"/>
              </a:rPr>
              <a:t>hL</a:t>
            </a:r>
            <a:r>
              <a:rPr lang="fr-FR" sz="1100" i="1" dirty="0">
                <a:latin typeface="Calibri" panose="020F0502020204030204" pitchFamily="34" charset="0"/>
                <a:cs typeface="Calibri" panose="020F0502020204030204" pitchFamily="34" charset="0"/>
              </a:rPr>
              <a:t>)</a:t>
            </a:r>
          </a:p>
        </c:rich>
      </c:tx>
      <c:layout>
        <c:manualLayout>
          <c:xMode val="edge"/>
          <c:yMode val="edge"/>
          <c:x val="0.74351276763368546"/>
          <c:y val="3.928560859066151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6.8683367334528789E-2"/>
          <c:y val="5.1189422210148702E-2"/>
          <c:w val="0.91389692562745239"/>
          <c:h val="0.87229602104463255"/>
        </c:manualLayout>
      </c:layout>
      <c:barChart>
        <c:barDir val="col"/>
        <c:grouping val="clustered"/>
        <c:varyColors val="0"/>
        <c:ser>
          <c:idx val="0"/>
          <c:order val="0"/>
          <c:spPr>
            <a:solidFill>
              <a:srgbClr val="0070C0"/>
            </a:solidFill>
            <a:ln>
              <a:noFill/>
            </a:ln>
            <a:effectLst/>
          </c:spPr>
          <c:invertIfNegative val="0"/>
          <c:cat>
            <c:numRef>
              <c:f>Feuil1!$B$2:$F$2</c:f>
              <c:numCache>
                <c:formatCode>General</c:formatCode>
                <c:ptCount val="5"/>
                <c:pt idx="0">
                  <c:v>2019</c:v>
                </c:pt>
                <c:pt idx="1">
                  <c:v>2020</c:v>
                </c:pt>
                <c:pt idx="2">
                  <c:v>2021</c:v>
                </c:pt>
                <c:pt idx="3">
                  <c:v>2022</c:v>
                </c:pt>
                <c:pt idx="4">
                  <c:v>2023</c:v>
                </c:pt>
              </c:numCache>
            </c:numRef>
          </c:cat>
          <c:val>
            <c:numRef>
              <c:f>Feuil1!$B$3:$F$3</c:f>
              <c:numCache>
                <c:formatCode>_-* #\ ##0_-;\-* #\ ##0_-;_-* "-"??_-;_-@_-</c:formatCode>
                <c:ptCount val="5"/>
                <c:pt idx="0">
                  <c:v>667963</c:v>
                </c:pt>
                <c:pt idx="1">
                  <c:v>809908</c:v>
                </c:pt>
                <c:pt idx="2">
                  <c:v>595338</c:v>
                </c:pt>
                <c:pt idx="3">
                  <c:v>749295</c:v>
                </c:pt>
              </c:numCache>
            </c:numRef>
          </c:val>
          <c:extLst>
            <c:ext xmlns:c16="http://schemas.microsoft.com/office/drawing/2014/chart" uri="{C3380CC4-5D6E-409C-BE32-E72D297353CC}">
              <c16:uniqueId val="{00000000-551D-4722-BDEE-C468022077E3}"/>
            </c:ext>
          </c:extLst>
        </c:ser>
        <c:ser>
          <c:idx val="1"/>
          <c:order val="1"/>
          <c:tx>
            <c:strRef>
              <c:f>Feuil1!$A$6</c:f>
              <c:strCache>
                <c:ptCount val="1"/>
                <c:pt idx="0">
                  <c:v>Récolte rosés</c:v>
                </c:pt>
              </c:strCache>
            </c:strRef>
          </c:tx>
          <c:spPr>
            <a:solidFill>
              <a:srgbClr val="FFCCCC"/>
            </a:solidFill>
            <a:ln>
              <a:noFill/>
            </a:ln>
            <a:effectLst/>
          </c:spPr>
          <c:invertIfNegative val="0"/>
          <c:val>
            <c:numRef>
              <c:f>Feuil1!$B$6:$F$6</c:f>
              <c:numCache>
                <c:formatCode>_-* #\ ##0_-;\-* #\ ##0_-;_-* "-"??_-;_-@_-</c:formatCode>
                <c:ptCount val="5"/>
                <c:pt idx="0">
                  <c:v>473297</c:v>
                </c:pt>
                <c:pt idx="1">
                  <c:v>581000</c:v>
                </c:pt>
                <c:pt idx="2">
                  <c:v>369000</c:v>
                </c:pt>
                <c:pt idx="3">
                  <c:v>467000</c:v>
                </c:pt>
              </c:numCache>
            </c:numRef>
          </c:val>
          <c:extLst>
            <c:ext xmlns:c16="http://schemas.microsoft.com/office/drawing/2014/chart" uri="{C3380CC4-5D6E-409C-BE32-E72D297353CC}">
              <c16:uniqueId val="{00000001-551D-4722-BDEE-C468022077E3}"/>
            </c:ext>
          </c:extLst>
        </c:ser>
        <c:dLbls>
          <c:showLegendKey val="0"/>
          <c:showVal val="0"/>
          <c:showCatName val="0"/>
          <c:showSerName val="0"/>
          <c:showPercent val="0"/>
          <c:showBubbleSize val="0"/>
        </c:dLbls>
        <c:gapWidth val="219"/>
        <c:overlap val="-27"/>
        <c:axId val="539232191"/>
        <c:axId val="357159919"/>
      </c:barChart>
      <c:catAx>
        <c:axId val="53923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7159919"/>
        <c:crosses val="autoZero"/>
        <c:auto val="1"/>
        <c:lblAlgn val="ctr"/>
        <c:lblOffset val="100"/>
        <c:noMultiLvlLbl val="0"/>
      </c:catAx>
      <c:valAx>
        <c:axId val="357159919"/>
        <c:scaling>
          <c:orientation val="minMax"/>
          <c:min val="25000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39232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353401835062471E-2"/>
          <c:y val="3.4287930255846373E-2"/>
          <c:w val="0.91722389018546202"/>
          <c:h val="0.86846443087435465"/>
        </c:manualLayout>
      </c:layout>
      <c:scatterChart>
        <c:scatterStyle val="lineMarker"/>
        <c:varyColors val="0"/>
        <c:ser>
          <c:idx val="0"/>
          <c:order val="0"/>
          <c:tx>
            <c:strRef>
              <c:f>'LA TOTALE'!$B$36</c:f>
              <c:strCache>
                <c:ptCount val="1"/>
                <c:pt idx="0">
                  <c:v>Lactique</c:v>
                </c:pt>
              </c:strCache>
            </c:strRef>
          </c:tx>
          <c:spPr>
            <a:ln w="19050" cap="rnd">
              <a:solidFill>
                <a:srgbClr val="00B0F0"/>
              </a:solidFill>
              <a:round/>
            </a:ln>
            <a:effectLst/>
          </c:spPr>
          <c:marker>
            <c:symbol val="circle"/>
            <c:size val="5"/>
            <c:spPr>
              <a:solidFill>
                <a:srgbClr val="00B0F0"/>
              </a:solidFill>
              <a:ln w="9525">
                <a:noFill/>
              </a:ln>
              <a:effectLst/>
            </c:spPr>
          </c:marker>
          <c:xVal>
            <c:numRef>
              <c:f>'LA TOTALE'!$D$34:$I$34</c:f>
              <c:numCache>
                <c:formatCode>General</c:formatCode>
                <c:ptCount val="6"/>
                <c:pt idx="0">
                  <c:v>0</c:v>
                </c:pt>
                <c:pt idx="1">
                  <c:v>3</c:v>
                </c:pt>
                <c:pt idx="2">
                  <c:v>4</c:v>
                </c:pt>
                <c:pt idx="3">
                  <c:v>6</c:v>
                </c:pt>
                <c:pt idx="4">
                  <c:v>9</c:v>
                </c:pt>
                <c:pt idx="5">
                  <c:v>12</c:v>
                </c:pt>
              </c:numCache>
            </c:numRef>
          </c:xVal>
          <c:yVal>
            <c:numRef>
              <c:f>'LA TOTALE'!$D$36:$I$36</c:f>
              <c:numCache>
                <c:formatCode>General</c:formatCode>
                <c:ptCount val="6"/>
                <c:pt idx="0">
                  <c:v>0</c:v>
                </c:pt>
                <c:pt idx="1">
                  <c:v>0.8</c:v>
                </c:pt>
                <c:pt idx="2">
                  <c:v>1.19</c:v>
                </c:pt>
                <c:pt idx="3">
                  <c:v>3.43</c:v>
                </c:pt>
                <c:pt idx="4">
                  <c:v>4.6500000000000004</c:v>
                </c:pt>
                <c:pt idx="5">
                  <c:v>4.91</c:v>
                </c:pt>
              </c:numCache>
            </c:numRef>
          </c:yVal>
          <c:smooth val="0"/>
          <c:extLst>
            <c:ext xmlns:c16="http://schemas.microsoft.com/office/drawing/2014/chart" uri="{C3380CC4-5D6E-409C-BE32-E72D297353CC}">
              <c16:uniqueId val="{00000000-97C8-44DF-A760-B2EC99F423EB}"/>
            </c:ext>
          </c:extLst>
        </c:ser>
        <c:ser>
          <c:idx val="1"/>
          <c:order val="1"/>
          <c:tx>
            <c:v>min</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'LA TOTALE'!$D$3:$K$3</c:f>
              <c:numCache>
                <c:formatCode>General</c:formatCode>
                <c:ptCount val="8"/>
                <c:pt idx="0">
                  <c:v>0</c:v>
                </c:pt>
                <c:pt idx="1">
                  <c:v>3</c:v>
                </c:pt>
                <c:pt idx="2">
                  <c:v>4</c:v>
                </c:pt>
                <c:pt idx="3">
                  <c:v>7</c:v>
                </c:pt>
                <c:pt idx="4">
                  <c:v>9</c:v>
                </c:pt>
                <c:pt idx="5">
                  <c:v>12</c:v>
                </c:pt>
                <c:pt idx="6">
                  <c:v>17</c:v>
                </c:pt>
                <c:pt idx="7">
                  <c:v>19</c:v>
                </c:pt>
              </c:numCache>
              <c:extLst xmlns:c15="http://schemas.microsoft.com/office/drawing/2012/chart"/>
            </c:numRef>
          </c:xVal>
          <c:yVal>
            <c:numRef>
              <c:f>'LA TOTALE'!$D$23:$K$23</c:f>
              <c:extLst xmlns:c15="http://schemas.microsoft.com/office/drawing/2012/chart"/>
            </c:numRef>
          </c:yVal>
          <c:smooth val="0"/>
          <c:extLst xmlns:c15="http://schemas.microsoft.com/office/drawing/2012/chart">
            <c:ext xmlns:c16="http://schemas.microsoft.com/office/drawing/2014/chart" uri="{C3380CC4-5D6E-409C-BE32-E72D297353CC}">
              <c16:uniqueId val="{00000001-97C8-44DF-A760-B2EC99F423EB}"/>
            </c:ext>
          </c:extLst>
        </c:ser>
        <c:ser>
          <c:idx val="2"/>
          <c:order val="2"/>
          <c:tx>
            <c:v>max</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'LA TOTALE'!$D$3:$K$3</c:f>
              <c:numCache>
                <c:formatCode>General</c:formatCode>
                <c:ptCount val="8"/>
                <c:pt idx="0">
                  <c:v>0</c:v>
                </c:pt>
                <c:pt idx="1">
                  <c:v>3</c:v>
                </c:pt>
                <c:pt idx="2">
                  <c:v>4</c:v>
                </c:pt>
                <c:pt idx="3">
                  <c:v>7</c:v>
                </c:pt>
                <c:pt idx="4">
                  <c:v>9</c:v>
                </c:pt>
                <c:pt idx="5">
                  <c:v>12</c:v>
                </c:pt>
                <c:pt idx="6">
                  <c:v>17</c:v>
                </c:pt>
                <c:pt idx="7">
                  <c:v>19</c:v>
                </c:pt>
              </c:numCache>
              <c:extLst xmlns:c15="http://schemas.microsoft.com/office/drawing/2012/chart"/>
            </c:numRef>
          </c:xVal>
          <c:yVal>
            <c:numRef>
              <c:f>'LA TOTALE'!$D$24:$K$24</c:f>
              <c:extLst xmlns:c15="http://schemas.microsoft.com/office/drawing/2012/chart"/>
            </c:numRef>
          </c:yVal>
          <c:smooth val="0"/>
          <c:extLst xmlns:c15="http://schemas.microsoft.com/office/drawing/2012/chart">
            <c:ext xmlns:c16="http://schemas.microsoft.com/office/drawing/2014/chart" uri="{C3380CC4-5D6E-409C-BE32-E72D297353CC}">
              <c16:uniqueId val="{00000002-97C8-44DF-A760-B2EC99F423EB}"/>
            </c:ext>
          </c:extLst>
        </c:ser>
        <c:ser>
          <c:idx val="3"/>
          <c:order val="3"/>
          <c:tx>
            <c:strRef>
              <c:f>'LA TOTALE'!$B$37</c:f>
              <c:strCache>
                <c:ptCount val="1"/>
                <c:pt idx="0">
                  <c:v>AT</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'LA TOTALE'!$D$34:$I$34</c:f>
              <c:numCache>
                <c:formatCode>General</c:formatCode>
                <c:ptCount val="6"/>
                <c:pt idx="0">
                  <c:v>0</c:v>
                </c:pt>
                <c:pt idx="1">
                  <c:v>3</c:v>
                </c:pt>
                <c:pt idx="2">
                  <c:v>4</c:v>
                </c:pt>
                <c:pt idx="3">
                  <c:v>6</c:v>
                </c:pt>
                <c:pt idx="4">
                  <c:v>9</c:v>
                </c:pt>
                <c:pt idx="5">
                  <c:v>12</c:v>
                </c:pt>
              </c:numCache>
            </c:numRef>
          </c:xVal>
          <c:yVal>
            <c:numRef>
              <c:f>'LA TOTALE'!$D$37:$I$37</c:f>
              <c:numCache>
                <c:formatCode>General</c:formatCode>
                <c:ptCount val="6"/>
                <c:pt idx="0">
                  <c:v>5.07</c:v>
                </c:pt>
                <c:pt idx="1">
                  <c:v>5.12</c:v>
                </c:pt>
                <c:pt idx="2">
                  <c:v>5.5</c:v>
                </c:pt>
                <c:pt idx="3">
                  <c:v>7.12</c:v>
                </c:pt>
                <c:pt idx="4">
                  <c:v>9.14</c:v>
                </c:pt>
                <c:pt idx="5">
                  <c:v>9.16</c:v>
                </c:pt>
              </c:numCache>
            </c:numRef>
          </c:yVal>
          <c:smooth val="0"/>
          <c:extLst>
            <c:ext xmlns:c16="http://schemas.microsoft.com/office/drawing/2014/chart" uri="{C3380CC4-5D6E-409C-BE32-E72D297353CC}">
              <c16:uniqueId val="{00000003-97C8-44DF-A760-B2EC99F423EB}"/>
            </c:ext>
          </c:extLst>
        </c:ser>
        <c:dLbls>
          <c:showLegendKey val="0"/>
          <c:showVal val="0"/>
          <c:showCatName val="0"/>
          <c:showSerName val="0"/>
          <c:showPercent val="0"/>
          <c:showBubbleSize val="0"/>
        </c:dLbls>
        <c:axId val="1879438464"/>
        <c:axId val="1548827104"/>
        <c:extLst/>
      </c:scatterChart>
      <c:scatterChart>
        <c:scatterStyle val="lineMarker"/>
        <c:varyColors val="0"/>
        <c:ser>
          <c:idx val="4"/>
          <c:order val="4"/>
          <c:tx>
            <c:strRef>
              <c:f>'LA TOTALE'!$B$38</c:f>
              <c:strCache>
                <c:ptCount val="1"/>
                <c:pt idx="0">
                  <c:v>pH</c:v>
                </c:pt>
              </c:strCache>
            </c:strRef>
          </c:tx>
          <c:spPr>
            <a:ln w="19050" cap="rnd">
              <a:solidFill>
                <a:srgbClr val="FF0000"/>
              </a:solidFill>
              <a:round/>
            </a:ln>
            <a:effectLst/>
          </c:spPr>
          <c:marker>
            <c:symbol val="circle"/>
            <c:size val="5"/>
            <c:spPr>
              <a:solidFill>
                <a:srgbClr val="FF0000"/>
              </a:solidFill>
              <a:ln w="9525">
                <a:noFill/>
              </a:ln>
              <a:effectLst/>
            </c:spPr>
          </c:marker>
          <c:xVal>
            <c:numRef>
              <c:f>'LA TOTALE'!$D$34:$I$34</c:f>
              <c:numCache>
                <c:formatCode>General</c:formatCode>
                <c:ptCount val="6"/>
                <c:pt idx="0">
                  <c:v>0</c:v>
                </c:pt>
                <c:pt idx="1">
                  <c:v>3</c:v>
                </c:pt>
                <c:pt idx="2">
                  <c:v>4</c:v>
                </c:pt>
                <c:pt idx="3">
                  <c:v>6</c:v>
                </c:pt>
                <c:pt idx="4">
                  <c:v>9</c:v>
                </c:pt>
                <c:pt idx="5">
                  <c:v>12</c:v>
                </c:pt>
              </c:numCache>
            </c:numRef>
          </c:xVal>
          <c:yVal>
            <c:numRef>
              <c:f>'LA TOTALE'!$D$38:$I$38</c:f>
              <c:numCache>
                <c:formatCode>General</c:formatCode>
                <c:ptCount val="6"/>
                <c:pt idx="0">
                  <c:v>3.69</c:v>
                </c:pt>
                <c:pt idx="1">
                  <c:v>3.65</c:v>
                </c:pt>
                <c:pt idx="2">
                  <c:v>3.49</c:v>
                </c:pt>
                <c:pt idx="3">
                  <c:v>3.05</c:v>
                </c:pt>
                <c:pt idx="4">
                  <c:v>3.21</c:v>
                </c:pt>
                <c:pt idx="5">
                  <c:v>3.2</c:v>
                </c:pt>
              </c:numCache>
            </c:numRef>
          </c:yVal>
          <c:smooth val="0"/>
          <c:extLst>
            <c:ext xmlns:c16="http://schemas.microsoft.com/office/drawing/2014/chart" uri="{C3380CC4-5D6E-409C-BE32-E72D297353CC}">
              <c16:uniqueId val="{00000004-97C8-44DF-A760-B2EC99F423EB}"/>
            </c:ext>
          </c:extLst>
        </c:ser>
        <c:dLbls>
          <c:showLegendKey val="0"/>
          <c:showVal val="0"/>
          <c:showCatName val="0"/>
          <c:showSerName val="0"/>
          <c:showPercent val="0"/>
          <c:showBubbleSize val="0"/>
        </c:dLbls>
        <c:axId val="1974298512"/>
        <c:axId val="1974312432"/>
      </c:scatterChart>
      <c:valAx>
        <c:axId val="1879438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1548827104"/>
        <c:crosses val="autoZero"/>
        <c:crossBetween val="midCat"/>
        <c:majorUnit val="1"/>
      </c:valAx>
      <c:valAx>
        <c:axId val="1548827104"/>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1879438464"/>
        <c:crosses val="autoZero"/>
        <c:crossBetween val="midCat"/>
      </c:valAx>
      <c:valAx>
        <c:axId val="1974312432"/>
        <c:scaling>
          <c:orientation val="minMax"/>
          <c:max val="4"/>
          <c:min val="2.8"/>
        </c:scaling>
        <c:delete val="0"/>
        <c:axPos val="r"/>
        <c:numFmt formatCod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1974298512"/>
        <c:crosses val="max"/>
        <c:crossBetween val="midCat"/>
      </c:valAx>
      <c:valAx>
        <c:axId val="1974298512"/>
        <c:scaling>
          <c:orientation val="minMax"/>
        </c:scaling>
        <c:delete val="1"/>
        <c:axPos val="b"/>
        <c:numFmt formatCode="General" sourceLinked="1"/>
        <c:majorTickMark val="out"/>
        <c:minorTickMark val="none"/>
        <c:tickLblPos val="nextTo"/>
        <c:crossAx val="1974312432"/>
        <c:crosses val="autoZero"/>
        <c:crossBetween val="midCat"/>
      </c:valAx>
      <c:spPr>
        <a:noFill/>
        <a:ln>
          <a:noFill/>
        </a:ln>
        <a:effectLst/>
      </c:spPr>
    </c:plotArea>
    <c:legend>
      <c:legendPos val="b"/>
      <c:layout>
        <c:manualLayout>
          <c:xMode val="edge"/>
          <c:yMode val="edge"/>
          <c:x val="0.12241259115782042"/>
          <c:y val="6.0445831624925742E-2"/>
          <c:w val="0.77111069758953055"/>
          <c:h val="0.109278396523495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200" b="1" dirty="0" err="1">
                <a:latin typeface="Calibri" panose="020F0502020204030204" pitchFamily="34" charset="0"/>
                <a:cs typeface="Calibri" panose="020F0502020204030204" pitchFamily="34" charset="0"/>
              </a:rPr>
              <a:t>Acidité</a:t>
            </a:r>
            <a:endParaRPr lang="en-US" sz="1200" b="1" dirty="0">
              <a:latin typeface="Calibri" panose="020F0502020204030204" pitchFamily="34" charset="0"/>
              <a:cs typeface="Calibri" panose="020F0502020204030204" pitchFamily="34" charset="0"/>
            </a:endParaRPr>
          </a:p>
          <a:p>
            <a:pPr>
              <a:defRPr sz="1200" b="1">
                <a:latin typeface="Calibri" panose="020F0502020204030204" pitchFamily="34" charset="0"/>
                <a:cs typeface="Calibri" panose="020F0502020204030204" pitchFamily="34" charset="0"/>
              </a:defRPr>
            </a:pPr>
            <a:r>
              <a:rPr lang="en-US" sz="1200" b="1" dirty="0" err="1">
                <a:latin typeface="Calibri" panose="020F0502020204030204" pitchFamily="34" charset="0"/>
                <a:cs typeface="Calibri" panose="020F0502020204030204" pitchFamily="34" charset="0"/>
              </a:rPr>
              <a:t>Totale</a:t>
            </a:r>
            <a:endParaRPr lang="en-US" sz="1200" b="1" dirty="0">
              <a:latin typeface="Calibri" panose="020F0502020204030204" pitchFamily="34" charset="0"/>
              <a:cs typeface="Calibri" panose="020F0502020204030204" pitchFamily="34" charset="0"/>
            </a:endParaRPr>
          </a:p>
        </c:rich>
      </c:tx>
      <c:layout>
        <c:manualLayout>
          <c:xMode val="edge"/>
          <c:yMode val="edge"/>
          <c:x val="0.11485794410548181"/>
          <c:y val="0.1169462269387534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8.3174827398374201E-2"/>
          <c:y val="7.5299524748177096E-2"/>
          <c:w val="0.91209631809261194"/>
          <c:h val="0.75847364487624747"/>
        </c:manualLayout>
      </c:layout>
      <c:barChart>
        <c:barDir val="col"/>
        <c:grouping val="clustered"/>
        <c:varyColors val="0"/>
        <c:ser>
          <c:idx val="0"/>
          <c:order val="0"/>
          <c:tx>
            <c:strRef>
              <c:f>Feuil1!$B$1</c:f>
              <c:strCache>
                <c:ptCount val="1"/>
                <c:pt idx="0">
                  <c:v>AT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Témoin</c:v>
                </c:pt>
                <c:pt idx="1">
                  <c:v>Tartrique</c:v>
                </c:pt>
                <c:pt idx="2">
                  <c:v>Malique</c:v>
                </c:pt>
                <c:pt idx="3">
                  <c:v>Lactique</c:v>
                </c:pt>
              </c:strCache>
            </c:strRef>
          </c:cat>
          <c:val>
            <c:numRef>
              <c:f>Feuil1!$B$2:$B$5</c:f>
              <c:numCache>
                <c:formatCode>General</c:formatCode>
                <c:ptCount val="4"/>
                <c:pt idx="0">
                  <c:v>5.05</c:v>
                </c:pt>
                <c:pt idx="1">
                  <c:v>5.67</c:v>
                </c:pt>
                <c:pt idx="2">
                  <c:v>5.73</c:v>
                </c:pt>
                <c:pt idx="3">
                  <c:v>5.63</c:v>
                </c:pt>
              </c:numCache>
            </c:numRef>
          </c:val>
          <c:extLst>
            <c:ext xmlns:c16="http://schemas.microsoft.com/office/drawing/2014/chart" uri="{C3380CC4-5D6E-409C-BE32-E72D297353CC}">
              <c16:uniqueId val="{00000000-EB5E-4A58-AD18-F87347905551}"/>
            </c:ext>
          </c:extLst>
        </c:ser>
        <c:dLbls>
          <c:showLegendKey val="0"/>
          <c:showVal val="0"/>
          <c:showCatName val="0"/>
          <c:showSerName val="0"/>
          <c:showPercent val="0"/>
          <c:showBubbleSize val="0"/>
        </c:dLbls>
        <c:gapWidth val="219"/>
        <c:overlap val="-27"/>
        <c:axId val="284142335"/>
        <c:axId val="275594639"/>
      </c:barChart>
      <c:catAx>
        <c:axId val="28414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275594639"/>
        <c:crosses val="autoZero"/>
        <c:auto val="1"/>
        <c:lblAlgn val="ctr"/>
        <c:lblOffset val="100"/>
        <c:noMultiLvlLbl val="0"/>
      </c:catAx>
      <c:valAx>
        <c:axId val="27559463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284142335"/>
        <c:crosses val="autoZero"/>
        <c:crossBetween val="between"/>
        <c:majorUnit val="0.300000000000000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758121467822185"/>
          <c:y val="0.21261398006674181"/>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0.11772807034131894"/>
          <c:y val="0.10818619627451201"/>
          <c:w val="0.86575633937182395"/>
          <c:h val="0.75399697541267197"/>
        </c:manualLayout>
      </c:layout>
      <c:barChart>
        <c:barDir val="col"/>
        <c:grouping val="clustered"/>
        <c:varyColors val="0"/>
        <c:ser>
          <c:idx val="0"/>
          <c:order val="0"/>
          <c:tx>
            <c:strRef>
              <c:f>Feuil1!$B$1</c:f>
              <c:strCache>
                <c:ptCount val="1"/>
                <c:pt idx="0">
                  <c:v>pH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Témoin</c:v>
                </c:pt>
                <c:pt idx="1">
                  <c:v>Tartrique</c:v>
                </c:pt>
                <c:pt idx="2">
                  <c:v>Malique</c:v>
                </c:pt>
                <c:pt idx="3">
                  <c:v>Lactique</c:v>
                </c:pt>
              </c:strCache>
            </c:strRef>
          </c:cat>
          <c:val>
            <c:numRef>
              <c:f>Feuil1!$B$2:$B$5</c:f>
              <c:numCache>
                <c:formatCode>General</c:formatCode>
                <c:ptCount val="4"/>
                <c:pt idx="0">
                  <c:v>3.32</c:v>
                </c:pt>
                <c:pt idx="1">
                  <c:v>3.22</c:v>
                </c:pt>
                <c:pt idx="2">
                  <c:v>3.26</c:v>
                </c:pt>
                <c:pt idx="3">
                  <c:v>3.24</c:v>
                </c:pt>
              </c:numCache>
            </c:numRef>
          </c:val>
          <c:extLst>
            <c:ext xmlns:c16="http://schemas.microsoft.com/office/drawing/2014/chart" uri="{C3380CC4-5D6E-409C-BE32-E72D297353CC}">
              <c16:uniqueId val="{00000000-D994-40C4-BD15-C1D82899C4DB}"/>
            </c:ext>
          </c:extLst>
        </c:ser>
        <c:dLbls>
          <c:showLegendKey val="0"/>
          <c:showVal val="0"/>
          <c:showCatName val="0"/>
          <c:showSerName val="0"/>
          <c:showPercent val="0"/>
          <c:showBubbleSize val="0"/>
        </c:dLbls>
        <c:gapWidth val="219"/>
        <c:overlap val="-27"/>
        <c:axId val="284142335"/>
        <c:axId val="275594639"/>
      </c:barChart>
      <c:catAx>
        <c:axId val="28414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275594639"/>
        <c:crosses val="autoZero"/>
        <c:auto val="1"/>
        <c:lblAlgn val="ctr"/>
        <c:lblOffset val="100"/>
        <c:noMultiLvlLbl val="0"/>
      </c:catAx>
      <c:valAx>
        <c:axId val="27559463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284142335"/>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FR" sz="1100" dirty="0">
                <a:latin typeface="Calibri" panose="020F0502020204030204" pitchFamily="34" charset="0"/>
                <a:cs typeface="Calibri" panose="020F0502020204030204" pitchFamily="34" charset="0"/>
              </a:rPr>
              <a:t>Chute</a:t>
            </a:r>
            <a:r>
              <a:rPr lang="fr-FR" sz="1100" baseline="0" dirty="0">
                <a:latin typeface="Calibri" panose="020F0502020204030204" pitchFamily="34" charset="0"/>
                <a:cs typeface="Calibri" panose="020F0502020204030204" pitchFamily="34" charset="0"/>
              </a:rPr>
              <a:t> de conductivité observée</a:t>
            </a:r>
          </a:p>
          <a:p>
            <a:pPr>
              <a:defRPr sz="1100">
                <a:latin typeface="Calibri" panose="020F0502020204030204" pitchFamily="34" charset="0"/>
                <a:cs typeface="Calibri" panose="020F0502020204030204" pitchFamily="34" charset="0"/>
              </a:defRPr>
            </a:pPr>
            <a:r>
              <a:rPr lang="fr-FR" sz="1100" i="1" baseline="0" dirty="0">
                <a:latin typeface="Calibri" panose="020F0502020204030204" pitchFamily="34" charset="0"/>
                <a:cs typeface="Calibri" panose="020F0502020204030204" pitchFamily="34" charset="0"/>
              </a:rPr>
              <a:t>(</a:t>
            </a:r>
            <a:r>
              <a:rPr lang="fr-FR" sz="1100" i="1" baseline="0" dirty="0" err="1">
                <a:latin typeface="Calibri" panose="020F0502020204030204" pitchFamily="34" charset="0"/>
                <a:cs typeface="Calibri" panose="020F0502020204030204" pitchFamily="34" charset="0"/>
              </a:rPr>
              <a:t>μS</a:t>
            </a:r>
            <a:r>
              <a:rPr lang="fr-FR" sz="1100" i="1" baseline="0" dirty="0">
                <a:latin typeface="Calibri" panose="020F0502020204030204" pitchFamily="34" charset="0"/>
                <a:cs typeface="Calibri" panose="020F0502020204030204" pitchFamily="34" charset="0"/>
              </a:rPr>
              <a:t>)</a:t>
            </a:r>
            <a:endParaRPr lang="fr-FR" sz="1100" i="1" dirty="0">
              <a:latin typeface="Calibri" panose="020F0502020204030204" pitchFamily="34" charset="0"/>
              <a:cs typeface="Calibri" panose="020F0502020204030204" pitchFamily="34" charset="0"/>
            </a:endParaRPr>
          </a:p>
        </c:rich>
      </c:tx>
      <c:layout>
        <c:manualLayout>
          <c:xMode val="edge"/>
          <c:yMode val="edge"/>
          <c:x val="0.47621154034050517"/>
          <c:y val="3.566130869211592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6.1167980141232606E-2"/>
          <c:y val="1.3142222163645769E-2"/>
          <c:w val="0.91583270127737593"/>
          <c:h val="0.91500080725674393"/>
        </c:manualLayout>
      </c:layout>
      <c:barChart>
        <c:barDir val="col"/>
        <c:grouping val="clustered"/>
        <c:varyColors val="0"/>
        <c:ser>
          <c:idx val="0"/>
          <c:order val="0"/>
          <c:spPr>
            <a:solidFill>
              <a:srgbClr val="C00000"/>
            </a:solidFill>
            <a:ln>
              <a:noFill/>
            </a:ln>
            <a:effectLst/>
          </c:spPr>
          <c:invertIfNegative val="0"/>
          <c:cat>
            <c:strRef>
              <c:f>'Précipitation tartrique'!$A$5:$A$10</c:f>
              <c:strCache>
                <c:ptCount val="6"/>
                <c:pt idx="0">
                  <c:v>Témoin</c:v>
                </c:pt>
                <c:pt idx="1">
                  <c:v>Antartika 
5 cL/hl</c:v>
                </c:pt>
                <c:pt idx="2">
                  <c:v>Antartika
10 cL/hl</c:v>
                </c:pt>
                <c:pt idx="3">
                  <c:v>Celstab
10 cL/hl</c:v>
                </c:pt>
                <c:pt idx="4">
                  <c:v>Celstab
20 cL/hl</c:v>
                </c:pt>
                <c:pt idx="5">
                  <c:v>Polytartryl
10 g/hl</c:v>
                </c:pt>
              </c:strCache>
            </c:strRef>
          </c:cat>
          <c:val>
            <c:numRef>
              <c:f>'Précipitation tartrique'!$E$5:$E$10</c:f>
              <c:numCache>
                <c:formatCode>General</c:formatCode>
                <c:ptCount val="6"/>
                <c:pt idx="0">
                  <c:v>301.7</c:v>
                </c:pt>
                <c:pt idx="1">
                  <c:v>52.2</c:v>
                </c:pt>
                <c:pt idx="2">
                  <c:v>33.700000000000003</c:v>
                </c:pt>
                <c:pt idx="3">
                  <c:v>38</c:v>
                </c:pt>
                <c:pt idx="4">
                  <c:v>26.4</c:v>
                </c:pt>
                <c:pt idx="5">
                  <c:v>12.8</c:v>
                </c:pt>
              </c:numCache>
            </c:numRef>
          </c:val>
          <c:extLst>
            <c:ext xmlns:c16="http://schemas.microsoft.com/office/drawing/2014/chart" uri="{C3380CC4-5D6E-409C-BE32-E72D297353CC}">
              <c16:uniqueId val="{00000000-2EBD-4F10-807B-F1547F862047}"/>
            </c:ext>
          </c:extLst>
        </c:ser>
        <c:dLbls>
          <c:showLegendKey val="0"/>
          <c:showVal val="0"/>
          <c:showCatName val="0"/>
          <c:showSerName val="0"/>
          <c:showPercent val="0"/>
          <c:showBubbleSize val="0"/>
        </c:dLbls>
        <c:gapWidth val="148"/>
        <c:overlap val="-17"/>
        <c:axId val="75299936"/>
        <c:axId val="1311600"/>
      </c:barChart>
      <c:catAx>
        <c:axId val="75299936"/>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1311600"/>
        <c:crosses val="autoZero"/>
        <c:auto val="1"/>
        <c:lblAlgn val="ctr"/>
        <c:lblOffset val="100"/>
        <c:noMultiLvlLbl val="0"/>
      </c:catAx>
      <c:valAx>
        <c:axId val="1311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75299936"/>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FR" sz="1400" b="0" dirty="0">
                <a:latin typeface="Calibri" panose="020F0502020204030204" pitchFamily="34" charset="0"/>
                <a:cs typeface="Calibri" panose="020F0502020204030204" pitchFamily="34" charset="0"/>
              </a:rPr>
              <a:t>SO2 Total en fin de</a:t>
            </a:r>
            <a:r>
              <a:rPr lang="fr-FR" sz="1400" b="0" baseline="0" dirty="0">
                <a:latin typeface="Calibri" panose="020F0502020204030204" pitchFamily="34" charset="0"/>
                <a:cs typeface="Calibri" panose="020F0502020204030204" pitchFamily="34" charset="0"/>
              </a:rPr>
              <a:t> FA</a:t>
            </a:r>
          </a:p>
          <a:p>
            <a:pPr>
              <a:defRPr sz="1600">
                <a:latin typeface="Calibri" panose="020F0502020204030204" pitchFamily="34" charset="0"/>
                <a:cs typeface="Calibri" panose="020F0502020204030204" pitchFamily="34" charset="0"/>
              </a:defRPr>
            </a:pPr>
            <a:r>
              <a:rPr lang="fr-FR" sz="1000" b="0" i="1" baseline="0" dirty="0">
                <a:latin typeface="Calibri" panose="020F0502020204030204" pitchFamily="34" charset="0"/>
                <a:cs typeface="Calibri" panose="020F0502020204030204" pitchFamily="34" charset="0"/>
              </a:rPr>
              <a:t>(en mg/L)</a:t>
            </a:r>
            <a:endParaRPr lang="fr-FR" sz="1000" b="0" i="1" dirty="0">
              <a:latin typeface="Calibri" panose="020F0502020204030204" pitchFamily="34" charset="0"/>
              <a:cs typeface="Calibri" panose="020F0502020204030204" pitchFamily="34" charset="0"/>
            </a:endParaRPr>
          </a:p>
        </c:rich>
      </c:tx>
      <c:layout>
        <c:manualLayout>
          <c:xMode val="edge"/>
          <c:yMode val="edge"/>
          <c:x val="0.68698270648286863"/>
          <c:y val="3.71798340885409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4.4051628729936065E-2"/>
          <c:y val="1.738422600316036E-2"/>
          <c:w val="0.94105508521372161"/>
          <c:h val="0.76001721454722682"/>
        </c:manualLayout>
      </c:layout>
      <c:barChart>
        <c:barDir val="col"/>
        <c:grouping val="clustered"/>
        <c:varyColors val="0"/>
        <c:ser>
          <c:idx val="1"/>
          <c:order val="1"/>
          <c:tx>
            <c:strRef>
              <c:f>'LA TOTALE DEF'!$L$4</c:f>
              <c:strCache>
                <c:ptCount val="1"/>
                <c:pt idx="0">
                  <c:v>SO2 Total</c:v>
                </c:pt>
              </c:strCache>
            </c:strRef>
          </c:tx>
          <c:spPr>
            <a:solidFill>
              <a:srgbClr val="C00000"/>
            </a:solidFill>
            <a:ln>
              <a:noFill/>
            </a:ln>
            <a:effectLst/>
          </c:spPr>
          <c:invertIfNegative val="0"/>
          <c:cat>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cat>
          <c:val>
            <c:numRef>
              <c:f>'LA TOTALE DEF'!$L$5:$L$17</c:f>
              <c:numCache>
                <c:formatCode>_-* #\ ##0.0_-;\-* #\ ##0.0_-;_-* "-"??_-;_-@_-</c:formatCode>
                <c:ptCount val="13"/>
                <c:pt idx="0">
                  <c:v>21.8</c:v>
                </c:pt>
                <c:pt idx="1">
                  <c:v>29</c:v>
                </c:pt>
                <c:pt idx="2">
                  <c:v>16.666666666666668</c:v>
                </c:pt>
                <c:pt idx="3">
                  <c:v>9.75</c:v>
                </c:pt>
                <c:pt idx="4">
                  <c:v>25.5</c:v>
                </c:pt>
                <c:pt idx="5">
                  <c:v>15.292682926829269</c:v>
                </c:pt>
                <c:pt idx="6">
                  <c:v>17.95</c:v>
                </c:pt>
                <c:pt idx="7">
                  <c:v>6</c:v>
                </c:pt>
                <c:pt idx="8">
                  <c:v>11.5</c:v>
                </c:pt>
                <c:pt idx="9">
                  <c:v>4</c:v>
                </c:pt>
                <c:pt idx="10">
                  <c:v>12.166666666666666</c:v>
                </c:pt>
                <c:pt idx="11">
                  <c:v>2.4545454545454546</c:v>
                </c:pt>
                <c:pt idx="12">
                  <c:v>1.4</c:v>
                </c:pt>
              </c:numCache>
            </c:numRef>
          </c:val>
          <c:extLst>
            <c:ext xmlns:c16="http://schemas.microsoft.com/office/drawing/2014/chart" uri="{C3380CC4-5D6E-409C-BE32-E72D297353CC}">
              <c16:uniqueId val="{00000000-C4C9-4467-A65E-14B3A4276595}"/>
            </c:ext>
          </c:extLst>
        </c:ser>
        <c:dLbls>
          <c:showLegendKey val="0"/>
          <c:showVal val="0"/>
          <c:showCatName val="0"/>
          <c:showSerName val="0"/>
          <c:showPercent val="0"/>
          <c:showBubbleSize val="0"/>
        </c:dLbls>
        <c:gapWidth val="150"/>
        <c:axId val="372190736"/>
        <c:axId val="359157584"/>
      </c:barChart>
      <c:scatterChart>
        <c:scatterStyle val="lineMarker"/>
        <c:varyColors val="0"/>
        <c:ser>
          <c:idx val="2"/>
          <c:order val="2"/>
          <c:tx>
            <c:strRef>
              <c:f>'LA TOTALE DEF'!$N$4</c:f>
              <c:strCache>
                <c:ptCount val="1"/>
                <c:pt idx="0">
                  <c:v>Min</c:v>
                </c:pt>
              </c:strCache>
            </c:strRef>
          </c:tx>
          <c:spPr>
            <a:ln w="25400" cap="rnd">
              <a:noFill/>
              <a:round/>
            </a:ln>
            <a:effectLst/>
          </c:spPr>
          <c:marker>
            <c:symbol val="dash"/>
            <c:size val="8"/>
            <c:spPr>
              <a:solidFill>
                <a:schemeClr val="accent3"/>
              </a:solidFill>
              <a:ln w="38100">
                <a:solidFill>
                  <a:srgbClr val="92D050"/>
                </a:solidFill>
              </a:ln>
              <a:effectLst/>
            </c:spPr>
          </c:marker>
          <c:xVal>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f>'LA TOTALE DEF'!$N$5:$N$17</c:f>
              <c:numCache>
                <c:formatCode>General</c:formatCode>
                <c:ptCount val="13"/>
                <c:pt idx="0">
                  <c:v>0</c:v>
                </c:pt>
                <c:pt idx="1">
                  <c:v>10</c:v>
                </c:pt>
                <c:pt idx="2">
                  <c:v>0</c:v>
                </c:pt>
                <c:pt idx="3">
                  <c:v>0</c:v>
                </c:pt>
                <c:pt idx="4">
                  <c:v>7</c:v>
                </c:pt>
                <c:pt idx="5">
                  <c:v>0</c:v>
                </c:pt>
                <c:pt idx="6">
                  <c:v>2</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01-C4C9-4467-A65E-14B3A4276595}"/>
            </c:ext>
          </c:extLst>
        </c:ser>
        <c:ser>
          <c:idx val="3"/>
          <c:order val="3"/>
          <c:tx>
            <c:strRef>
              <c:f>'LA TOTALE DEF'!$O$4</c:f>
              <c:strCache>
                <c:ptCount val="1"/>
                <c:pt idx="0">
                  <c:v>Max</c:v>
                </c:pt>
              </c:strCache>
            </c:strRef>
          </c:tx>
          <c:spPr>
            <a:ln w="25400" cap="rnd">
              <a:noFill/>
              <a:round/>
            </a:ln>
            <a:effectLst/>
          </c:spPr>
          <c:marker>
            <c:symbol val="dash"/>
            <c:size val="8"/>
            <c:spPr>
              <a:solidFill>
                <a:schemeClr val="accent4"/>
              </a:solidFill>
              <a:ln w="38100">
                <a:solidFill>
                  <a:srgbClr val="FF0000"/>
                </a:solidFill>
              </a:ln>
              <a:effectLst/>
            </c:spPr>
          </c:marker>
          <c:xVal>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f>'LA TOTALE DEF'!$O$5:$O$17</c:f>
              <c:numCache>
                <c:formatCode>General</c:formatCode>
                <c:ptCount val="13"/>
                <c:pt idx="0">
                  <c:v>68</c:v>
                </c:pt>
                <c:pt idx="1">
                  <c:v>56</c:v>
                </c:pt>
                <c:pt idx="2">
                  <c:v>63</c:v>
                </c:pt>
                <c:pt idx="3">
                  <c:v>21</c:v>
                </c:pt>
                <c:pt idx="4">
                  <c:v>51</c:v>
                </c:pt>
                <c:pt idx="5">
                  <c:v>71</c:v>
                </c:pt>
                <c:pt idx="6">
                  <c:v>65</c:v>
                </c:pt>
                <c:pt idx="7">
                  <c:v>26</c:v>
                </c:pt>
                <c:pt idx="8">
                  <c:v>22</c:v>
                </c:pt>
                <c:pt idx="9">
                  <c:v>8</c:v>
                </c:pt>
                <c:pt idx="10">
                  <c:v>51</c:v>
                </c:pt>
                <c:pt idx="11">
                  <c:v>18</c:v>
                </c:pt>
                <c:pt idx="12">
                  <c:v>7</c:v>
                </c:pt>
              </c:numCache>
            </c:numRef>
          </c:yVal>
          <c:smooth val="0"/>
          <c:extLst>
            <c:ext xmlns:c16="http://schemas.microsoft.com/office/drawing/2014/chart" uri="{C3380CC4-5D6E-409C-BE32-E72D297353CC}">
              <c16:uniqueId val="{00000002-C4C9-4467-A65E-14B3A4276595}"/>
            </c:ext>
          </c:extLst>
        </c:ser>
        <c:dLbls>
          <c:showLegendKey val="0"/>
          <c:showVal val="0"/>
          <c:showCatName val="0"/>
          <c:showSerName val="0"/>
          <c:showPercent val="0"/>
          <c:showBubbleSize val="0"/>
        </c:dLbls>
        <c:axId val="372190736"/>
        <c:axId val="359157584"/>
        <c:extLst>
          <c:ext xmlns:c15="http://schemas.microsoft.com/office/drawing/2012/chart" uri="{02D57815-91ED-43cb-92C2-25804820EDAC}">
            <c15:filteredScatterSeries>
              <c15:ser>
                <c:idx val="0"/>
                <c:order val="0"/>
                <c:tx>
                  <c:strRef>
                    <c:extLst>
                      <c:ext uri="{02D57815-91ED-43cb-92C2-25804820EDAC}">
                        <c15:formulaRef>
                          <c15:sqref>'LA TOTALE DEF'!$B$4</c15:sqref>
                        </c15:formulaRef>
                      </c:ext>
                    </c:extLst>
                    <c:strCache>
                      <c:ptCount val="1"/>
                      <c:pt idx="0">
                        <c:v>Nbre de cuves</c:v>
                      </c:pt>
                    </c:strCache>
                  </c:strRef>
                </c:tx>
                <c:spPr>
                  <a:ln w="25400" cap="rnd">
                    <a:noFill/>
                    <a:round/>
                  </a:ln>
                  <a:effectLst/>
                </c:spPr>
                <c:marker>
                  <c:symbol val="circle"/>
                  <c:size val="5"/>
                  <c:spPr>
                    <a:solidFill>
                      <a:schemeClr val="accent1"/>
                    </a:solidFill>
                    <a:ln w="9525">
                      <a:solidFill>
                        <a:schemeClr val="accent1"/>
                      </a:solidFill>
                    </a:ln>
                    <a:effectLst/>
                  </c:spPr>
                </c:marker>
                <c:xVal>
                  <c:strRef>
                    <c:extLst>
                      <c:ext uri="{02D57815-91ED-43cb-92C2-25804820EDAC}">
                        <c15:formulaRef>
                          <c15:sqref>'LA TOTALE DEF'!$C$5:$C$17</c15:sqref>
                        </c15:formulaRef>
                      </c:ext>
                    </c:extLst>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extLst>
                      <c:ext uri="{02D57815-91ED-43cb-92C2-25804820EDAC}">
                        <c15:formulaRef>
                          <c15:sqref>'LA TOTALE DEF'!$B$5:$B$17</c15:sqref>
                        </c15:formulaRef>
                      </c:ext>
                    </c:extLst>
                    <c:numCache>
                      <c:formatCode>General</c:formatCode>
                      <c:ptCount val="13"/>
                      <c:pt idx="0">
                        <c:v>30</c:v>
                      </c:pt>
                      <c:pt idx="1">
                        <c:v>4</c:v>
                      </c:pt>
                      <c:pt idx="2">
                        <c:v>9</c:v>
                      </c:pt>
                      <c:pt idx="3">
                        <c:v>4</c:v>
                      </c:pt>
                      <c:pt idx="4">
                        <c:v>6</c:v>
                      </c:pt>
                      <c:pt idx="5">
                        <c:v>41</c:v>
                      </c:pt>
                      <c:pt idx="6">
                        <c:v>20</c:v>
                      </c:pt>
                      <c:pt idx="7">
                        <c:v>7</c:v>
                      </c:pt>
                      <c:pt idx="8">
                        <c:v>16</c:v>
                      </c:pt>
                      <c:pt idx="9">
                        <c:v>6</c:v>
                      </c:pt>
                      <c:pt idx="10">
                        <c:v>6</c:v>
                      </c:pt>
                      <c:pt idx="11">
                        <c:v>11</c:v>
                      </c:pt>
                      <c:pt idx="12">
                        <c:v>5</c:v>
                      </c:pt>
                    </c:numCache>
                  </c:numRef>
                </c:yVal>
                <c:smooth val="0"/>
                <c:extLst>
                  <c:ext xmlns:c16="http://schemas.microsoft.com/office/drawing/2014/chart" uri="{C3380CC4-5D6E-409C-BE32-E72D297353CC}">
                    <c16:uniqueId val="{00000003-C4C9-4467-A65E-14B3A4276595}"/>
                  </c:ext>
                </c:extLst>
              </c15:ser>
            </c15:filteredScatterSeries>
          </c:ext>
        </c:extLst>
      </c:scatterChart>
      <c:catAx>
        <c:axId val="372190736"/>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359157584"/>
        <c:crosses val="autoZero"/>
        <c:auto val="1"/>
        <c:lblAlgn val="ctr"/>
        <c:lblOffset val="100"/>
        <c:noMultiLvlLbl val="0"/>
      </c:catAx>
      <c:valAx>
        <c:axId val="359157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37219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FR" sz="1400" b="0" dirty="0">
                <a:latin typeface="Calibri" panose="020F0502020204030204" pitchFamily="34" charset="0"/>
                <a:cs typeface="Calibri" panose="020F0502020204030204" pitchFamily="34" charset="0"/>
              </a:rPr>
              <a:t>SO2 Total en fin de</a:t>
            </a:r>
            <a:r>
              <a:rPr lang="fr-FR" sz="1400" b="0" baseline="0" dirty="0">
                <a:latin typeface="Calibri" panose="020F0502020204030204" pitchFamily="34" charset="0"/>
                <a:cs typeface="Calibri" panose="020F0502020204030204" pitchFamily="34" charset="0"/>
              </a:rPr>
              <a:t> FA</a:t>
            </a:r>
          </a:p>
          <a:p>
            <a:pPr>
              <a:defRPr sz="1600">
                <a:latin typeface="Calibri" panose="020F0502020204030204" pitchFamily="34" charset="0"/>
                <a:cs typeface="Calibri" panose="020F0502020204030204" pitchFamily="34" charset="0"/>
              </a:defRPr>
            </a:pPr>
            <a:r>
              <a:rPr lang="fr-FR" sz="1000" b="0" i="1" baseline="0" dirty="0">
                <a:latin typeface="Calibri" panose="020F0502020204030204" pitchFamily="34" charset="0"/>
                <a:cs typeface="Calibri" panose="020F0502020204030204" pitchFamily="34" charset="0"/>
              </a:rPr>
              <a:t>(en mg/L)</a:t>
            </a:r>
            <a:endParaRPr lang="fr-FR" sz="1000" b="0" i="1" dirty="0">
              <a:latin typeface="Calibri" panose="020F0502020204030204" pitchFamily="34" charset="0"/>
              <a:cs typeface="Calibri" panose="020F0502020204030204" pitchFamily="34" charset="0"/>
            </a:endParaRPr>
          </a:p>
        </c:rich>
      </c:tx>
      <c:layout>
        <c:manualLayout>
          <c:xMode val="edge"/>
          <c:yMode val="edge"/>
          <c:x val="0.68698270648286863"/>
          <c:y val="3.71798340885409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4.4051628729936065E-2"/>
          <c:y val="1.738422600316036E-2"/>
          <c:w val="0.94105508521372161"/>
          <c:h val="0.76001721454722682"/>
        </c:manualLayout>
      </c:layout>
      <c:barChart>
        <c:barDir val="col"/>
        <c:grouping val="clustered"/>
        <c:varyColors val="0"/>
        <c:ser>
          <c:idx val="1"/>
          <c:order val="1"/>
          <c:tx>
            <c:strRef>
              <c:f>'LA TOTALE DEF'!$L$4</c:f>
              <c:strCache>
                <c:ptCount val="1"/>
                <c:pt idx="0">
                  <c:v>SO2 Total</c:v>
                </c:pt>
              </c:strCache>
            </c:strRef>
          </c:tx>
          <c:spPr>
            <a:solidFill>
              <a:srgbClr val="C00000"/>
            </a:solidFill>
            <a:ln>
              <a:noFill/>
            </a:ln>
            <a:effectLst/>
          </c:spPr>
          <c:invertIfNegative val="0"/>
          <c:cat>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cat>
          <c:val>
            <c:numRef>
              <c:f>'LA TOTALE DEF'!$L$5:$L$17</c:f>
              <c:numCache>
                <c:formatCode>_-* #\ ##0.0_-;\-* #\ ##0.0_-;_-* "-"??_-;_-@_-</c:formatCode>
                <c:ptCount val="13"/>
                <c:pt idx="0">
                  <c:v>21.8</c:v>
                </c:pt>
                <c:pt idx="1">
                  <c:v>29</c:v>
                </c:pt>
                <c:pt idx="2">
                  <c:v>16.666666666666668</c:v>
                </c:pt>
                <c:pt idx="3">
                  <c:v>9.75</c:v>
                </c:pt>
                <c:pt idx="4">
                  <c:v>25.5</c:v>
                </c:pt>
                <c:pt idx="5">
                  <c:v>15.292682926829269</c:v>
                </c:pt>
                <c:pt idx="6">
                  <c:v>17.95</c:v>
                </c:pt>
                <c:pt idx="7">
                  <c:v>6</c:v>
                </c:pt>
                <c:pt idx="8">
                  <c:v>11.5</c:v>
                </c:pt>
                <c:pt idx="9">
                  <c:v>4</c:v>
                </c:pt>
                <c:pt idx="10">
                  <c:v>12.166666666666666</c:v>
                </c:pt>
                <c:pt idx="11">
                  <c:v>2.4545454545454546</c:v>
                </c:pt>
                <c:pt idx="12">
                  <c:v>1.4</c:v>
                </c:pt>
              </c:numCache>
            </c:numRef>
          </c:val>
          <c:extLst>
            <c:ext xmlns:c16="http://schemas.microsoft.com/office/drawing/2014/chart" uri="{C3380CC4-5D6E-409C-BE32-E72D297353CC}">
              <c16:uniqueId val="{00000000-82A1-40BB-9930-9C4E0FB80A3B}"/>
            </c:ext>
          </c:extLst>
        </c:ser>
        <c:dLbls>
          <c:showLegendKey val="0"/>
          <c:showVal val="0"/>
          <c:showCatName val="0"/>
          <c:showSerName val="0"/>
          <c:showPercent val="0"/>
          <c:showBubbleSize val="0"/>
        </c:dLbls>
        <c:gapWidth val="150"/>
        <c:axId val="372190736"/>
        <c:axId val="359157584"/>
      </c:barChart>
      <c:scatterChart>
        <c:scatterStyle val="lineMarker"/>
        <c:varyColors val="0"/>
        <c:ser>
          <c:idx val="2"/>
          <c:order val="2"/>
          <c:tx>
            <c:strRef>
              <c:f>'LA TOTALE DEF'!$N$4</c:f>
              <c:strCache>
                <c:ptCount val="1"/>
                <c:pt idx="0">
                  <c:v>Min</c:v>
                </c:pt>
              </c:strCache>
            </c:strRef>
          </c:tx>
          <c:spPr>
            <a:ln w="25400" cap="rnd">
              <a:noFill/>
              <a:round/>
            </a:ln>
            <a:effectLst/>
          </c:spPr>
          <c:marker>
            <c:symbol val="dash"/>
            <c:size val="8"/>
            <c:spPr>
              <a:solidFill>
                <a:schemeClr val="accent3"/>
              </a:solidFill>
              <a:ln w="38100">
                <a:solidFill>
                  <a:srgbClr val="92D050"/>
                </a:solidFill>
              </a:ln>
              <a:effectLst/>
            </c:spPr>
          </c:marker>
          <c:xVal>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f>'LA TOTALE DEF'!$N$5:$N$17</c:f>
              <c:numCache>
                <c:formatCode>General</c:formatCode>
                <c:ptCount val="13"/>
                <c:pt idx="0">
                  <c:v>0</c:v>
                </c:pt>
                <c:pt idx="1">
                  <c:v>10</c:v>
                </c:pt>
                <c:pt idx="2">
                  <c:v>0</c:v>
                </c:pt>
                <c:pt idx="3">
                  <c:v>0</c:v>
                </c:pt>
                <c:pt idx="4">
                  <c:v>7</c:v>
                </c:pt>
                <c:pt idx="5">
                  <c:v>0</c:v>
                </c:pt>
                <c:pt idx="6">
                  <c:v>2</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01-82A1-40BB-9930-9C4E0FB80A3B}"/>
            </c:ext>
          </c:extLst>
        </c:ser>
        <c:ser>
          <c:idx val="3"/>
          <c:order val="3"/>
          <c:tx>
            <c:strRef>
              <c:f>'LA TOTALE DEF'!$O$4</c:f>
              <c:strCache>
                <c:ptCount val="1"/>
                <c:pt idx="0">
                  <c:v>Max</c:v>
                </c:pt>
              </c:strCache>
            </c:strRef>
          </c:tx>
          <c:spPr>
            <a:ln w="25400" cap="rnd">
              <a:noFill/>
              <a:round/>
            </a:ln>
            <a:effectLst/>
          </c:spPr>
          <c:marker>
            <c:symbol val="dash"/>
            <c:size val="8"/>
            <c:spPr>
              <a:solidFill>
                <a:schemeClr val="accent4"/>
              </a:solidFill>
              <a:ln w="38100">
                <a:solidFill>
                  <a:srgbClr val="FF0000"/>
                </a:solidFill>
              </a:ln>
              <a:effectLst/>
            </c:spPr>
          </c:marker>
          <c:xVal>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f>'LA TOTALE DEF'!$O$5:$O$17</c:f>
              <c:numCache>
                <c:formatCode>General</c:formatCode>
                <c:ptCount val="13"/>
                <c:pt idx="0">
                  <c:v>68</c:v>
                </c:pt>
                <c:pt idx="1">
                  <c:v>56</c:v>
                </c:pt>
                <c:pt idx="2">
                  <c:v>63</c:v>
                </c:pt>
                <c:pt idx="3">
                  <c:v>21</c:v>
                </c:pt>
                <c:pt idx="4">
                  <c:v>51</c:v>
                </c:pt>
                <c:pt idx="5">
                  <c:v>71</c:v>
                </c:pt>
                <c:pt idx="6">
                  <c:v>65</c:v>
                </c:pt>
                <c:pt idx="7">
                  <c:v>26</c:v>
                </c:pt>
                <c:pt idx="8">
                  <c:v>22</c:v>
                </c:pt>
                <c:pt idx="9">
                  <c:v>8</c:v>
                </c:pt>
                <c:pt idx="10">
                  <c:v>51</c:v>
                </c:pt>
                <c:pt idx="11">
                  <c:v>18</c:v>
                </c:pt>
                <c:pt idx="12">
                  <c:v>7</c:v>
                </c:pt>
              </c:numCache>
            </c:numRef>
          </c:yVal>
          <c:smooth val="0"/>
          <c:extLst>
            <c:ext xmlns:c16="http://schemas.microsoft.com/office/drawing/2014/chart" uri="{C3380CC4-5D6E-409C-BE32-E72D297353CC}">
              <c16:uniqueId val="{00000002-82A1-40BB-9930-9C4E0FB80A3B}"/>
            </c:ext>
          </c:extLst>
        </c:ser>
        <c:dLbls>
          <c:showLegendKey val="0"/>
          <c:showVal val="0"/>
          <c:showCatName val="0"/>
          <c:showSerName val="0"/>
          <c:showPercent val="0"/>
          <c:showBubbleSize val="0"/>
        </c:dLbls>
        <c:axId val="372190736"/>
        <c:axId val="359157584"/>
        <c:extLst>
          <c:ext xmlns:c15="http://schemas.microsoft.com/office/drawing/2012/chart" uri="{02D57815-91ED-43cb-92C2-25804820EDAC}">
            <c15:filteredScatterSeries>
              <c15:ser>
                <c:idx val="0"/>
                <c:order val="0"/>
                <c:tx>
                  <c:strRef>
                    <c:extLst>
                      <c:ext uri="{02D57815-91ED-43cb-92C2-25804820EDAC}">
                        <c15:formulaRef>
                          <c15:sqref>'LA TOTALE DEF'!$B$4</c15:sqref>
                        </c15:formulaRef>
                      </c:ext>
                    </c:extLst>
                    <c:strCache>
                      <c:ptCount val="1"/>
                      <c:pt idx="0">
                        <c:v>Nbre de cuves</c:v>
                      </c:pt>
                    </c:strCache>
                  </c:strRef>
                </c:tx>
                <c:spPr>
                  <a:ln w="25400" cap="rnd">
                    <a:noFill/>
                    <a:round/>
                  </a:ln>
                  <a:effectLst/>
                </c:spPr>
                <c:marker>
                  <c:symbol val="circle"/>
                  <c:size val="5"/>
                  <c:spPr>
                    <a:solidFill>
                      <a:schemeClr val="accent1"/>
                    </a:solidFill>
                    <a:ln w="9525">
                      <a:solidFill>
                        <a:schemeClr val="accent1"/>
                      </a:solidFill>
                    </a:ln>
                    <a:effectLst/>
                  </c:spPr>
                </c:marker>
                <c:xVal>
                  <c:strRef>
                    <c:extLst>
                      <c:ext uri="{02D57815-91ED-43cb-92C2-25804820EDAC}">
                        <c15:formulaRef>
                          <c15:sqref>'LA TOTALE DEF'!$C$5:$C$17</c15:sqref>
                        </c15:formulaRef>
                      </c:ext>
                    </c:extLst>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extLst>
                      <c:ext uri="{02D57815-91ED-43cb-92C2-25804820EDAC}">
                        <c15:formulaRef>
                          <c15:sqref>'LA TOTALE DEF'!$B$5:$B$17</c15:sqref>
                        </c15:formulaRef>
                      </c:ext>
                    </c:extLst>
                    <c:numCache>
                      <c:formatCode>General</c:formatCode>
                      <c:ptCount val="13"/>
                      <c:pt idx="0">
                        <c:v>30</c:v>
                      </c:pt>
                      <c:pt idx="1">
                        <c:v>4</c:v>
                      </c:pt>
                      <c:pt idx="2">
                        <c:v>9</c:v>
                      </c:pt>
                      <c:pt idx="3">
                        <c:v>4</c:v>
                      </c:pt>
                      <c:pt idx="4">
                        <c:v>6</c:v>
                      </c:pt>
                      <c:pt idx="5">
                        <c:v>41</c:v>
                      </c:pt>
                      <c:pt idx="6">
                        <c:v>20</c:v>
                      </c:pt>
                      <c:pt idx="7">
                        <c:v>7</c:v>
                      </c:pt>
                      <c:pt idx="8">
                        <c:v>16</c:v>
                      </c:pt>
                      <c:pt idx="9">
                        <c:v>6</c:v>
                      </c:pt>
                      <c:pt idx="10">
                        <c:v>6</c:v>
                      </c:pt>
                      <c:pt idx="11">
                        <c:v>11</c:v>
                      </c:pt>
                      <c:pt idx="12">
                        <c:v>5</c:v>
                      </c:pt>
                    </c:numCache>
                  </c:numRef>
                </c:yVal>
                <c:smooth val="0"/>
                <c:extLst>
                  <c:ext xmlns:c16="http://schemas.microsoft.com/office/drawing/2014/chart" uri="{C3380CC4-5D6E-409C-BE32-E72D297353CC}">
                    <c16:uniqueId val="{00000003-82A1-40BB-9930-9C4E0FB80A3B}"/>
                  </c:ext>
                </c:extLst>
              </c15:ser>
            </c15:filteredScatterSeries>
          </c:ext>
        </c:extLst>
      </c:scatterChart>
      <c:catAx>
        <c:axId val="372190736"/>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359157584"/>
        <c:crosses val="autoZero"/>
        <c:auto val="1"/>
        <c:lblAlgn val="ctr"/>
        <c:lblOffset val="100"/>
        <c:noMultiLvlLbl val="0"/>
      </c:catAx>
      <c:valAx>
        <c:axId val="359157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37219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FR" dirty="0">
                <a:latin typeface="Calibri" panose="020F0502020204030204" pitchFamily="34" charset="0"/>
                <a:cs typeface="Calibri" panose="020F0502020204030204" pitchFamily="34" charset="0"/>
              </a:rPr>
              <a:t>Acidité volatile en fin de FA</a:t>
            </a:r>
          </a:p>
          <a:p>
            <a:pPr>
              <a:defRPr>
                <a:latin typeface="Calibri" panose="020F0502020204030204" pitchFamily="34" charset="0"/>
                <a:cs typeface="Calibri" panose="020F0502020204030204" pitchFamily="34" charset="0"/>
              </a:defRPr>
            </a:pPr>
            <a:r>
              <a:rPr lang="fr-FR" sz="1000" i="1" dirty="0">
                <a:latin typeface="Calibri" panose="020F0502020204030204" pitchFamily="34" charset="0"/>
                <a:cs typeface="Calibri" panose="020F0502020204030204" pitchFamily="34" charset="0"/>
              </a:rPr>
              <a:t>(en g</a:t>
            </a:r>
            <a:r>
              <a:rPr lang="fr-FR" sz="1000" i="1" baseline="0" dirty="0">
                <a:latin typeface="Calibri" panose="020F0502020204030204" pitchFamily="34" charset="0"/>
                <a:cs typeface="Calibri" panose="020F0502020204030204" pitchFamily="34" charset="0"/>
              </a:rPr>
              <a:t> </a:t>
            </a:r>
            <a:r>
              <a:rPr lang="fr-FR" sz="1000" i="1" baseline="0" dirty="0" err="1">
                <a:latin typeface="Calibri" panose="020F0502020204030204" pitchFamily="34" charset="0"/>
                <a:cs typeface="Calibri" panose="020F0502020204030204" pitchFamily="34" charset="0"/>
              </a:rPr>
              <a:t>Ac</a:t>
            </a:r>
            <a:r>
              <a:rPr lang="fr-FR" sz="1000" i="1" baseline="0" dirty="0">
                <a:latin typeface="Calibri" panose="020F0502020204030204" pitchFamily="34" charset="0"/>
                <a:cs typeface="Calibri" panose="020F0502020204030204" pitchFamily="34" charset="0"/>
              </a:rPr>
              <a:t> Acétique/L)</a:t>
            </a:r>
            <a:endParaRPr lang="fr-FR" sz="1000" i="1" dirty="0">
              <a:latin typeface="Calibri" panose="020F0502020204030204" pitchFamily="34" charset="0"/>
              <a:cs typeface="Calibri" panose="020F0502020204030204" pitchFamily="34" charset="0"/>
            </a:endParaRPr>
          </a:p>
        </c:rich>
      </c:tx>
      <c:layout>
        <c:manualLayout>
          <c:xMode val="edge"/>
          <c:yMode val="edge"/>
          <c:x val="0.63661402932011257"/>
          <c:y val="4.0835537372320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4.0548941259015897E-2"/>
          <c:y val="2.0154968357138824E-2"/>
          <c:w val="0.94105508521372161"/>
          <c:h val="0.75421814494684092"/>
        </c:manualLayout>
      </c:layout>
      <c:barChart>
        <c:barDir val="col"/>
        <c:grouping val="clustered"/>
        <c:varyColors val="0"/>
        <c:ser>
          <c:idx val="1"/>
          <c:order val="1"/>
          <c:tx>
            <c:strRef>
              <c:f>'LA TOTALE DEF'!$H$4</c:f>
              <c:strCache>
                <c:ptCount val="1"/>
                <c:pt idx="0">
                  <c:v>Ac. Volatile</c:v>
                </c:pt>
              </c:strCache>
            </c:strRef>
          </c:tx>
          <c:spPr>
            <a:solidFill>
              <a:schemeClr val="accent2"/>
            </a:solidFill>
            <a:ln>
              <a:noFill/>
            </a:ln>
            <a:effectLst/>
          </c:spPr>
          <c:invertIfNegative val="0"/>
          <c:cat>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cat>
          <c:val>
            <c:numRef>
              <c:f>'LA TOTALE DEF'!$H$5:$H$17</c:f>
              <c:numCache>
                <c:formatCode>_(* #,##0.00_);_(* \(#,##0.00\);_(* "-"??_);_(@_)</c:formatCode>
                <c:ptCount val="13"/>
                <c:pt idx="0">
                  <c:v>0.151</c:v>
                </c:pt>
                <c:pt idx="1">
                  <c:v>0.2475</c:v>
                </c:pt>
                <c:pt idx="2">
                  <c:v>0.25555555555555554</c:v>
                </c:pt>
                <c:pt idx="3">
                  <c:v>0.13750000000000001</c:v>
                </c:pt>
                <c:pt idx="4">
                  <c:v>0.21999999999999997</c:v>
                </c:pt>
                <c:pt idx="5">
                  <c:v>0.181219512195122</c:v>
                </c:pt>
                <c:pt idx="6">
                  <c:v>0.183</c:v>
                </c:pt>
                <c:pt idx="7">
                  <c:v>0.1842857142857143</c:v>
                </c:pt>
                <c:pt idx="8">
                  <c:v>0.16375000000000001</c:v>
                </c:pt>
                <c:pt idx="9">
                  <c:v>0.15166666666666667</c:v>
                </c:pt>
                <c:pt idx="10">
                  <c:v>0.32666666666666661</c:v>
                </c:pt>
                <c:pt idx="11">
                  <c:v>0.18999999999999997</c:v>
                </c:pt>
                <c:pt idx="12">
                  <c:v>0.26200000000000001</c:v>
                </c:pt>
              </c:numCache>
            </c:numRef>
          </c:val>
          <c:extLst>
            <c:ext xmlns:c16="http://schemas.microsoft.com/office/drawing/2014/chart" uri="{C3380CC4-5D6E-409C-BE32-E72D297353CC}">
              <c16:uniqueId val="{00000000-F76C-45C1-865B-8B3A9408FCD2}"/>
            </c:ext>
          </c:extLst>
        </c:ser>
        <c:dLbls>
          <c:showLegendKey val="0"/>
          <c:showVal val="0"/>
          <c:showCatName val="0"/>
          <c:showSerName val="0"/>
          <c:showPercent val="0"/>
          <c:showBubbleSize val="0"/>
        </c:dLbls>
        <c:gapWidth val="150"/>
        <c:axId val="372190736"/>
        <c:axId val="359157584"/>
      </c:barChart>
      <c:scatterChart>
        <c:scatterStyle val="lineMarker"/>
        <c:varyColors val="0"/>
        <c:ser>
          <c:idx val="2"/>
          <c:order val="2"/>
          <c:tx>
            <c:strRef>
              <c:f>'LA TOTALE DEF'!$J$4</c:f>
              <c:strCache>
                <c:ptCount val="1"/>
                <c:pt idx="0">
                  <c:v>Min</c:v>
                </c:pt>
              </c:strCache>
            </c:strRef>
          </c:tx>
          <c:spPr>
            <a:ln w="25400" cap="rnd">
              <a:noFill/>
              <a:round/>
            </a:ln>
            <a:effectLst/>
          </c:spPr>
          <c:marker>
            <c:symbol val="dash"/>
            <c:size val="8"/>
            <c:spPr>
              <a:solidFill>
                <a:schemeClr val="accent3"/>
              </a:solidFill>
              <a:ln w="38100">
                <a:solidFill>
                  <a:srgbClr val="92D050"/>
                </a:solidFill>
              </a:ln>
              <a:effectLst/>
            </c:spPr>
          </c:marker>
          <c:xVal>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f>'LA TOTALE DEF'!$J$5:$J$17</c:f>
              <c:numCache>
                <c:formatCode>_(* #,##0.00_);_(* \(#,##0.00\);_(* "-"??_);_(@_)</c:formatCode>
                <c:ptCount val="13"/>
                <c:pt idx="0">
                  <c:v>0.09</c:v>
                </c:pt>
                <c:pt idx="1">
                  <c:v>0.12</c:v>
                </c:pt>
                <c:pt idx="2">
                  <c:v>0.13</c:v>
                </c:pt>
                <c:pt idx="3">
                  <c:v>0.1</c:v>
                </c:pt>
                <c:pt idx="4">
                  <c:v>0.06</c:v>
                </c:pt>
                <c:pt idx="5">
                  <c:v>0.09</c:v>
                </c:pt>
                <c:pt idx="6">
                  <c:v>0.09</c:v>
                </c:pt>
                <c:pt idx="7">
                  <c:v>0.1</c:v>
                </c:pt>
                <c:pt idx="8">
                  <c:v>0.05</c:v>
                </c:pt>
                <c:pt idx="9">
                  <c:v>0.08</c:v>
                </c:pt>
                <c:pt idx="10">
                  <c:v>0.24</c:v>
                </c:pt>
                <c:pt idx="11">
                  <c:v>0.12</c:v>
                </c:pt>
                <c:pt idx="12">
                  <c:v>0.12</c:v>
                </c:pt>
              </c:numCache>
            </c:numRef>
          </c:yVal>
          <c:smooth val="0"/>
          <c:extLst>
            <c:ext xmlns:c16="http://schemas.microsoft.com/office/drawing/2014/chart" uri="{C3380CC4-5D6E-409C-BE32-E72D297353CC}">
              <c16:uniqueId val="{00000001-F76C-45C1-865B-8B3A9408FCD2}"/>
            </c:ext>
          </c:extLst>
        </c:ser>
        <c:ser>
          <c:idx val="3"/>
          <c:order val="3"/>
          <c:tx>
            <c:strRef>
              <c:f>'LA TOTALE DEF'!$K$4</c:f>
              <c:strCache>
                <c:ptCount val="1"/>
                <c:pt idx="0">
                  <c:v>Max</c:v>
                </c:pt>
              </c:strCache>
            </c:strRef>
          </c:tx>
          <c:spPr>
            <a:ln w="25400" cap="rnd">
              <a:noFill/>
              <a:round/>
            </a:ln>
            <a:effectLst/>
          </c:spPr>
          <c:marker>
            <c:symbol val="dash"/>
            <c:size val="8"/>
            <c:spPr>
              <a:solidFill>
                <a:schemeClr val="accent4"/>
              </a:solidFill>
              <a:ln w="38100">
                <a:solidFill>
                  <a:srgbClr val="FF0000"/>
                </a:solidFill>
              </a:ln>
              <a:effectLst/>
            </c:spPr>
          </c:marker>
          <c:xVal>
            <c:strRef>
              <c:f>'LA TOTALE DEF'!$C$5:$C$17</c:f>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f>'LA TOTALE DEF'!$K$5:$K$17</c:f>
              <c:numCache>
                <c:formatCode>_(* #,##0.00_);_(* \(#,##0.00\);_(* "-"??_);_(@_)</c:formatCode>
                <c:ptCount val="13"/>
                <c:pt idx="0">
                  <c:v>0.28000000000000003</c:v>
                </c:pt>
                <c:pt idx="1">
                  <c:v>0.41</c:v>
                </c:pt>
                <c:pt idx="2">
                  <c:v>0.43</c:v>
                </c:pt>
                <c:pt idx="3">
                  <c:v>0.18</c:v>
                </c:pt>
                <c:pt idx="4">
                  <c:v>0.35</c:v>
                </c:pt>
                <c:pt idx="5">
                  <c:v>0.32</c:v>
                </c:pt>
                <c:pt idx="6">
                  <c:v>0.33</c:v>
                </c:pt>
                <c:pt idx="7">
                  <c:v>0.3</c:v>
                </c:pt>
                <c:pt idx="8">
                  <c:v>0.33</c:v>
                </c:pt>
                <c:pt idx="9">
                  <c:v>0.21</c:v>
                </c:pt>
                <c:pt idx="10">
                  <c:v>0.44</c:v>
                </c:pt>
                <c:pt idx="11">
                  <c:v>0.35</c:v>
                </c:pt>
                <c:pt idx="12">
                  <c:v>0.59</c:v>
                </c:pt>
              </c:numCache>
            </c:numRef>
          </c:yVal>
          <c:smooth val="0"/>
          <c:extLst>
            <c:ext xmlns:c16="http://schemas.microsoft.com/office/drawing/2014/chart" uri="{C3380CC4-5D6E-409C-BE32-E72D297353CC}">
              <c16:uniqueId val="{00000002-F76C-45C1-865B-8B3A9408FCD2}"/>
            </c:ext>
          </c:extLst>
        </c:ser>
        <c:dLbls>
          <c:showLegendKey val="0"/>
          <c:showVal val="0"/>
          <c:showCatName val="0"/>
          <c:showSerName val="0"/>
          <c:showPercent val="0"/>
          <c:showBubbleSize val="0"/>
        </c:dLbls>
        <c:axId val="372190736"/>
        <c:axId val="359157584"/>
        <c:extLst>
          <c:ext xmlns:c15="http://schemas.microsoft.com/office/drawing/2012/chart" uri="{02D57815-91ED-43cb-92C2-25804820EDAC}">
            <c15:filteredScatterSeries>
              <c15:ser>
                <c:idx val="0"/>
                <c:order val="0"/>
                <c:tx>
                  <c:strRef>
                    <c:extLst>
                      <c:ext uri="{02D57815-91ED-43cb-92C2-25804820EDAC}">
                        <c15:formulaRef>
                          <c15:sqref>'LA TOTALE DEF'!$B$4</c15:sqref>
                        </c15:formulaRef>
                      </c:ext>
                    </c:extLst>
                    <c:strCache>
                      <c:ptCount val="1"/>
                      <c:pt idx="0">
                        <c:v>Nbre de cuves</c:v>
                      </c:pt>
                    </c:strCache>
                  </c:strRef>
                </c:tx>
                <c:spPr>
                  <a:ln w="25400" cap="rnd">
                    <a:noFill/>
                    <a:round/>
                  </a:ln>
                  <a:effectLst/>
                </c:spPr>
                <c:marker>
                  <c:symbol val="circle"/>
                  <c:size val="5"/>
                  <c:spPr>
                    <a:solidFill>
                      <a:schemeClr val="accent1"/>
                    </a:solidFill>
                    <a:ln w="9525">
                      <a:solidFill>
                        <a:schemeClr val="accent1"/>
                      </a:solidFill>
                    </a:ln>
                    <a:effectLst/>
                  </c:spPr>
                </c:marker>
                <c:xVal>
                  <c:strRef>
                    <c:extLst>
                      <c:ext uri="{02D57815-91ED-43cb-92C2-25804820EDAC}">
                        <c15:formulaRef>
                          <c15:sqref>'LA TOTALE DEF'!$C$5:$C$17</c15:sqref>
                        </c15:formulaRef>
                      </c:ext>
                    </c:extLst>
                    <c:strCache>
                      <c:ptCount val="13"/>
                      <c:pt idx="0">
                        <c:v>Actiflore r.</c:v>
                      </c:pt>
                      <c:pt idx="1">
                        <c:v>CKS102</c:v>
                      </c:pt>
                      <c:pt idx="2">
                        <c:v>Delta</c:v>
                      </c:pt>
                      <c:pt idx="3">
                        <c:v>Eclatante</c:v>
                      </c:pt>
                      <c:pt idx="4">
                        <c:v>Excellence FTH</c:v>
                      </c:pt>
                      <c:pt idx="5">
                        <c:v>Revelacion</c:v>
                      </c:pt>
                      <c:pt idx="6">
                        <c:v>SoDelight</c:v>
                      </c:pt>
                      <c:pt idx="7">
                        <c:v>W28</c:v>
                      </c:pt>
                      <c:pt idx="8">
                        <c:v>Alchemy 1</c:v>
                      </c:pt>
                      <c:pt idx="9">
                        <c:v>X Arom</c:v>
                      </c:pt>
                      <c:pt idx="10">
                        <c:v>F83</c:v>
                      </c:pt>
                      <c:pt idx="11">
                        <c:v>OKAY</c:v>
                      </c:pt>
                      <c:pt idx="12">
                        <c:v>Opale 2.0</c:v>
                      </c:pt>
                    </c:strCache>
                  </c:strRef>
                </c:xVal>
                <c:yVal>
                  <c:numRef>
                    <c:extLst>
                      <c:ext uri="{02D57815-91ED-43cb-92C2-25804820EDAC}">
                        <c15:formulaRef>
                          <c15:sqref>'LA TOTALE DEF'!$B$5:$B$17</c15:sqref>
                        </c15:formulaRef>
                      </c:ext>
                    </c:extLst>
                    <c:numCache>
                      <c:formatCode>General</c:formatCode>
                      <c:ptCount val="13"/>
                      <c:pt idx="0">
                        <c:v>30</c:v>
                      </c:pt>
                      <c:pt idx="1">
                        <c:v>4</c:v>
                      </c:pt>
                      <c:pt idx="2">
                        <c:v>9</c:v>
                      </c:pt>
                      <c:pt idx="3">
                        <c:v>4</c:v>
                      </c:pt>
                      <c:pt idx="4">
                        <c:v>6</c:v>
                      </c:pt>
                      <c:pt idx="5">
                        <c:v>41</c:v>
                      </c:pt>
                      <c:pt idx="6">
                        <c:v>20</c:v>
                      </c:pt>
                      <c:pt idx="7">
                        <c:v>7</c:v>
                      </c:pt>
                      <c:pt idx="8">
                        <c:v>16</c:v>
                      </c:pt>
                      <c:pt idx="9">
                        <c:v>6</c:v>
                      </c:pt>
                      <c:pt idx="10">
                        <c:v>6</c:v>
                      </c:pt>
                      <c:pt idx="11">
                        <c:v>11</c:v>
                      </c:pt>
                      <c:pt idx="12">
                        <c:v>5</c:v>
                      </c:pt>
                    </c:numCache>
                  </c:numRef>
                </c:yVal>
                <c:smooth val="0"/>
                <c:extLst>
                  <c:ext xmlns:c16="http://schemas.microsoft.com/office/drawing/2014/chart" uri="{C3380CC4-5D6E-409C-BE32-E72D297353CC}">
                    <c16:uniqueId val="{00000003-F76C-45C1-865B-8B3A9408FCD2}"/>
                  </c:ext>
                </c:extLst>
              </c15:ser>
            </c15:filteredScatterSeries>
          </c:ext>
        </c:extLst>
      </c:scatterChart>
      <c:catAx>
        <c:axId val="37219073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359157584"/>
        <c:crosses val="autoZero"/>
        <c:auto val="1"/>
        <c:lblAlgn val="ctr"/>
        <c:lblOffset val="100"/>
        <c:noMultiLvlLbl val="0"/>
      </c:catAx>
      <c:valAx>
        <c:axId val="359157584"/>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37219073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fr-FR" sz="1200" dirty="0">
                <a:latin typeface="Calibri" panose="020F0502020204030204" pitchFamily="34" charset="0"/>
                <a:cs typeface="Calibri" panose="020F0502020204030204" pitchFamily="34" charset="0"/>
              </a:rPr>
              <a:t> IGP Méditerranée rosé</a:t>
            </a:r>
          </a:p>
          <a:p>
            <a:pPr>
              <a:defRPr sz="1200">
                <a:latin typeface="Calibri" panose="020F0502020204030204" pitchFamily="34" charset="0"/>
                <a:cs typeface="Calibri" panose="020F0502020204030204" pitchFamily="34" charset="0"/>
              </a:defRPr>
            </a:pPr>
            <a:r>
              <a:rPr lang="fr-FR" sz="1200" i="1" dirty="0">
                <a:latin typeface="Calibri" panose="020F0502020204030204" pitchFamily="34" charset="0"/>
                <a:cs typeface="Calibri" panose="020F0502020204030204" pitchFamily="34" charset="0"/>
              </a:rPr>
              <a:t>(</a:t>
            </a:r>
            <a:r>
              <a:rPr lang="fr-FR" sz="1200" i="1" dirty="0" err="1">
                <a:latin typeface="Calibri" panose="020F0502020204030204" pitchFamily="34" charset="0"/>
                <a:cs typeface="Calibri" panose="020F0502020204030204" pitchFamily="34" charset="0"/>
              </a:rPr>
              <a:t>hL</a:t>
            </a:r>
            <a:r>
              <a:rPr lang="fr-FR" sz="1200" i="1" dirty="0">
                <a:latin typeface="Calibri" panose="020F0502020204030204" pitchFamily="34" charset="0"/>
                <a:cs typeface="Calibri" panose="020F0502020204030204" pitchFamily="34" charset="0"/>
              </a:rPr>
              <a:t>)</a:t>
            </a:r>
          </a:p>
        </c:rich>
      </c:tx>
      <c:layout>
        <c:manualLayout>
          <c:xMode val="edge"/>
          <c:yMode val="edge"/>
          <c:x val="0.77263978776575648"/>
          <c:y val="4.502075546690931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title>
    <c:autoTitleDeleted val="0"/>
    <c:plotArea>
      <c:layout>
        <c:manualLayout>
          <c:layoutTarget val="inner"/>
          <c:xMode val="edge"/>
          <c:yMode val="edge"/>
          <c:x val="6.8683367334528789E-2"/>
          <c:y val="1.3925344113193771E-2"/>
          <c:w val="0.91389692562745239"/>
          <c:h val="0.92217753646352818"/>
        </c:manualLayout>
      </c:layout>
      <c:barChart>
        <c:barDir val="col"/>
        <c:grouping val="clustered"/>
        <c:varyColors val="0"/>
        <c:ser>
          <c:idx val="1"/>
          <c:order val="1"/>
          <c:tx>
            <c:strRef>
              <c:f>Feuil1!$A$6</c:f>
              <c:strCache>
                <c:ptCount val="1"/>
                <c:pt idx="0">
                  <c:v>Récolte rosés</c:v>
                </c:pt>
              </c:strCache>
            </c:strRef>
          </c:tx>
          <c:spPr>
            <a:solidFill>
              <a:srgbClr val="FFCCCC"/>
            </a:solidFill>
            <a:ln>
              <a:noFill/>
            </a:ln>
            <a:effectLst/>
          </c:spPr>
          <c:invertIfNegative val="0"/>
          <c:cat>
            <c:numRef>
              <c:f>Feuil1!$B$2:$F$2</c:f>
              <c:numCache>
                <c:formatCode>General</c:formatCode>
                <c:ptCount val="5"/>
                <c:pt idx="0">
                  <c:v>2019</c:v>
                </c:pt>
                <c:pt idx="1">
                  <c:v>2020</c:v>
                </c:pt>
                <c:pt idx="2">
                  <c:v>2021</c:v>
                </c:pt>
                <c:pt idx="3">
                  <c:v>2022</c:v>
                </c:pt>
                <c:pt idx="4">
                  <c:v>2023</c:v>
                </c:pt>
              </c:numCache>
            </c:numRef>
          </c:cat>
          <c:val>
            <c:numRef>
              <c:f>Feuil1!$B$6:$F$6</c:f>
              <c:numCache>
                <c:formatCode>_-* #\ ##0_-;\-* #\ ##0_-;_-* "-"??_-;_-@_-</c:formatCode>
                <c:ptCount val="5"/>
                <c:pt idx="0">
                  <c:v>473297</c:v>
                </c:pt>
                <c:pt idx="1">
                  <c:v>581000</c:v>
                </c:pt>
                <c:pt idx="2">
                  <c:v>369000</c:v>
                </c:pt>
                <c:pt idx="3">
                  <c:v>467000</c:v>
                </c:pt>
              </c:numCache>
            </c:numRef>
          </c:val>
          <c:extLst>
            <c:ext xmlns:c16="http://schemas.microsoft.com/office/drawing/2014/chart" uri="{C3380CC4-5D6E-409C-BE32-E72D297353CC}">
              <c16:uniqueId val="{00000000-E88C-46A2-9823-88608D3C409A}"/>
            </c:ext>
          </c:extLst>
        </c:ser>
        <c:ser>
          <c:idx val="2"/>
          <c:order val="2"/>
          <c:tx>
            <c:strRef>
              <c:f>Feuil1!$A$9</c:f>
              <c:strCache>
                <c:ptCount val="1"/>
                <c:pt idx="0">
                  <c:v>Sorties de chais</c:v>
                </c:pt>
              </c:strCache>
            </c:strRef>
          </c:tx>
          <c:spPr>
            <a:solidFill>
              <a:srgbClr val="00B050"/>
            </a:solidFill>
            <a:ln>
              <a:noFill/>
            </a:ln>
            <a:effectLst/>
          </c:spPr>
          <c:invertIfNegative val="0"/>
          <c:cat>
            <c:numRef>
              <c:f>Feuil1!$B$2:$F$2</c:f>
              <c:numCache>
                <c:formatCode>General</c:formatCode>
                <c:ptCount val="5"/>
                <c:pt idx="0">
                  <c:v>2019</c:v>
                </c:pt>
                <c:pt idx="1">
                  <c:v>2020</c:v>
                </c:pt>
                <c:pt idx="2">
                  <c:v>2021</c:v>
                </c:pt>
                <c:pt idx="3">
                  <c:v>2022</c:v>
                </c:pt>
                <c:pt idx="4">
                  <c:v>2023</c:v>
                </c:pt>
              </c:numCache>
            </c:numRef>
          </c:cat>
          <c:val>
            <c:numRef>
              <c:f>Feuil1!$B$9:$F$9</c:f>
              <c:numCache>
                <c:formatCode>_-* #\ ##0_-;\-* #\ ##0_-;_-* "-"??_-;_-@_-</c:formatCode>
                <c:ptCount val="5"/>
                <c:pt idx="1">
                  <c:v>469500</c:v>
                </c:pt>
                <c:pt idx="2">
                  <c:v>476534</c:v>
                </c:pt>
                <c:pt idx="3">
                  <c:v>466155</c:v>
                </c:pt>
                <c:pt idx="4">
                  <c:v>480000</c:v>
                </c:pt>
              </c:numCache>
            </c:numRef>
          </c:val>
          <c:extLst>
            <c:ext xmlns:c16="http://schemas.microsoft.com/office/drawing/2014/chart" uri="{C3380CC4-5D6E-409C-BE32-E72D297353CC}">
              <c16:uniqueId val="{00000001-E88C-46A2-9823-88608D3C409A}"/>
            </c:ext>
          </c:extLst>
        </c:ser>
        <c:ser>
          <c:idx val="3"/>
          <c:order val="3"/>
          <c:tx>
            <c:strRef>
              <c:f>Feuil1!$A$10</c:f>
              <c:strCache>
                <c:ptCount val="1"/>
                <c:pt idx="0">
                  <c:v>Stocks hors récolte</c:v>
                </c:pt>
              </c:strCache>
            </c:strRef>
          </c:tx>
          <c:spPr>
            <a:solidFill>
              <a:schemeClr val="bg1">
                <a:lumMod val="50000"/>
              </a:schemeClr>
            </a:solidFill>
            <a:ln>
              <a:noFill/>
            </a:ln>
            <a:effectLst/>
          </c:spPr>
          <c:invertIfNegative val="0"/>
          <c:cat>
            <c:numRef>
              <c:f>Feuil1!$B$2:$F$2</c:f>
              <c:numCache>
                <c:formatCode>General</c:formatCode>
                <c:ptCount val="5"/>
                <c:pt idx="0">
                  <c:v>2019</c:v>
                </c:pt>
                <c:pt idx="1">
                  <c:v>2020</c:v>
                </c:pt>
                <c:pt idx="2">
                  <c:v>2021</c:v>
                </c:pt>
                <c:pt idx="3">
                  <c:v>2022</c:v>
                </c:pt>
                <c:pt idx="4">
                  <c:v>2023</c:v>
                </c:pt>
              </c:numCache>
            </c:numRef>
          </c:cat>
          <c:val>
            <c:numRef>
              <c:f>Feuil1!$B$10:$F$10</c:f>
              <c:numCache>
                <c:formatCode>_-* #\ ##0_-;\-* #\ ##0_-;_-* "-"??_-;_-@_-</c:formatCode>
                <c:ptCount val="5"/>
                <c:pt idx="1">
                  <c:v>55000</c:v>
                </c:pt>
                <c:pt idx="2">
                  <c:v>186000</c:v>
                </c:pt>
                <c:pt idx="3">
                  <c:v>99000</c:v>
                </c:pt>
                <c:pt idx="4">
                  <c:v>86000</c:v>
                </c:pt>
              </c:numCache>
            </c:numRef>
          </c:val>
          <c:extLst>
            <c:ext xmlns:c16="http://schemas.microsoft.com/office/drawing/2014/chart" uri="{C3380CC4-5D6E-409C-BE32-E72D297353CC}">
              <c16:uniqueId val="{00000002-E88C-46A2-9823-88608D3C409A}"/>
            </c:ext>
          </c:extLst>
        </c:ser>
        <c:dLbls>
          <c:showLegendKey val="0"/>
          <c:showVal val="0"/>
          <c:showCatName val="0"/>
          <c:showSerName val="0"/>
          <c:showPercent val="0"/>
          <c:showBubbleSize val="0"/>
        </c:dLbls>
        <c:gapWidth val="219"/>
        <c:overlap val="-27"/>
        <c:axId val="539232191"/>
        <c:axId val="357159919"/>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Feuil1!$B$2:$F$2</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Feuil1!$B$3:$F$3</c15:sqref>
                        </c15:formulaRef>
                      </c:ext>
                    </c:extLst>
                    <c:numCache>
                      <c:formatCode>_-* #\ ##0_-;\-* #\ ##0_-;_-* "-"??_-;_-@_-</c:formatCode>
                      <c:ptCount val="5"/>
                      <c:pt idx="0">
                        <c:v>667963</c:v>
                      </c:pt>
                      <c:pt idx="1">
                        <c:v>809908</c:v>
                      </c:pt>
                      <c:pt idx="2">
                        <c:v>595338</c:v>
                      </c:pt>
                      <c:pt idx="3">
                        <c:v>749295</c:v>
                      </c:pt>
                    </c:numCache>
                  </c:numRef>
                </c:val>
                <c:extLst>
                  <c:ext xmlns:c16="http://schemas.microsoft.com/office/drawing/2014/chart" uri="{C3380CC4-5D6E-409C-BE32-E72D297353CC}">
                    <c16:uniqueId val="{00000003-E88C-46A2-9823-88608D3C409A}"/>
                  </c:ext>
                </c:extLst>
              </c15:ser>
            </c15:filteredBarSeries>
          </c:ext>
        </c:extLst>
      </c:barChart>
      <c:catAx>
        <c:axId val="53923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7159919"/>
        <c:crosses val="autoZero"/>
        <c:auto val="1"/>
        <c:lblAlgn val="ctr"/>
        <c:lblOffset val="100"/>
        <c:noMultiLvlLbl val="0"/>
      </c:catAx>
      <c:valAx>
        <c:axId val="35715991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39232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
            <c:spPr>
              <a:solidFill>
                <a:srgbClr val="92D050"/>
              </a:solidFill>
              <a:ln w="19050">
                <a:solidFill>
                  <a:schemeClr val="lt1"/>
                </a:solidFill>
              </a:ln>
              <a:effectLst/>
            </c:spPr>
            <c:extLst>
              <c:ext xmlns:c16="http://schemas.microsoft.com/office/drawing/2014/chart" uri="{C3380CC4-5D6E-409C-BE32-E72D297353CC}">
                <c16:uniqueId val="{00000001-354F-48A3-BB1B-16EF0734DE41}"/>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354F-48A3-BB1B-16EF0734DE41}"/>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354F-48A3-BB1B-16EF0734DE4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4F-48A3-BB1B-16EF0734DE41}"/>
              </c:ext>
            </c:extLst>
          </c:dPt>
          <c:dPt>
            <c:idx val="4"/>
            <c:bubble3D val="0"/>
            <c:spPr>
              <a:solidFill>
                <a:srgbClr val="C00000"/>
              </a:solidFill>
              <a:ln w="19050">
                <a:solidFill>
                  <a:schemeClr val="lt1"/>
                </a:solidFill>
              </a:ln>
              <a:effectLst/>
            </c:spPr>
            <c:extLst>
              <c:ext xmlns:c16="http://schemas.microsoft.com/office/drawing/2014/chart" uri="{C3380CC4-5D6E-409C-BE32-E72D297353CC}">
                <c16:uniqueId val="{00000009-354F-48A3-BB1B-16EF0734DE4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Feuil2!$A$1:$A$5</c:f>
              <c:strCache>
                <c:ptCount val="5"/>
                <c:pt idx="0">
                  <c:v>Absence de symptômes</c:v>
                </c:pt>
                <c:pt idx="1">
                  <c:v>1 à 30 % de grappes touchées</c:v>
                </c:pt>
                <c:pt idx="2">
                  <c:v>30 à 60 % de grappes touchées</c:v>
                </c:pt>
                <c:pt idx="3">
                  <c:v>61 à 90 % de grappes touchées</c:v>
                </c:pt>
                <c:pt idx="4">
                  <c:v>100% de grappes touchées</c:v>
                </c:pt>
              </c:strCache>
            </c:strRef>
          </c:cat>
          <c:val>
            <c:numRef>
              <c:f>Feuil2!$B$1:$B$5</c:f>
              <c:numCache>
                <c:formatCode>0%</c:formatCode>
                <c:ptCount val="5"/>
                <c:pt idx="0">
                  <c:v>0.29411764705882354</c:v>
                </c:pt>
                <c:pt idx="1">
                  <c:v>0.29411764705882354</c:v>
                </c:pt>
                <c:pt idx="2">
                  <c:v>0.20588235294117646</c:v>
                </c:pt>
                <c:pt idx="3">
                  <c:v>0.11764705882352941</c:v>
                </c:pt>
                <c:pt idx="4">
                  <c:v>8.8235294117647065E-2</c:v>
                </c:pt>
              </c:numCache>
            </c:numRef>
          </c:val>
          <c:extLst>
            <c:ext xmlns:c16="http://schemas.microsoft.com/office/drawing/2014/chart" uri="{C3380CC4-5D6E-409C-BE32-E72D297353CC}">
              <c16:uniqueId val="{0000000A-354F-48A3-BB1B-16EF0734DE41}"/>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354F-48A3-BB1B-16EF0734DE4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354F-48A3-BB1B-16EF0734DE4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354F-48A3-BB1B-16EF0734DE4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354F-48A3-BB1B-16EF0734DE4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354F-48A3-BB1B-16EF0734DE4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Feuil2!$A$1:$A$5</c:f>
              <c:strCache>
                <c:ptCount val="5"/>
                <c:pt idx="0">
                  <c:v>Absence de symptômes</c:v>
                </c:pt>
                <c:pt idx="1">
                  <c:v>1 à 30 % de grappes touchées</c:v>
                </c:pt>
                <c:pt idx="2">
                  <c:v>30 à 60 % de grappes touchées</c:v>
                </c:pt>
                <c:pt idx="3">
                  <c:v>61 à 90 % de grappes touchées</c:v>
                </c:pt>
                <c:pt idx="4">
                  <c:v>100% de grappes touchées</c:v>
                </c:pt>
              </c:strCache>
            </c:strRef>
          </c:cat>
          <c:val>
            <c:numRef>
              <c:f>Feuil2!$C$1:$C$5</c:f>
              <c:numCache>
                <c:formatCode>General</c:formatCode>
                <c:ptCount val="5"/>
                <c:pt idx="0">
                  <c:v>10</c:v>
                </c:pt>
                <c:pt idx="1">
                  <c:v>10</c:v>
                </c:pt>
                <c:pt idx="2">
                  <c:v>7</c:v>
                </c:pt>
                <c:pt idx="3">
                  <c:v>4</c:v>
                </c:pt>
                <c:pt idx="4">
                  <c:v>3</c:v>
                </c:pt>
              </c:numCache>
            </c:numRef>
          </c:val>
          <c:extLst>
            <c:ext xmlns:c16="http://schemas.microsoft.com/office/drawing/2014/chart" uri="{C3380CC4-5D6E-409C-BE32-E72D297353CC}">
              <c16:uniqueId val="{00000015-354F-48A3-BB1B-16EF0734DE4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fr-FR"/>
              <a:t>Evolution du degré potentiel (Syrah)</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fr-FR"/>
        </a:p>
      </c:txPr>
    </c:title>
    <c:autoTitleDeleted val="0"/>
    <c:plotArea>
      <c:layout/>
      <c:lineChart>
        <c:grouping val="standard"/>
        <c:varyColors val="0"/>
        <c:ser>
          <c:idx val="1"/>
          <c:order val="0"/>
          <c:tx>
            <c:strRef>
              <c:f>'2022'!$Q$2</c:f>
              <c:strCache>
                <c:ptCount val="1"/>
                <c:pt idx="0">
                  <c:v>Berre 2021</c:v>
                </c:pt>
              </c:strCache>
            </c:strRef>
          </c:tx>
          <c:spPr>
            <a:ln w="38100" cap="rnd">
              <a:solidFill>
                <a:schemeClr val="accent2"/>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'2022'!$R$2:$AA$2</c:f>
            </c:numRef>
          </c:val>
          <c:smooth val="0"/>
          <c:extLst>
            <c:ext xmlns:c16="http://schemas.microsoft.com/office/drawing/2014/chart" uri="{C3380CC4-5D6E-409C-BE32-E72D297353CC}">
              <c16:uniqueId val="{00000000-E81C-4671-B267-337243AA8DC4}"/>
            </c:ext>
          </c:extLst>
        </c:ser>
        <c:ser>
          <c:idx val="2"/>
          <c:order val="1"/>
          <c:tx>
            <c:strRef>
              <c:f>'2022'!$Q$3</c:f>
              <c:strCache>
                <c:ptCount val="1"/>
                <c:pt idx="0">
                  <c:v>Jouques 2021</c:v>
                </c:pt>
              </c:strCache>
            </c:strRef>
          </c:tx>
          <c:spPr>
            <a:ln w="38100" cap="rnd">
              <a:solidFill>
                <a:schemeClr val="accent3"/>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'2022'!$R$3:$AA$3</c:f>
            </c:numRef>
          </c:val>
          <c:smooth val="0"/>
          <c:extLst>
            <c:ext xmlns:c16="http://schemas.microsoft.com/office/drawing/2014/chart" uri="{C3380CC4-5D6E-409C-BE32-E72D297353CC}">
              <c16:uniqueId val="{00000001-E81C-4671-B267-337243AA8DC4}"/>
            </c:ext>
          </c:extLst>
        </c:ser>
        <c:ser>
          <c:idx val="3"/>
          <c:order val="2"/>
          <c:tx>
            <c:strRef>
              <c:f>'2022'!$Q$4</c:f>
              <c:strCache>
                <c:ptCount val="1"/>
                <c:pt idx="0">
                  <c:v>Pourcieux 2021</c:v>
                </c:pt>
              </c:strCache>
            </c:strRef>
          </c:tx>
          <c:spPr>
            <a:ln w="38100" cap="rnd">
              <a:solidFill>
                <a:schemeClr val="accent4"/>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'2022'!$R$4:$AA$4</c:f>
            </c:numRef>
          </c:val>
          <c:smooth val="0"/>
          <c:extLst>
            <c:ext xmlns:c16="http://schemas.microsoft.com/office/drawing/2014/chart" uri="{C3380CC4-5D6E-409C-BE32-E72D297353CC}">
              <c16:uniqueId val="{00000002-E81C-4671-B267-337243AA8DC4}"/>
            </c:ext>
          </c:extLst>
        </c:ser>
        <c:ser>
          <c:idx val="0"/>
          <c:order val="3"/>
          <c:tx>
            <c:strRef>
              <c:f>'2022'!$Q$5</c:f>
              <c:strCache>
                <c:ptCount val="1"/>
                <c:pt idx="0">
                  <c:v>Rognes 2021</c:v>
                </c:pt>
              </c:strCache>
            </c:strRef>
          </c:tx>
          <c:spPr>
            <a:ln w="38100" cap="rnd">
              <a:solidFill>
                <a:schemeClr val="accent1"/>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'2022'!$R$5:$AA$5</c:f>
            </c:numRef>
          </c:val>
          <c:smooth val="0"/>
          <c:extLst>
            <c:ext xmlns:c16="http://schemas.microsoft.com/office/drawing/2014/chart" uri="{C3380CC4-5D6E-409C-BE32-E72D297353CC}">
              <c16:uniqueId val="{00000003-E81C-4671-B267-337243AA8DC4}"/>
            </c:ext>
          </c:extLst>
        </c:ser>
        <c:ser>
          <c:idx val="4"/>
          <c:order val="4"/>
          <c:tx>
            <c:strRef>
              <c:f>'2022'!$Q$6</c:f>
              <c:strCache>
                <c:ptCount val="1"/>
                <c:pt idx="0">
                  <c:v>Berre 2020</c:v>
                </c:pt>
              </c:strCache>
            </c:strRef>
          </c:tx>
          <c:spPr>
            <a:ln w="38100" cap="rnd" cmpd="dbl">
              <a:solidFill>
                <a:srgbClr val="0070C0"/>
              </a:solidFill>
              <a:prstDash val="lgDash"/>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'2022'!$R$6:$AA$6</c:f>
              <c:numCache>
                <c:formatCode>General</c:formatCode>
                <c:ptCount val="10"/>
                <c:pt idx="0">
                  <c:v>9.8000000000000007</c:v>
                </c:pt>
                <c:pt idx="1">
                  <c:v>10.9</c:v>
                </c:pt>
                <c:pt idx="2">
                  <c:v>11.3</c:v>
                </c:pt>
                <c:pt idx="3">
                  <c:v>11.6</c:v>
                </c:pt>
                <c:pt idx="4" formatCode="0.0">
                  <c:v>11.9</c:v>
                </c:pt>
                <c:pt idx="5">
                  <c:v>12</c:v>
                </c:pt>
                <c:pt idx="6">
                  <c:v>12.2</c:v>
                </c:pt>
              </c:numCache>
            </c:numRef>
          </c:val>
          <c:smooth val="0"/>
          <c:extLst>
            <c:ext xmlns:c16="http://schemas.microsoft.com/office/drawing/2014/chart" uri="{C3380CC4-5D6E-409C-BE32-E72D297353CC}">
              <c16:uniqueId val="{00000004-E81C-4671-B267-337243AA8DC4}"/>
            </c:ext>
          </c:extLst>
        </c:ser>
        <c:ser>
          <c:idx val="5"/>
          <c:order val="5"/>
          <c:tx>
            <c:strRef>
              <c:f>'2022'!$Q$7</c:f>
              <c:strCache>
                <c:ptCount val="1"/>
                <c:pt idx="0">
                  <c:v>Jouques 2020</c:v>
                </c:pt>
              </c:strCache>
            </c:strRef>
          </c:tx>
          <c:spPr>
            <a:ln w="38100" cap="rnd">
              <a:solidFill>
                <a:schemeClr val="accent6"/>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'2022'!$R$7:$AA$7</c:f>
            </c:numRef>
          </c:val>
          <c:smooth val="0"/>
          <c:extLst>
            <c:ext xmlns:c16="http://schemas.microsoft.com/office/drawing/2014/chart" uri="{C3380CC4-5D6E-409C-BE32-E72D297353CC}">
              <c16:uniqueId val="{00000005-E81C-4671-B267-337243AA8DC4}"/>
            </c:ext>
          </c:extLst>
        </c:ser>
        <c:ser>
          <c:idx val="6"/>
          <c:order val="6"/>
          <c:tx>
            <c:strRef>
              <c:f>'2022'!$Q$8</c:f>
              <c:strCache>
                <c:ptCount val="1"/>
                <c:pt idx="0">
                  <c:v>Pourcieux 2020</c:v>
                </c:pt>
              </c:strCache>
            </c:strRef>
          </c:tx>
          <c:spPr>
            <a:ln w="38100" cap="rnd">
              <a:solidFill>
                <a:schemeClr val="accent1">
                  <a:lumMod val="60000"/>
                </a:schemeClr>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'2022'!$R$8:$AA$8</c:f>
            </c:numRef>
          </c:val>
          <c:smooth val="0"/>
          <c:extLst>
            <c:ext xmlns:c16="http://schemas.microsoft.com/office/drawing/2014/chart" uri="{C3380CC4-5D6E-409C-BE32-E72D297353CC}">
              <c16:uniqueId val="{00000006-E81C-4671-B267-337243AA8DC4}"/>
            </c:ext>
          </c:extLst>
        </c:ser>
        <c:ser>
          <c:idx val="7"/>
          <c:order val="7"/>
          <c:tx>
            <c:strRef>
              <c:f>'2022'!$Q$9</c:f>
              <c:strCache>
                <c:ptCount val="1"/>
                <c:pt idx="0">
                  <c:v>Rognes 2020</c:v>
                </c:pt>
              </c:strCache>
            </c:strRef>
          </c:tx>
          <c:spPr>
            <a:ln w="38100" cap="rnd" cmpd="dbl">
              <a:solidFill>
                <a:srgbClr val="FFC000"/>
              </a:solidFill>
              <a:prstDash val="lgDash"/>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'2022'!$R$9:$AA$9</c:f>
              <c:numCache>
                <c:formatCode>General</c:formatCode>
                <c:ptCount val="10"/>
                <c:pt idx="3" formatCode="0.00">
                  <c:v>8.8000000000000007</c:v>
                </c:pt>
                <c:pt idx="4" formatCode="0.00">
                  <c:v>9</c:v>
                </c:pt>
                <c:pt idx="5" formatCode="0.00">
                  <c:v>9.5</c:v>
                </c:pt>
                <c:pt idx="6" formatCode="0.00">
                  <c:v>10</c:v>
                </c:pt>
                <c:pt idx="7" formatCode="0.00">
                  <c:v>10.1</c:v>
                </c:pt>
                <c:pt idx="8" formatCode="0.00">
                  <c:v>10.8</c:v>
                </c:pt>
                <c:pt idx="9" formatCode="0.00">
                  <c:v>11.6</c:v>
                </c:pt>
              </c:numCache>
            </c:numRef>
          </c:val>
          <c:smooth val="0"/>
          <c:extLst>
            <c:ext xmlns:c16="http://schemas.microsoft.com/office/drawing/2014/chart" uri="{C3380CC4-5D6E-409C-BE32-E72D297353CC}">
              <c16:uniqueId val="{00000007-E81C-4671-B267-337243AA8DC4}"/>
            </c:ext>
          </c:extLst>
        </c:ser>
        <c:ser>
          <c:idx val="8"/>
          <c:order val="8"/>
          <c:tx>
            <c:strRef>
              <c:f>'2022'!$Q$10</c:f>
              <c:strCache>
                <c:ptCount val="1"/>
                <c:pt idx="0">
                  <c:v>Berre 2022</c:v>
                </c:pt>
              </c:strCache>
            </c:strRef>
          </c:tx>
          <c:spPr>
            <a:ln w="38100" cap="rnd">
              <a:solidFill>
                <a:srgbClr val="0070C0"/>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'2022'!$R$10:$AA$10</c:f>
              <c:numCache>
                <c:formatCode>0.00</c:formatCode>
                <c:ptCount val="10"/>
                <c:pt idx="0">
                  <c:v>10.4</c:v>
                </c:pt>
                <c:pt idx="1">
                  <c:v>11.8</c:v>
                </c:pt>
                <c:pt idx="2">
                  <c:v>12.4</c:v>
                </c:pt>
              </c:numCache>
            </c:numRef>
          </c:val>
          <c:smooth val="0"/>
          <c:extLst>
            <c:ext xmlns:c16="http://schemas.microsoft.com/office/drawing/2014/chart" uri="{C3380CC4-5D6E-409C-BE32-E72D297353CC}">
              <c16:uniqueId val="{00000008-E81C-4671-B267-337243AA8DC4}"/>
            </c:ext>
          </c:extLst>
        </c:ser>
        <c:ser>
          <c:idx val="9"/>
          <c:order val="9"/>
          <c:tx>
            <c:strRef>
              <c:f>'2022'!$Q$11</c:f>
              <c:strCache>
                <c:ptCount val="1"/>
                <c:pt idx="0">
                  <c:v>Jouques 2022</c:v>
                </c:pt>
              </c:strCache>
            </c:strRef>
          </c:tx>
          <c:spPr>
            <a:ln w="38100" cap="rnd">
              <a:solidFill>
                <a:schemeClr val="accent4">
                  <a:lumMod val="60000"/>
                </a:schemeClr>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'2022'!$R$11:$AA$11</c:f>
            </c:numRef>
          </c:val>
          <c:smooth val="0"/>
          <c:extLst>
            <c:ext xmlns:c16="http://schemas.microsoft.com/office/drawing/2014/chart" uri="{C3380CC4-5D6E-409C-BE32-E72D297353CC}">
              <c16:uniqueId val="{00000009-E81C-4671-B267-337243AA8DC4}"/>
            </c:ext>
          </c:extLst>
        </c:ser>
        <c:ser>
          <c:idx val="10"/>
          <c:order val="10"/>
          <c:tx>
            <c:strRef>
              <c:f>'2022'!$Q$12</c:f>
              <c:strCache>
                <c:ptCount val="1"/>
                <c:pt idx="0">
                  <c:v>Pourcieux 2022</c:v>
                </c:pt>
              </c:strCache>
            </c:strRef>
          </c:tx>
          <c:spPr>
            <a:ln w="38100" cap="rnd">
              <a:solidFill>
                <a:schemeClr val="accent5">
                  <a:lumMod val="60000"/>
                </a:schemeClr>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'2022'!$R$12:$AA$12</c:f>
            </c:numRef>
          </c:val>
          <c:smooth val="0"/>
          <c:extLst>
            <c:ext xmlns:c16="http://schemas.microsoft.com/office/drawing/2014/chart" uri="{C3380CC4-5D6E-409C-BE32-E72D297353CC}">
              <c16:uniqueId val="{0000000A-E81C-4671-B267-337243AA8DC4}"/>
            </c:ext>
          </c:extLst>
        </c:ser>
        <c:ser>
          <c:idx val="11"/>
          <c:order val="11"/>
          <c:tx>
            <c:strRef>
              <c:f>'2022'!$Q$13</c:f>
              <c:strCache>
                <c:ptCount val="1"/>
                <c:pt idx="0">
                  <c:v>Rognes 2022</c:v>
                </c:pt>
              </c:strCache>
            </c:strRef>
          </c:tx>
          <c:spPr>
            <a:ln w="38100" cap="rnd">
              <a:solidFill>
                <a:srgbClr val="FFC000"/>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'2022'!$R$13:$AA$13</c:f>
              <c:numCache>
                <c:formatCode>0.00</c:formatCode>
                <c:ptCount val="10"/>
                <c:pt idx="0">
                  <c:v>4</c:v>
                </c:pt>
                <c:pt idx="1">
                  <c:v>8.8000000000000007</c:v>
                </c:pt>
                <c:pt idx="2">
                  <c:v>9.6999999999999993</c:v>
                </c:pt>
                <c:pt idx="3">
                  <c:v>9.8000000000000007</c:v>
                </c:pt>
                <c:pt idx="4">
                  <c:v>10</c:v>
                </c:pt>
                <c:pt idx="5">
                  <c:v>10.199999999999999</c:v>
                </c:pt>
                <c:pt idx="6">
                  <c:v>10.6</c:v>
                </c:pt>
                <c:pt idx="7">
                  <c:v>11</c:v>
                </c:pt>
                <c:pt idx="8">
                  <c:v>11.4</c:v>
                </c:pt>
                <c:pt idx="9">
                  <c:v>11.6</c:v>
                </c:pt>
              </c:numCache>
            </c:numRef>
          </c:val>
          <c:smooth val="0"/>
          <c:extLst>
            <c:ext xmlns:c16="http://schemas.microsoft.com/office/drawing/2014/chart" uri="{C3380CC4-5D6E-409C-BE32-E72D297353CC}">
              <c16:uniqueId val="{0000000B-E81C-4671-B267-337243AA8DC4}"/>
            </c:ext>
          </c:extLst>
        </c:ser>
        <c:ser>
          <c:idx val="12"/>
          <c:order val="12"/>
          <c:tx>
            <c:strRef>
              <c:f>'2022'!$Q$14</c:f>
              <c:strCache>
                <c:ptCount val="1"/>
                <c:pt idx="0">
                  <c:v>Berre 2023</c:v>
                </c:pt>
              </c:strCache>
            </c:strRef>
          </c:tx>
          <c:spPr>
            <a:ln w="38100" cap="rnd">
              <a:solidFill>
                <a:srgbClr val="0070C0"/>
              </a:solidFill>
              <a:prstDash val="sysDot"/>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'2022'!$R$14:$AA$14</c:f>
              <c:numCache>
                <c:formatCode>0.00</c:formatCode>
                <c:ptCount val="10"/>
                <c:pt idx="0">
                  <c:v>9.5</c:v>
                </c:pt>
                <c:pt idx="1">
                  <c:v>10.8</c:v>
                </c:pt>
                <c:pt idx="2">
                  <c:v>11.6</c:v>
                </c:pt>
              </c:numCache>
            </c:numRef>
          </c:val>
          <c:smooth val="0"/>
          <c:extLst>
            <c:ext xmlns:c16="http://schemas.microsoft.com/office/drawing/2014/chart" uri="{C3380CC4-5D6E-409C-BE32-E72D297353CC}">
              <c16:uniqueId val="{0000000C-E81C-4671-B267-337243AA8DC4}"/>
            </c:ext>
          </c:extLst>
        </c:ser>
        <c:ser>
          <c:idx val="13"/>
          <c:order val="13"/>
          <c:tx>
            <c:strRef>
              <c:f>'2022'!$Q$15</c:f>
              <c:strCache>
                <c:ptCount val="1"/>
                <c:pt idx="0">
                  <c:v>Jouques 2023</c:v>
                </c:pt>
              </c:strCache>
            </c:strRef>
          </c:tx>
          <c:spPr>
            <a:ln w="38100" cap="rnd">
              <a:solidFill>
                <a:schemeClr val="accent2">
                  <a:lumMod val="80000"/>
                  <a:lumOff val="20000"/>
                </a:schemeClr>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'2022'!$R$15:$AA$15</c:f>
            </c:numRef>
          </c:val>
          <c:smooth val="0"/>
          <c:extLst>
            <c:ext xmlns:c16="http://schemas.microsoft.com/office/drawing/2014/chart" uri="{C3380CC4-5D6E-409C-BE32-E72D297353CC}">
              <c16:uniqueId val="{0000000D-E81C-4671-B267-337243AA8DC4}"/>
            </c:ext>
          </c:extLst>
        </c:ser>
        <c:ser>
          <c:idx val="14"/>
          <c:order val="14"/>
          <c:tx>
            <c:strRef>
              <c:f>'2022'!$Q$16</c:f>
              <c:strCache>
                <c:ptCount val="1"/>
                <c:pt idx="0">
                  <c:v>Pourcieux 2023</c:v>
                </c:pt>
              </c:strCache>
            </c:strRef>
          </c:tx>
          <c:spPr>
            <a:ln w="38100" cap="rnd">
              <a:solidFill>
                <a:schemeClr val="accent3">
                  <a:lumMod val="80000"/>
                  <a:lumOff val="20000"/>
                </a:schemeClr>
              </a:solidFill>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'2022'!$R$16:$AA$16</c:f>
            </c:numRef>
          </c:val>
          <c:smooth val="0"/>
          <c:extLst>
            <c:ext xmlns:c16="http://schemas.microsoft.com/office/drawing/2014/chart" uri="{C3380CC4-5D6E-409C-BE32-E72D297353CC}">
              <c16:uniqueId val="{0000000E-E81C-4671-B267-337243AA8DC4}"/>
            </c:ext>
          </c:extLst>
        </c:ser>
        <c:ser>
          <c:idx val="15"/>
          <c:order val="15"/>
          <c:tx>
            <c:strRef>
              <c:f>'2022'!$Q$17</c:f>
              <c:strCache>
                <c:ptCount val="1"/>
                <c:pt idx="0">
                  <c:v>Rognes 2023</c:v>
                </c:pt>
              </c:strCache>
            </c:strRef>
          </c:tx>
          <c:spPr>
            <a:ln w="38100" cap="rnd">
              <a:solidFill>
                <a:schemeClr val="accent4">
                  <a:lumMod val="80000"/>
                  <a:lumOff val="20000"/>
                </a:schemeClr>
              </a:solidFill>
              <a:prstDash val="sysDot"/>
              <a:round/>
            </a:ln>
            <a:effectLst/>
          </c:spPr>
          <c:marker>
            <c:symbol val="none"/>
          </c:marker>
          <c:cat>
            <c:numRef>
              <c:f>'2022'!$R$1:$AA$1</c:f>
              <c:numCache>
                <c:formatCode>m/d/yyyy</c:formatCode>
                <c:ptCount val="10"/>
                <c:pt idx="0">
                  <c:v>45134</c:v>
                </c:pt>
                <c:pt idx="1">
                  <c:v>45141</c:v>
                </c:pt>
                <c:pt idx="2">
                  <c:v>45147</c:v>
                </c:pt>
                <c:pt idx="3">
                  <c:v>45148</c:v>
                </c:pt>
                <c:pt idx="4">
                  <c:v>45149</c:v>
                </c:pt>
                <c:pt idx="5" formatCode="d\-mmm">
                  <c:v>45152</c:v>
                </c:pt>
                <c:pt idx="6">
                  <c:v>45154</c:v>
                </c:pt>
                <c:pt idx="7" formatCode="d\-mmm">
                  <c:v>45156</c:v>
                </c:pt>
                <c:pt idx="8" formatCode="d\-mmm">
                  <c:v>45159</c:v>
                </c:pt>
                <c:pt idx="9">
                  <c:v>45162</c:v>
                </c:pt>
              </c:numCache>
            </c:numRef>
          </c:cat>
          <c:val>
            <c:numRef>
              <c:f>'2022'!$R$17:$AA$17</c:f>
              <c:numCache>
                <c:formatCode>General</c:formatCode>
                <c:ptCount val="10"/>
                <c:pt idx="0">
                  <c:v>2.4</c:v>
                </c:pt>
                <c:pt idx="1">
                  <c:v>4.8</c:v>
                </c:pt>
                <c:pt idx="2">
                  <c:v>7.8</c:v>
                </c:pt>
                <c:pt idx="3">
                  <c:v>8</c:v>
                </c:pt>
                <c:pt idx="4">
                  <c:v>8.4</c:v>
                </c:pt>
                <c:pt idx="5">
                  <c:v>9.1999999999999993</c:v>
                </c:pt>
                <c:pt idx="6">
                  <c:v>10</c:v>
                </c:pt>
                <c:pt idx="7">
                  <c:v>10.5</c:v>
                </c:pt>
                <c:pt idx="8">
                  <c:v>11</c:v>
                </c:pt>
                <c:pt idx="9">
                  <c:v>11.8</c:v>
                </c:pt>
              </c:numCache>
            </c:numRef>
          </c:val>
          <c:smooth val="0"/>
          <c:extLst>
            <c:ext xmlns:c16="http://schemas.microsoft.com/office/drawing/2014/chart" uri="{C3380CC4-5D6E-409C-BE32-E72D297353CC}">
              <c16:uniqueId val="{0000000F-E81C-4671-B267-337243AA8DC4}"/>
            </c:ext>
          </c:extLst>
        </c:ser>
        <c:dLbls>
          <c:showLegendKey val="0"/>
          <c:showVal val="0"/>
          <c:showCatName val="0"/>
          <c:showSerName val="0"/>
          <c:showPercent val="0"/>
          <c:showBubbleSize val="0"/>
        </c:dLbls>
        <c:smooth val="0"/>
        <c:axId val="470336240"/>
        <c:axId val="470335256"/>
      </c:lineChart>
      <c:dateAx>
        <c:axId val="47033624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fr-FR"/>
          </a:p>
        </c:txPr>
        <c:crossAx val="470335256"/>
        <c:crosses val="autoZero"/>
        <c:auto val="1"/>
        <c:lblOffset val="100"/>
        <c:baseTimeUnit val="days"/>
        <c:majorUnit val="3"/>
        <c:majorTimeUnit val="days"/>
      </c:dateAx>
      <c:valAx>
        <c:axId val="470335256"/>
        <c:scaling>
          <c:orientation val="minMax"/>
          <c:max val="14"/>
          <c:min val="7"/>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0336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fr-FR"/>
              <a:t>Evolution du degré potentiel (Syrah)</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fr-FR"/>
        </a:p>
      </c:txPr>
    </c:title>
    <c:autoTitleDeleted val="0"/>
    <c:plotArea>
      <c:layout/>
      <c:lineChart>
        <c:grouping val="standard"/>
        <c:varyColors val="0"/>
        <c:ser>
          <c:idx val="1"/>
          <c:order val="0"/>
          <c:tx>
            <c:strRef>
              <c:f>'2022'!$Q$2</c:f>
              <c:strCache>
                <c:ptCount val="1"/>
                <c:pt idx="0">
                  <c:v>Berre 2021</c:v>
                </c:pt>
              </c:strCache>
            </c:strRef>
          </c:tx>
          <c:spPr>
            <a:ln w="38100" cap="rnd">
              <a:solidFill>
                <a:schemeClr val="accent2"/>
              </a:solidFill>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'2022'!$R$2:$AA$2</c:f>
            </c:numRef>
          </c:val>
          <c:smooth val="0"/>
          <c:extLst>
            <c:ext xmlns:c16="http://schemas.microsoft.com/office/drawing/2014/chart" uri="{C3380CC4-5D6E-409C-BE32-E72D297353CC}">
              <c16:uniqueId val="{00000000-CC28-4793-B02F-7687D0C73C10}"/>
            </c:ext>
          </c:extLst>
        </c:ser>
        <c:ser>
          <c:idx val="2"/>
          <c:order val="1"/>
          <c:tx>
            <c:strRef>
              <c:f>'2022'!$Q$3</c:f>
              <c:strCache>
                <c:ptCount val="1"/>
                <c:pt idx="0">
                  <c:v>Jouques 2021</c:v>
                </c:pt>
              </c:strCache>
            </c:strRef>
          </c:tx>
          <c:spPr>
            <a:ln w="38100" cap="rnd">
              <a:solidFill>
                <a:schemeClr val="accent3"/>
              </a:solidFill>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'2022'!$R$3:$AA$3</c:f>
            </c:numRef>
          </c:val>
          <c:smooth val="0"/>
          <c:extLst>
            <c:ext xmlns:c16="http://schemas.microsoft.com/office/drawing/2014/chart" uri="{C3380CC4-5D6E-409C-BE32-E72D297353CC}">
              <c16:uniqueId val="{00000001-CC28-4793-B02F-7687D0C73C10}"/>
            </c:ext>
          </c:extLst>
        </c:ser>
        <c:ser>
          <c:idx val="3"/>
          <c:order val="2"/>
          <c:tx>
            <c:strRef>
              <c:f>'2022'!$Q$4</c:f>
              <c:strCache>
                <c:ptCount val="1"/>
                <c:pt idx="0">
                  <c:v>Pourcieux 2021</c:v>
                </c:pt>
              </c:strCache>
            </c:strRef>
          </c:tx>
          <c:spPr>
            <a:ln w="38100" cap="rnd">
              <a:solidFill>
                <a:schemeClr val="accent4"/>
              </a:solidFill>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'2022'!$R$4:$AA$4</c:f>
            </c:numRef>
          </c:val>
          <c:smooth val="0"/>
          <c:extLst>
            <c:ext xmlns:c16="http://schemas.microsoft.com/office/drawing/2014/chart" uri="{C3380CC4-5D6E-409C-BE32-E72D297353CC}">
              <c16:uniqueId val="{00000002-CC28-4793-B02F-7687D0C73C10}"/>
            </c:ext>
          </c:extLst>
        </c:ser>
        <c:ser>
          <c:idx val="0"/>
          <c:order val="3"/>
          <c:tx>
            <c:strRef>
              <c:f>'2022'!$Q$5</c:f>
              <c:strCache>
                <c:ptCount val="1"/>
                <c:pt idx="0">
                  <c:v>Rognes 2021</c:v>
                </c:pt>
              </c:strCache>
            </c:strRef>
          </c:tx>
          <c:spPr>
            <a:ln w="38100" cap="rnd">
              <a:solidFill>
                <a:schemeClr val="accent1"/>
              </a:solidFill>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'2022'!$R$5:$AA$5</c:f>
            </c:numRef>
          </c:val>
          <c:smooth val="0"/>
          <c:extLst>
            <c:ext xmlns:c16="http://schemas.microsoft.com/office/drawing/2014/chart" uri="{C3380CC4-5D6E-409C-BE32-E72D297353CC}">
              <c16:uniqueId val="{00000003-CC28-4793-B02F-7687D0C73C10}"/>
            </c:ext>
          </c:extLst>
        </c:ser>
        <c:ser>
          <c:idx val="5"/>
          <c:order val="4"/>
          <c:tx>
            <c:strRef>
              <c:f>'2022 (2)'!$Q$7</c:f>
              <c:strCache>
                <c:ptCount val="1"/>
                <c:pt idx="0">
                  <c:v>Jouques 2020</c:v>
                </c:pt>
              </c:strCache>
            </c:strRef>
          </c:tx>
          <c:spPr>
            <a:ln w="38100" cap="rnd" cmpd="dbl">
              <a:solidFill>
                <a:schemeClr val="accent6"/>
              </a:solidFill>
              <a:prstDash val="lgDash"/>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 (2)'!$R$7:$AA$7</c:f>
              <c:numCache>
                <c:formatCode>General</c:formatCode>
                <c:ptCount val="10"/>
                <c:pt idx="4">
                  <c:v>9.5</c:v>
                </c:pt>
                <c:pt idx="5">
                  <c:v>10</c:v>
                </c:pt>
                <c:pt idx="6">
                  <c:v>10.6</c:v>
                </c:pt>
                <c:pt idx="7">
                  <c:v>10.9</c:v>
                </c:pt>
                <c:pt idx="8">
                  <c:v>11.2</c:v>
                </c:pt>
                <c:pt idx="9">
                  <c:v>12</c:v>
                </c:pt>
              </c:numCache>
            </c:numRef>
          </c:val>
          <c:smooth val="0"/>
          <c:extLst>
            <c:ext xmlns:c16="http://schemas.microsoft.com/office/drawing/2014/chart" uri="{C3380CC4-5D6E-409C-BE32-E72D297353CC}">
              <c16:uniqueId val="{00000004-CC28-4793-B02F-7687D0C73C10}"/>
            </c:ext>
          </c:extLst>
        </c:ser>
        <c:ser>
          <c:idx val="6"/>
          <c:order val="5"/>
          <c:tx>
            <c:strRef>
              <c:f>'2022 (2)'!$Q$8</c:f>
              <c:strCache>
                <c:ptCount val="1"/>
                <c:pt idx="0">
                  <c:v>Pourcieux 2020</c:v>
                </c:pt>
              </c:strCache>
            </c:strRef>
          </c:tx>
          <c:spPr>
            <a:ln w="38100" cap="rnd" cmpd="dbl">
              <a:solidFill>
                <a:srgbClr val="FF0000"/>
              </a:solidFill>
              <a:prstDash val="lgDash"/>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 (2)'!$R$8:$AA$8</c:f>
              <c:numCache>
                <c:formatCode>General</c:formatCode>
                <c:ptCount val="10"/>
                <c:pt idx="5">
                  <c:v>9.6</c:v>
                </c:pt>
                <c:pt idx="6">
                  <c:v>10</c:v>
                </c:pt>
                <c:pt idx="7">
                  <c:v>10.4</c:v>
                </c:pt>
                <c:pt idx="8">
                  <c:v>10.7</c:v>
                </c:pt>
                <c:pt idx="9">
                  <c:v>11.8</c:v>
                </c:pt>
              </c:numCache>
            </c:numRef>
          </c:val>
          <c:smooth val="0"/>
          <c:extLst>
            <c:ext xmlns:c16="http://schemas.microsoft.com/office/drawing/2014/chart" uri="{C3380CC4-5D6E-409C-BE32-E72D297353CC}">
              <c16:uniqueId val="{00000005-CC28-4793-B02F-7687D0C73C10}"/>
            </c:ext>
          </c:extLst>
        </c:ser>
        <c:ser>
          <c:idx val="9"/>
          <c:order val="6"/>
          <c:tx>
            <c:strRef>
              <c:f>'2022 (2)'!$Q$11</c:f>
              <c:strCache>
                <c:ptCount val="1"/>
                <c:pt idx="0">
                  <c:v>Jouques 2022</c:v>
                </c:pt>
              </c:strCache>
            </c:strRef>
          </c:tx>
          <c:spPr>
            <a:ln w="38100" cap="rnd">
              <a:solidFill>
                <a:schemeClr val="accent6"/>
              </a:solidFill>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 (2)'!$R$11:$AA$11</c:f>
              <c:numCache>
                <c:formatCode>0.00</c:formatCode>
                <c:ptCount val="10"/>
                <c:pt idx="0">
                  <c:v>5</c:v>
                </c:pt>
                <c:pt idx="1">
                  <c:v>8.9</c:v>
                </c:pt>
                <c:pt idx="2">
                  <c:v>10.9</c:v>
                </c:pt>
                <c:pt idx="3">
                  <c:v>11</c:v>
                </c:pt>
                <c:pt idx="4">
                  <c:v>11.2</c:v>
                </c:pt>
                <c:pt idx="5">
                  <c:v>12</c:v>
                </c:pt>
                <c:pt idx="6">
                  <c:v>12.3</c:v>
                </c:pt>
                <c:pt idx="7">
                  <c:v>12.4</c:v>
                </c:pt>
                <c:pt idx="8">
                  <c:v>12.5</c:v>
                </c:pt>
                <c:pt idx="9">
                  <c:v>12.7</c:v>
                </c:pt>
              </c:numCache>
            </c:numRef>
          </c:val>
          <c:smooth val="0"/>
          <c:extLst>
            <c:ext xmlns:c16="http://schemas.microsoft.com/office/drawing/2014/chart" uri="{C3380CC4-5D6E-409C-BE32-E72D297353CC}">
              <c16:uniqueId val="{00000006-CC28-4793-B02F-7687D0C73C10}"/>
            </c:ext>
          </c:extLst>
        </c:ser>
        <c:ser>
          <c:idx val="10"/>
          <c:order val="7"/>
          <c:tx>
            <c:strRef>
              <c:f>'2022 (2)'!$Q$12</c:f>
              <c:strCache>
                <c:ptCount val="1"/>
                <c:pt idx="0">
                  <c:v>Pourcieux 2022</c:v>
                </c:pt>
              </c:strCache>
            </c:strRef>
          </c:tx>
          <c:spPr>
            <a:ln w="38100" cap="rnd">
              <a:solidFill>
                <a:srgbClr val="FF0000"/>
              </a:solidFill>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 (2)'!$R$12:$AA$12</c:f>
              <c:numCache>
                <c:formatCode>0.00</c:formatCode>
                <c:ptCount val="10"/>
                <c:pt idx="0">
                  <c:v>3</c:v>
                </c:pt>
                <c:pt idx="1">
                  <c:v>7.8</c:v>
                </c:pt>
                <c:pt idx="2">
                  <c:v>9.8000000000000007</c:v>
                </c:pt>
                <c:pt idx="3">
                  <c:v>9.9</c:v>
                </c:pt>
                <c:pt idx="4">
                  <c:v>10.1</c:v>
                </c:pt>
                <c:pt idx="5">
                  <c:v>10.6</c:v>
                </c:pt>
                <c:pt idx="6">
                  <c:v>11.1</c:v>
                </c:pt>
                <c:pt idx="7">
                  <c:v>11.4</c:v>
                </c:pt>
                <c:pt idx="8">
                  <c:v>11.6</c:v>
                </c:pt>
                <c:pt idx="9">
                  <c:v>11.7</c:v>
                </c:pt>
              </c:numCache>
            </c:numRef>
          </c:val>
          <c:smooth val="0"/>
          <c:extLst>
            <c:ext xmlns:c16="http://schemas.microsoft.com/office/drawing/2014/chart" uri="{C3380CC4-5D6E-409C-BE32-E72D297353CC}">
              <c16:uniqueId val="{00000007-CC28-4793-B02F-7687D0C73C10}"/>
            </c:ext>
          </c:extLst>
        </c:ser>
        <c:ser>
          <c:idx val="13"/>
          <c:order val="8"/>
          <c:tx>
            <c:strRef>
              <c:f>'2022 (2)'!$Q$15</c:f>
              <c:strCache>
                <c:ptCount val="1"/>
                <c:pt idx="0">
                  <c:v>Jouques 2023</c:v>
                </c:pt>
              </c:strCache>
            </c:strRef>
          </c:tx>
          <c:spPr>
            <a:ln w="38100" cap="rnd">
              <a:solidFill>
                <a:schemeClr val="accent6"/>
              </a:solidFill>
              <a:prstDash val="sysDot"/>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 (2)'!$R$15:$AA$15</c:f>
              <c:numCache>
                <c:formatCode>0.00</c:formatCode>
                <c:ptCount val="10"/>
                <c:pt idx="0">
                  <c:v>2.2000000000000002</c:v>
                </c:pt>
                <c:pt idx="1">
                  <c:v>4.2</c:v>
                </c:pt>
                <c:pt idx="2">
                  <c:v>8.1</c:v>
                </c:pt>
                <c:pt idx="3" formatCode="General">
                  <c:v>8.6999999999999993</c:v>
                </c:pt>
                <c:pt idx="4" formatCode="General">
                  <c:v>9.1</c:v>
                </c:pt>
                <c:pt idx="5" formatCode="General">
                  <c:v>10</c:v>
                </c:pt>
                <c:pt idx="6">
                  <c:v>10.5</c:v>
                </c:pt>
                <c:pt idx="7">
                  <c:v>11</c:v>
                </c:pt>
                <c:pt idx="8">
                  <c:v>12.6</c:v>
                </c:pt>
                <c:pt idx="9">
                  <c:v>14</c:v>
                </c:pt>
              </c:numCache>
            </c:numRef>
          </c:val>
          <c:smooth val="0"/>
          <c:extLst>
            <c:ext xmlns:c16="http://schemas.microsoft.com/office/drawing/2014/chart" uri="{C3380CC4-5D6E-409C-BE32-E72D297353CC}">
              <c16:uniqueId val="{00000008-CC28-4793-B02F-7687D0C73C10}"/>
            </c:ext>
          </c:extLst>
        </c:ser>
        <c:ser>
          <c:idx val="14"/>
          <c:order val="9"/>
          <c:tx>
            <c:strRef>
              <c:f>'2022 (2)'!$Q$16</c:f>
              <c:strCache>
                <c:ptCount val="1"/>
                <c:pt idx="0">
                  <c:v>Pourcieux 2023</c:v>
                </c:pt>
              </c:strCache>
            </c:strRef>
          </c:tx>
          <c:spPr>
            <a:ln w="38100" cap="rnd">
              <a:solidFill>
                <a:srgbClr val="FF0000"/>
              </a:solidFill>
              <a:prstDash val="sysDot"/>
              <a:round/>
            </a:ln>
            <a:effectLst/>
          </c:spPr>
          <c:marker>
            <c:symbol val="none"/>
          </c:marker>
          <c:cat>
            <c:numRef>
              <c:f>'2022 (2)'!$R$1:$AB$1</c:f>
              <c:numCache>
                <c:formatCode>m/d/yyyy</c:formatCode>
                <c:ptCount val="11"/>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numCache>
            </c:numRef>
          </c:cat>
          <c:val>
            <c:numRef>
              <c:f>'2022 (2)'!$R$16:$AA$16</c:f>
              <c:numCache>
                <c:formatCode>General</c:formatCode>
                <c:ptCount val="10"/>
                <c:pt idx="0">
                  <c:v>2.2000000000000002</c:v>
                </c:pt>
                <c:pt idx="1">
                  <c:v>4</c:v>
                </c:pt>
                <c:pt idx="2">
                  <c:v>7.6</c:v>
                </c:pt>
                <c:pt idx="3">
                  <c:v>8</c:v>
                </c:pt>
                <c:pt idx="4">
                  <c:v>8.6</c:v>
                </c:pt>
                <c:pt idx="5">
                  <c:v>9.4</c:v>
                </c:pt>
                <c:pt idx="6">
                  <c:v>10.1</c:v>
                </c:pt>
                <c:pt idx="7">
                  <c:v>10.8</c:v>
                </c:pt>
                <c:pt idx="8" formatCode="0.00">
                  <c:v>12.6</c:v>
                </c:pt>
                <c:pt idx="9" formatCode="0.00">
                  <c:v>14</c:v>
                </c:pt>
              </c:numCache>
            </c:numRef>
          </c:val>
          <c:smooth val="0"/>
          <c:extLst>
            <c:ext xmlns:c16="http://schemas.microsoft.com/office/drawing/2014/chart" uri="{C3380CC4-5D6E-409C-BE32-E72D297353CC}">
              <c16:uniqueId val="{00000009-CC28-4793-B02F-7687D0C73C10}"/>
            </c:ext>
          </c:extLst>
        </c:ser>
        <c:dLbls>
          <c:showLegendKey val="0"/>
          <c:showVal val="0"/>
          <c:showCatName val="0"/>
          <c:showSerName val="0"/>
          <c:showPercent val="0"/>
          <c:showBubbleSize val="0"/>
        </c:dLbls>
        <c:smooth val="0"/>
        <c:axId val="470336240"/>
        <c:axId val="470335256"/>
      </c:lineChart>
      <c:dateAx>
        <c:axId val="47033624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fr-FR"/>
          </a:p>
        </c:txPr>
        <c:crossAx val="470335256"/>
        <c:crosses val="autoZero"/>
        <c:auto val="1"/>
        <c:lblOffset val="100"/>
        <c:baseTimeUnit val="days"/>
        <c:majorUnit val="3"/>
        <c:majorTimeUnit val="days"/>
      </c:dateAx>
      <c:valAx>
        <c:axId val="470335256"/>
        <c:scaling>
          <c:orientation val="minMax"/>
          <c:max val="14"/>
          <c:min val="7"/>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0336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fr-FR"/>
              <a:t>Evolution du degré potentiel (Grenache)</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fr-FR"/>
        </a:p>
      </c:txPr>
    </c:title>
    <c:autoTitleDeleted val="0"/>
    <c:plotArea>
      <c:layout/>
      <c:lineChart>
        <c:grouping val="standard"/>
        <c:varyColors val="0"/>
        <c:ser>
          <c:idx val="1"/>
          <c:order val="0"/>
          <c:tx>
            <c:strRef>
              <c:f>'2022'!$A$6</c:f>
              <c:strCache>
                <c:ptCount val="1"/>
                <c:pt idx="0">
                  <c:v>Berre 2020</c:v>
                </c:pt>
              </c:strCache>
            </c:strRef>
          </c:tx>
          <c:spPr>
            <a:ln w="38100" cap="rnd" cmpd="dbl">
              <a:solidFill>
                <a:schemeClr val="accent1"/>
              </a:solidFill>
              <a:prstDash val="lgDash"/>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'2022'!$B$6:$M$6</c:f>
              <c:numCache>
                <c:formatCode>General</c:formatCode>
                <c:ptCount val="12"/>
                <c:pt idx="0">
                  <c:v>8</c:v>
                </c:pt>
                <c:pt idx="1">
                  <c:v>9.5</c:v>
                </c:pt>
                <c:pt idx="2">
                  <c:v>10.3</c:v>
                </c:pt>
                <c:pt idx="3">
                  <c:v>10.4</c:v>
                </c:pt>
                <c:pt idx="4">
                  <c:v>10.8</c:v>
                </c:pt>
                <c:pt idx="5">
                  <c:v>11.5</c:v>
                </c:pt>
                <c:pt idx="6">
                  <c:v>11.8</c:v>
                </c:pt>
                <c:pt idx="7">
                  <c:v>12.2</c:v>
                </c:pt>
              </c:numCache>
            </c:numRef>
          </c:val>
          <c:smooth val="0"/>
          <c:extLst>
            <c:ext xmlns:c16="http://schemas.microsoft.com/office/drawing/2014/chart" uri="{C3380CC4-5D6E-409C-BE32-E72D297353CC}">
              <c16:uniqueId val="{00000000-612C-4F30-BADE-02E4EAA6830B}"/>
            </c:ext>
          </c:extLst>
        </c:ser>
        <c:ser>
          <c:idx val="2"/>
          <c:order val="1"/>
          <c:tx>
            <c:strRef>
              <c:f>'2022'!$A$7</c:f>
              <c:strCache>
                <c:ptCount val="1"/>
                <c:pt idx="0">
                  <c:v>Jouques 2020</c:v>
                </c:pt>
              </c:strCache>
            </c:strRef>
          </c:tx>
          <c:spPr>
            <a:ln w="38100" cap="rnd">
              <a:solidFill>
                <a:schemeClr val="accent3"/>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'2022'!$B$7:$M$7</c:f>
            </c:numRef>
          </c:val>
          <c:smooth val="0"/>
          <c:extLst>
            <c:ext xmlns:c16="http://schemas.microsoft.com/office/drawing/2014/chart" uri="{C3380CC4-5D6E-409C-BE32-E72D297353CC}">
              <c16:uniqueId val="{00000001-612C-4F30-BADE-02E4EAA6830B}"/>
            </c:ext>
          </c:extLst>
        </c:ser>
        <c:ser>
          <c:idx val="3"/>
          <c:order val="2"/>
          <c:tx>
            <c:strRef>
              <c:f>'2022'!$A$8</c:f>
              <c:strCache>
                <c:ptCount val="1"/>
                <c:pt idx="0">
                  <c:v>Pourcieux 2020</c:v>
                </c:pt>
              </c:strCache>
            </c:strRef>
          </c:tx>
          <c:spPr>
            <a:ln w="38100" cap="rnd">
              <a:solidFill>
                <a:schemeClr val="accent4"/>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'2022'!$B$8:$M$8</c:f>
            </c:numRef>
          </c:val>
          <c:smooth val="0"/>
          <c:extLst>
            <c:ext xmlns:c16="http://schemas.microsoft.com/office/drawing/2014/chart" uri="{C3380CC4-5D6E-409C-BE32-E72D297353CC}">
              <c16:uniqueId val="{00000002-612C-4F30-BADE-02E4EAA6830B}"/>
            </c:ext>
          </c:extLst>
        </c:ser>
        <c:ser>
          <c:idx val="0"/>
          <c:order val="3"/>
          <c:tx>
            <c:strRef>
              <c:f>'2022'!$A$9</c:f>
              <c:strCache>
                <c:ptCount val="1"/>
                <c:pt idx="0">
                  <c:v>Rognes 2020</c:v>
                </c:pt>
              </c:strCache>
            </c:strRef>
          </c:tx>
          <c:spPr>
            <a:ln w="38100" cap="rnd" cmpd="dbl">
              <a:solidFill>
                <a:schemeClr val="accent4"/>
              </a:solidFill>
              <a:prstDash val="lgDash"/>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'2022'!$B$9:$M$9</c:f>
              <c:numCache>
                <c:formatCode>General</c:formatCode>
                <c:ptCount val="12"/>
                <c:pt idx="7" formatCode="0.00">
                  <c:v>9.1</c:v>
                </c:pt>
                <c:pt idx="8" formatCode="0.00">
                  <c:v>9.8000000000000007</c:v>
                </c:pt>
                <c:pt idx="9" formatCode="0.00">
                  <c:v>11</c:v>
                </c:pt>
                <c:pt idx="10" formatCode="0.00">
                  <c:v>11.4</c:v>
                </c:pt>
                <c:pt idx="11" formatCode="0.00">
                  <c:v>11.6</c:v>
                </c:pt>
              </c:numCache>
            </c:numRef>
          </c:val>
          <c:smooth val="0"/>
          <c:extLst>
            <c:ext xmlns:c16="http://schemas.microsoft.com/office/drawing/2014/chart" uri="{C3380CC4-5D6E-409C-BE32-E72D297353CC}">
              <c16:uniqueId val="{00000003-612C-4F30-BADE-02E4EAA6830B}"/>
            </c:ext>
          </c:extLst>
        </c:ser>
        <c:ser>
          <c:idx val="4"/>
          <c:order val="4"/>
          <c:tx>
            <c:strRef>
              <c:f>'2022'!$A$10</c:f>
              <c:strCache>
                <c:ptCount val="1"/>
                <c:pt idx="0">
                  <c:v>Berre 2022</c:v>
                </c:pt>
              </c:strCache>
            </c:strRef>
          </c:tx>
          <c:spPr>
            <a:ln w="38100" cap="rnd">
              <a:solidFill>
                <a:srgbClr val="0070C0"/>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'2022'!$B$10:$M$10</c:f>
              <c:numCache>
                <c:formatCode>0.00</c:formatCode>
                <c:ptCount val="12"/>
                <c:pt idx="0">
                  <c:v>9.1999999999999993</c:v>
                </c:pt>
                <c:pt idx="1">
                  <c:v>11</c:v>
                </c:pt>
                <c:pt idx="2">
                  <c:v>11.7</c:v>
                </c:pt>
              </c:numCache>
            </c:numRef>
          </c:val>
          <c:smooth val="0"/>
          <c:extLst>
            <c:ext xmlns:c16="http://schemas.microsoft.com/office/drawing/2014/chart" uri="{C3380CC4-5D6E-409C-BE32-E72D297353CC}">
              <c16:uniqueId val="{00000004-612C-4F30-BADE-02E4EAA6830B}"/>
            </c:ext>
          </c:extLst>
        </c:ser>
        <c:ser>
          <c:idx val="5"/>
          <c:order val="5"/>
          <c:tx>
            <c:strRef>
              <c:f>'2022'!$A$11</c:f>
              <c:strCache>
                <c:ptCount val="1"/>
                <c:pt idx="0">
                  <c:v>Jouques 2022</c:v>
                </c:pt>
              </c:strCache>
            </c:strRef>
          </c:tx>
          <c:spPr>
            <a:ln w="38100" cap="rnd">
              <a:solidFill>
                <a:schemeClr val="accent6"/>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'2022'!$B$11:$M$11</c:f>
            </c:numRef>
          </c:val>
          <c:smooth val="0"/>
          <c:extLst>
            <c:ext xmlns:c16="http://schemas.microsoft.com/office/drawing/2014/chart" uri="{C3380CC4-5D6E-409C-BE32-E72D297353CC}">
              <c16:uniqueId val="{00000005-612C-4F30-BADE-02E4EAA6830B}"/>
            </c:ext>
          </c:extLst>
        </c:ser>
        <c:ser>
          <c:idx val="6"/>
          <c:order val="6"/>
          <c:tx>
            <c:strRef>
              <c:f>'2022'!$A$12</c:f>
              <c:strCache>
                <c:ptCount val="1"/>
                <c:pt idx="0">
                  <c:v>Pourcieux 2022</c:v>
                </c:pt>
              </c:strCache>
            </c:strRef>
          </c:tx>
          <c:spPr>
            <a:ln w="38100" cap="rnd">
              <a:solidFill>
                <a:schemeClr val="accent1">
                  <a:lumMod val="60000"/>
                </a:schemeClr>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'2022'!$B$12:$M$12</c:f>
            </c:numRef>
          </c:val>
          <c:smooth val="0"/>
          <c:extLst>
            <c:ext xmlns:c16="http://schemas.microsoft.com/office/drawing/2014/chart" uri="{C3380CC4-5D6E-409C-BE32-E72D297353CC}">
              <c16:uniqueId val="{00000006-612C-4F30-BADE-02E4EAA6830B}"/>
            </c:ext>
          </c:extLst>
        </c:ser>
        <c:ser>
          <c:idx val="7"/>
          <c:order val="7"/>
          <c:tx>
            <c:strRef>
              <c:f>'2022'!$A$13</c:f>
              <c:strCache>
                <c:ptCount val="1"/>
                <c:pt idx="0">
                  <c:v>Rognes 2022</c:v>
                </c:pt>
              </c:strCache>
            </c:strRef>
          </c:tx>
          <c:spPr>
            <a:ln w="38100" cap="rnd">
              <a:solidFill>
                <a:schemeClr val="accent4"/>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'2022'!$B$13:$M$13</c:f>
              <c:numCache>
                <c:formatCode>0.00</c:formatCode>
                <c:ptCount val="12"/>
                <c:pt idx="0">
                  <c:v>2.6</c:v>
                </c:pt>
                <c:pt idx="1">
                  <c:v>6.1</c:v>
                </c:pt>
                <c:pt idx="2">
                  <c:v>8.1</c:v>
                </c:pt>
                <c:pt idx="3">
                  <c:v>8.4</c:v>
                </c:pt>
                <c:pt idx="4">
                  <c:v>9</c:v>
                </c:pt>
                <c:pt idx="5">
                  <c:v>10</c:v>
                </c:pt>
                <c:pt idx="6">
                  <c:v>10.5</c:v>
                </c:pt>
                <c:pt idx="7">
                  <c:v>11.1</c:v>
                </c:pt>
                <c:pt idx="8">
                  <c:v>11.8</c:v>
                </c:pt>
                <c:pt idx="9">
                  <c:v>12.4</c:v>
                </c:pt>
              </c:numCache>
            </c:numRef>
          </c:val>
          <c:smooth val="0"/>
          <c:extLst>
            <c:ext xmlns:c16="http://schemas.microsoft.com/office/drawing/2014/chart" uri="{C3380CC4-5D6E-409C-BE32-E72D297353CC}">
              <c16:uniqueId val="{00000007-612C-4F30-BADE-02E4EAA6830B}"/>
            </c:ext>
          </c:extLst>
        </c:ser>
        <c:ser>
          <c:idx val="8"/>
          <c:order val="8"/>
          <c:tx>
            <c:strRef>
              <c:f>'2022'!$A$14</c:f>
              <c:strCache>
                <c:ptCount val="1"/>
                <c:pt idx="0">
                  <c:v>Berre 2023</c:v>
                </c:pt>
              </c:strCache>
            </c:strRef>
          </c:tx>
          <c:spPr>
            <a:ln w="38100" cap="rnd">
              <a:solidFill>
                <a:srgbClr val="0070C0"/>
              </a:solidFill>
              <a:prstDash val="sysDot"/>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'2022'!$B$14:$M$14</c:f>
              <c:numCache>
                <c:formatCode>0.00</c:formatCode>
                <c:ptCount val="12"/>
                <c:pt idx="0">
                  <c:v>9.1999999999999993</c:v>
                </c:pt>
                <c:pt idx="1">
                  <c:v>9.6</c:v>
                </c:pt>
                <c:pt idx="2">
                  <c:v>10.45</c:v>
                </c:pt>
                <c:pt idx="3">
                  <c:v>10.5</c:v>
                </c:pt>
                <c:pt idx="4">
                  <c:v>10.9</c:v>
                </c:pt>
                <c:pt idx="5">
                  <c:v>11.5</c:v>
                </c:pt>
                <c:pt idx="6" formatCode="General">
                  <c:v>12</c:v>
                </c:pt>
                <c:pt idx="7" formatCode="General">
                  <c:v>12.5</c:v>
                </c:pt>
              </c:numCache>
            </c:numRef>
          </c:val>
          <c:smooth val="0"/>
          <c:extLst>
            <c:ext xmlns:c16="http://schemas.microsoft.com/office/drawing/2014/chart" uri="{C3380CC4-5D6E-409C-BE32-E72D297353CC}">
              <c16:uniqueId val="{00000008-612C-4F30-BADE-02E4EAA6830B}"/>
            </c:ext>
          </c:extLst>
        </c:ser>
        <c:ser>
          <c:idx val="9"/>
          <c:order val="9"/>
          <c:tx>
            <c:strRef>
              <c:f>'2022'!$A$15</c:f>
              <c:strCache>
                <c:ptCount val="1"/>
                <c:pt idx="0">
                  <c:v>Jouques 2023</c:v>
                </c:pt>
              </c:strCache>
            </c:strRef>
          </c:tx>
          <c:spPr>
            <a:ln w="38100" cap="rnd">
              <a:solidFill>
                <a:schemeClr val="accent4">
                  <a:lumMod val="60000"/>
                </a:schemeClr>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'2022'!$B$15:$M$15</c:f>
            </c:numRef>
          </c:val>
          <c:smooth val="0"/>
          <c:extLst>
            <c:ext xmlns:c16="http://schemas.microsoft.com/office/drawing/2014/chart" uri="{C3380CC4-5D6E-409C-BE32-E72D297353CC}">
              <c16:uniqueId val="{00000009-612C-4F30-BADE-02E4EAA6830B}"/>
            </c:ext>
          </c:extLst>
        </c:ser>
        <c:ser>
          <c:idx val="10"/>
          <c:order val="10"/>
          <c:tx>
            <c:strRef>
              <c:f>'2022'!$A$16</c:f>
              <c:strCache>
                <c:ptCount val="1"/>
                <c:pt idx="0">
                  <c:v>Pourcieux 2023</c:v>
                </c:pt>
              </c:strCache>
            </c:strRef>
          </c:tx>
          <c:spPr>
            <a:ln w="38100" cap="rnd">
              <a:solidFill>
                <a:schemeClr val="accent5">
                  <a:lumMod val="60000"/>
                </a:schemeClr>
              </a:solidFill>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'2022'!$B$16:$M$16</c:f>
            </c:numRef>
          </c:val>
          <c:smooth val="0"/>
          <c:extLst>
            <c:ext xmlns:c16="http://schemas.microsoft.com/office/drawing/2014/chart" uri="{C3380CC4-5D6E-409C-BE32-E72D297353CC}">
              <c16:uniqueId val="{0000000A-612C-4F30-BADE-02E4EAA6830B}"/>
            </c:ext>
          </c:extLst>
        </c:ser>
        <c:ser>
          <c:idx val="11"/>
          <c:order val="11"/>
          <c:tx>
            <c:strRef>
              <c:f>'2022'!$A$17</c:f>
              <c:strCache>
                <c:ptCount val="1"/>
                <c:pt idx="0">
                  <c:v>Rognes 2023</c:v>
                </c:pt>
              </c:strCache>
            </c:strRef>
          </c:tx>
          <c:spPr>
            <a:ln w="38100" cap="rnd">
              <a:solidFill>
                <a:schemeClr val="accent4"/>
              </a:solidFill>
              <a:prstDash val="sysDash"/>
              <a:round/>
            </a:ln>
            <a:effectLst/>
          </c:spPr>
          <c:marker>
            <c:symbol val="none"/>
          </c:marker>
          <c:cat>
            <c:numRef>
              <c:f>'2022'!$B$1:$M$1</c:f>
              <c:numCache>
                <c:formatCode>m/d/yyyy</c:formatCode>
                <c:ptCount val="12"/>
                <c:pt idx="0">
                  <c:v>45134</c:v>
                </c:pt>
                <c:pt idx="1">
                  <c:v>45141</c:v>
                </c:pt>
                <c:pt idx="2">
                  <c:v>45147</c:v>
                </c:pt>
                <c:pt idx="3">
                  <c:v>45148</c:v>
                </c:pt>
                <c:pt idx="4">
                  <c:v>45149</c:v>
                </c:pt>
                <c:pt idx="5" formatCode="d\-mmm">
                  <c:v>45152</c:v>
                </c:pt>
                <c:pt idx="6">
                  <c:v>45154</c:v>
                </c:pt>
                <c:pt idx="7" formatCode="d\-mmm">
                  <c:v>45156</c:v>
                </c:pt>
                <c:pt idx="8" formatCode="d\-mmm">
                  <c:v>45159</c:v>
                </c:pt>
                <c:pt idx="9">
                  <c:v>45162</c:v>
                </c:pt>
                <c:pt idx="10" formatCode="d\-mmm">
                  <c:v>45166</c:v>
                </c:pt>
                <c:pt idx="11">
                  <c:v>45168</c:v>
                </c:pt>
              </c:numCache>
            </c:numRef>
          </c:cat>
          <c:val>
            <c:numRef>
              <c:f>'2022'!$B$17:$M$17</c:f>
              <c:numCache>
                <c:formatCode>General</c:formatCode>
                <c:ptCount val="12"/>
                <c:pt idx="0">
                  <c:v>1.6</c:v>
                </c:pt>
                <c:pt idx="1">
                  <c:v>2.4</c:v>
                </c:pt>
                <c:pt idx="2" formatCode="0.00">
                  <c:v>4.4000000000000004</c:v>
                </c:pt>
                <c:pt idx="3">
                  <c:v>6.4</c:v>
                </c:pt>
                <c:pt idx="4">
                  <c:v>7</c:v>
                </c:pt>
                <c:pt idx="5">
                  <c:v>7.7</c:v>
                </c:pt>
                <c:pt idx="6">
                  <c:v>8.5</c:v>
                </c:pt>
                <c:pt idx="7">
                  <c:v>9</c:v>
                </c:pt>
                <c:pt idx="8">
                  <c:v>9.5</c:v>
                </c:pt>
                <c:pt idx="9">
                  <c:v>11.1</c:v>
                </c:pt>
              </c:numCache>
            </c:numRef>
          </c:val>
          <c:smooth val="0"/>
          <c:extLst>
            <c:ext xmlns:c16="http://schemas.microsoft.com/office/drawing/2014/chart" uri="{C3380CC4-5D6E-409C-BE32-E72D297353CC}">
              <c16:uniqueId val="{0000000B-612C-4F30-BADE-02E4EAA6830B}"/>
            </c:ext>
          </c:extLst>
        </c:ser>
        <c:dLbls>
          <c:showLegendKey val="0"/>
          <c:showVal val="0"/>
          <c:showCatName val="0"/>
          <c:showSerName val="0"/>
          <c:showPercent val="0"/>
          <c:showBubbleSize val="0"/>
        </c:dLbls>
        <c:smooth val="0"/>
        <c:axId val="470336240"/>
        <c:axId val="470335256"/>
      </c:lineChart>
      <c:dateAx>
        <c:axId val="47033624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fr-FR"/>
          </a:p>
        </c:txPr>
        <c:crossAx val="470335256"/>
        <c:crosses val="autoZero"/>
        <c:auto val="1"/>
        <c:lblOffset val="100"/>
        <c:baseTimeUnit val="days"/>
        <c:majorUnit val="3"/>
        <c:majorTimeUnit val="days"/>
      </c:dateAx>
      <c:valAx>
        <c:axId val="470335256"/>
        <c:scaling>
          <c:orientation val="minMax"/>
          <c:min val="7"/>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0336240"/>
        <c:crosses val="autoZero"/>
        <c:crossBetween val="between"/>
      </c:valAx>
      <c:spPr>
        <a:noFill/>
        <a:ln>
          <a:noFill/>
        </a:ln>
        <a:effectLst/>
      </c:spPr>
    </c:plotArea>
    <c:legend>
      <c:legendPos val="r"/>
      <c:layout>
        <c:manualLayout>
          <c:xMode val="edge"/>
          <c:yMode val="edge"/>
          <c:x val="0.88032269116535933"/>
          <c:y val="0.39295264356022963"/>
          <c:w val="0.1105558731733922"/>
          <c:h val="0.374806968657364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fr-FR"/>
              <a:t>Evolution du degré potentiel (Grenache)</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fr-FR"/>
        </a:p>
      </c:txPr>
    </c:title>
    <c:autoTitleDeleted val="0"/>
    <c:plotArea>
      <c:layout/>
      <c:lineChart>
        <c:grouping val="standard"/>
        <c:varyColors val="0"/>
        <c:ser>
          <c:idx val="2"/>
          <c:order val="0"/>
          <c:tx>
            <c:strRef>
              <c:f>'2022 (2)'!$A$7</c:f>
              <c:strCache>
                <c:ptCount val="1"/>
                <c:pt idx="0">
                  <c:v>Jouques 2020</c:v>
                </c:pt>
              </c:strCache>
            </c:strRef>
          </c:tx>
          <c:spPr>
            <a:ln w="38100" cap="rnd" cmpd="dbl">
              <a:solidFill>
                <a:schemeClr val="accent6"/>
              </a:solidFill>
              <a:prstDash val="lgDash"/>
              <a:round/>
            </a:ln>
            <a:effectLst/>
          </c:spPr>
          <c:marker>
            <c:symbol val="none"/>
          </c:marker>
          <c:cat>
            <c:numRef>
              <c:f>'2022 (2)'!$B$1:$M$1</c:f>
              <c:numCache>
                <c:formatCode>m/d/yyyy</c:formatCode>
                <c:ptCount val="11"/>
                <c:pt idx="0">
                  <c:v>45141</c:v>
                </c:pt>
                <c:pt idx="1">
                  <c:v>45147</c:v>
                </c:pt>
                <c:pt idx="2">
                  <c:v>45148</c:v>
                </c:pt>
                <c:pt idx="3">
                  <c:v>45149</c:v>
                </c:pt>
                <c:pt idx="4" formatCode="d\-mmm">
                  <c:v>45152</c:v>
                </c:pt>
                <c:pt idx="5">
                  <c:v>45154</c:v>
                </c:pt>
                <c:pt idx="6" formatCode="d\-mmm">
                  <c:v>45156</c:v>
                </c:pt>
                <c:pt idx="7" formatCode="d\-mmm">
                  <c:v>45159</c:v>
                </c:pt>
                <c:pt idx="8">
                  <c:v>45162</c:v>
                </c:pt>
                <c:pt idx="9" formatCode="d\-mmm">
                  <c:v>45166</c:v>
                </c:pt>
                <c:pt idx="10">
                  <c:v>45168</c:v>
                </c:pt>
              </c:numCache>
            </c:numRef>
          </c:cat>
          <c:val>
            <c:numRef>
              <c:f>'2022 (2)'!$B$7:$M$7</c:f>
              <c:numCache>
                <c:formatCode>General</c:formatCode>
                <c:ptCount val="11"/>
                <c:pt idx="6">
                  <c:v>10.4</c:v>
                </c:pt>
                <c:pt idx="7">
                  <c:v>11.2</c:v>
                </c:pt>
                <c:pt idx="8">
                  <c:v>12</c:v>
                </c:pt>
                <c:pt idx="9">
                  <c:v>12.8</c:v>
                </c:pt>
                <c:pt idx="10">
                  <c:v>13.2</c:v>
                </c:pt>
              </c:numCache>
            </c:numRef>
          </c:val>
          <c:smooth val="0"/>
          <c:extLst>
            <c:ext xmlns:c16="http://schemas.microsoft.com/office/drawing/2014/chart" uri="{C3380CC4-5D6E-409C-BE32-E72D297353CC}">
              <c16:uniqueId val="{00000000-6D92-4BAF-91D1-52F76195D464}"/>
            </c:ext>
          </c:extLst>
        </c:ser>
        <c:ser>
          <c:idx val="3"/>
          <c:order val="1"/>
          <c:tx>
            <c:strRef>
              <c:f>'2022 (2)'!$A$8</c:f>
              <c:strCache>
                <c:ptCount val="1"/>
                <c:pt idx="0">
                  <c:v>Pourcieux 2020</c:v>
                </c:pt>
              </c:strCache>
            </c:strRef>
          </c:tx>
          <c:spPr>
            <a:ln w="38100" cap="rnd" cmpd="dbl">
              <a:solidFill>
                <a:srgbClr val="FF0000"/>
              </a:solidFill>
              <a:prstDash val="lgDash"/>
              <a:round/>
            </a:ln>
            <a:effectLst/>
          </c:spPr>
          <c:marker>
            <c:symbol val="none"/>
          </c:marker>
          <c:cat>
            <c:numRef>
              <c:f>'2022 (2)'!$B$1:$M$1</c:f>
              <c:numCache>
                <c:formatCode>m/d/yyyy</c:formatCode>
                <c:ptCount val="11"/>
                <c:pt idx="0">
                  <c:v>45141</c:v>
                </c:pt>
                <c:pt idx="1">
                  <c:v>45147</c:v>
                </c:pt>
                <c:pt idx="2">
                  <c:v>45148</c:v>
                </c:pt>
                <c:pt idx="3">
                  <c:v>45149</c:v>
                </c:pt>
                <c:pt idx="4" formatCode="d\-mmm">
                  <c:v>45152</c:v>
                </c:pt>
                <c:pt idx="5">
                  <c:v>45154</c:v>
                </c:pt>
                <c:pt idx="6" formatCode="d\-mmm">
                  <c:v>45156</c:v>
                </c:pt>
                <c:pt idx="7" formatCode="d\-mmm">
                  <c:v>45159</c:v>
                </c:pt>
                <c:pt idx="8">
                  <c:v>45162</c:v>
                </c:pt>
                <c:pt idx="9" formatCode="d\-mmm">
                  <c:v>45166</c:v>
                </c:pt>
                <c:pt idx="10">
                  <c:v>45168</c:v>
                </c:pt>
              </c:numCache>
            </c:numRef>
          </c:cat>
          <c:val>
            <c:numRef>
              <c:f>'2022 (2)'!$B$8:$M$8</c:f>
              <c:numCache>
                <c:formatCode>General</c:formatCode>
                <c:ptCount val="11"/>
                <c:pt idx="4">
                  <c:v>9.6999999999999993</c:v>
                </c:pt>
                <c:pt idx="5">
                  <c:v>10</c:v>
                </c:pt>
                <c:pt idx="6">
                  <c:v>10.3</c:v>
                </c:pt>
                <c:pt idx="7">
                  <c:v>10.8</c:v>
                </c:pt>
                <c:pt idx="8">
                  <c:v>11.5</c:v>
                </c:pt>
                <c:pt idx="9">
                  <c:v>12.3</c:v>
                </c:pt>
                <c:pt idx="10">
                  <c:v>12.4</c:v>
                </c:pt>
              </c:numCache>
            </c:numRef>
          </c:val>
          <c:smooth val="0"/>
          <c:extLst>
            <c:ext xmlns:c16="http://schemas.microsoft.com/office/drawing/2014/chart" uri="{C3380CC4-5D6E-409C-BE32-E72D297353CC}">
              <c16:uniqueId val="{00000001-6D92-4BAF-91D1-52F76195D464}"/>
            </c:ext>
          </c:extLst>
        </c:ser>
        <c:ser>
          <c:idx val="5"/>
          <c:order val="2"/>
          <c:tx>
            <c:strRef>
              <c:f>'2022 (2)'!$A$11</c:f>
              <c:strCache>
                <c:ptCount val="1"/>
                <c:pt idx="0">
                  <c:v>Jouques 2022</c:v>
                </c:pt>
              </c:strCache>
            </c:strRef>
          </c:tx>
          <c:spPr>
            <a:ln w="38100" cap="rnd">
              <a:solidFill>
                <a:schemeClr val="accent6"/>
              </a:solidFill>
              <a:round/>
            </a:ln>
            <a:effectLst/>
          </c:spPr>
          <c:marker>
            <c:symbol val="none"/>
          </c:marker>
          <c:cat>
            <c:numRef>
              <c:f>'2022 (2)'!$B$1:$M$1</c:f>
              <c:numCache>
                <c:formatCode>m/d/yyyy</c:formatCode>
                <c:ptCount val="11"/>
                <c:pt idx="0">
                  <c:v>45141</c:v>
                </c:pt>
                <c:pt idx="1">
                  <c:v>45147</c:v>
                </c:pt>
                <c:pt idx="2">
                  <c:v>45148</c:v>
                </c:pt>
                <c:pt idx="3">
                  <c:v>45149</c:v>
                </c:pt>
                <c:pt idx="4" formatCode="d\-mmm">
                  <c:v>45152</c:v>
                </c:pt>
                <c:pt idx="5">
                  <c:v>45154</c:v>
                </c:pt>
                <c:pt idx="6" formatCode="d\-mmm">
                  <c:v>45156</c:v>
                </c:pt>
                <c:pt idx="7" formatCode="d\-mmm">
                  <c:v>45159</c:v>
                </c:pt>
                <c:pt idx="8">
                  <c:v>45162</c:v>
                </c:pt>
                <c:pt idx="9" formatCode="d\-mmm">
                  <c:v>45166</c:v>
                </c:pt>
                <c:pt idx="10">
                  <c:v>45168</c:v>
                </c:pt>
              </c:numCache>
            </c:numRef>
          </c:cat>
          <c:val>
            <c:numRef>
              <c:f>'2022 (2)'!$B$11:$M$11</c:f>
              <c:numCache>
                <c:formatCode>0.00</c:formatCode>
                <c:ptCount val="11"/>
                <c:pt idx="0">
                  <c:v>7.9</c:v>
                </c:pt>
                <c:pt idx="1">
                  <c:v>9.6999999999999993</c:v>
                </c:pt>
                <c:pt idx="2">
                  <c:v>9.8000000000000007</c:v>
                </c:pt>
                <c:pt idx="3">
                  <c:v>10.1</c:v>
                </c:pt>
                <c:pt idx="4">
                  <c:v>10.5</c:v>
                </c:pt>
                <c:pt idx="5">
                  <c:v>10.8</c:v>
                </c:pt>
                <c:pt idx="6">
                  <c:v>11.2</c:v>
                </c:pt>
                <c:pt idx="7">
                  <c:v>11.9</c:v>
                </c:pt>
                <c:pt idx="8">
                  <c:v>12.5</c:v>
                </c:pt>
              </c:numCache>
            </c:numRef>
          </c:val>
          <c:smooth val="0"/>
          <c:extLst>
            <c:ext xmlns:c16="http://schemas.microsoft.com/office/drawing/2014/chart" uri="{C3380CC4-5D6E-409C-BE32-E72D297353CC}">
              <c16:uniqueId val="{00000002-6D92-4BAF-91D1-52F76195D464}"/>
            </c:ext>
          </c:extLst>
        </c:ser>
        <c:ser>
          <c:idx val="6"/>
          <c:order val="3"/>
          <c:tx>
            <c:strRef>
              <c:f>'2022 (2)'!$A$12</c:f>
              <c:strCache>
                <c:ptCount val="1"/>
                <c:pt idx="0">
                  <c:v>Pourcieux 2022</c:v>
                </c:pt>
              </c:strCache>
            </c:strRef>
          </c:tx>
          <c:spPr>
            <a:ln w="38100" cap="rnd">
              <a:solidFill>
                <a:srgbClr val="FF0000"/>
              </a:solidFill>
              <a:round/>
            </a:ln>
            <a:effectLst/>
          </c:spPr>
          <c:marker>
            <c:symbol val="none"/>
          </c:marker>
          <c:cat>
            <c:numRef>
              <c:f>'2022 (2)'!$B$1:$M$1</c:f>
              <c:numCache>
                <c:formatCode>m/d/yyyy</c:formatCode>
                <c:ptCount val="11"/>
                <c:pt idx="0">
                  <c:v>45141</c:v>
                </c:pt>
                <c:pt idx="1">
                  <c:v>45147</c:v>
                </c:pt>
                <c:pt idx="2">
                  <c:v>45148</c:v>
                </c:pt>
                <c:pt idx="3">
                  <c:v>45149</c:v>
                </c:pt>
                <c:pt idx="4" formatCode="d\-mmm">
                  <c:v>45152</c:v>
                </c:pt>
                <c:pt idx="5">
                  <c:v>45154</c:v>
                </c:pt>
                <c:pt idx="6" formatCode="d\-mmm">
                  <c:v>45156</c:v>
                </c:pt>
                <c:pt idx="7" formatCode="d\-mmm">
                  <c:v>45159</c:v>
                </c:pt>
                <c:pt idx="8">
                  <c:v>45162</c:v>
                </c:pt>
                <c:pt idx="9" formatCode="d\-mmm">
                  <c:v>45166</c:v>
                </c:pt>
                <c:pt idx="10">
                  <c:v>45168</c:v>
                </c:pt>
              </c:numCache>
            </c:numRef>
          </c:cat>
          <c:val>
            <c:numRef>
              <c:f>'2022 (2)'!$B$12:$M$12</c:f>
              <c:numCache>
                <c:formatCode>0.00</c:formatCode>
                <c:ptCount val="11"/>
                <c:pt idx="0">
                  <c:v>7.5</c:v>
                </c:pt>
                <c:pt idx="1">
                  <c:v>8.6999999999999993</c:v>
                </c:pt>
                <c:pt idx="2">
                  <c:v>9</c:v>
                </c:pt>
                <c:pt idx="3">
                  <c:v>9.5</c:v>
                </c:pt>
                <c:pt idx="4">
                  <c:v>10.199999999999999</c:v>
                </c:pt>
                <c:pt idx="5">
                  <c:v>10.4</c:v>
                </c:pt>
                <c:pt idx="6">
                  <c:v>11</c:v>
                </c:pt>
                <c:pt idx="7">
                  <c:v>12</c:v>
                </c:pt>
                <c:pt idx="8">
                  <c:v>12.6</c:v>
                </c:pt>
              </c:numCache>
            </c:numRef>
          </c:val>
          <c:smooth val="0"/>
          <c:extLst>
            <c:ext xmlns:c16="http://schemas.microsoft.com/office/drawing/2014/chart" uri="{C3380CC4-5D6E-409C-BE32-E72D297353CC}">
              <c16:uniqueId val="{00000003-6D92-4BAF-91D1-52F76195D464}"/>
            </c:ext>
          </c:extLst>
        </c:ser>
        <c:ser>
          <c:idx val="9"/>
          <c:order val="4"/>
          <c:tx>
            <c:strRef>
              <c:f>'2022 (2)'!$A$15</c:f>
              <c:strCache>
                <c:ptCount val="1"/>
                <c:pt idx="0">
                  <c:v>Jouques 2023</c:v>
                </c:pt>
              </c:strCache>
            </c:strRef>
          </c:tx>
          <c:spPr>
            <a:ln w="38100" cap="rnd">
              <a:solidFill>
                <a:schemeClr val="accent6"/>
              </a:solidFill>
              <a:prstDash val="sysDot"/>
              <a:round/>
            </a:ln>
            <a:effectLst/>
          </c:spPr>
          <c:marker>
            <c:symbol val="none"/>
          </c:marker>
          <c:cat>
            <c:numRef>
              <c:f>'2022 (2)'!$B$1:$M$1</c:f>
              <c:numCache>
                <c:formatCode>m/d/yyyy</c:formatCode>
                <c:ptCount val="11"/>
                <c:pt idx="0">
                  <c:v>45141</c:v>
                </c:pt>
                <c:pt idx="1">
                  <c:v>45147</c:v>
                </c:pt>
                <c:pt idx="2">
                  <c:v>45148</c:v>
                </c:pt>
                <c:pt idx="3">
                  <c:v>45149</c:v>
                </c:pt>
                <c:pt idx="4" formatCode="d\-mmm">
                  <c:v>45152</c:v>
                </c:pt>
                <c:pt idx="5">
                  <c:v>45154</c:v>
                </c:pt>
                <c:pt idx="6" formatCode="d\-mmm">
                  <c:v>45156</c:v>
                </c:pt>
                <c:pt idx="7" formatCode="d\-mmm">
                  <c:v>45159</c:v>
                </c:pt>
                <c:pt idx="8">
                  <c:v>45162</c:v>
                </c:pt>
                <c:pt idx="9" formatCode="d\-mmm">
                  <c:v>45166</c:v>
                </c:pt>
                <c:pt idx="10">
                  <c:v>45168</c:v>
                </c:pt>
              </c:numCache>
            </c:numRef>
          </c:cat>
          <c:val>
            <c:numRef>
              <c:f>'2022 (2)'!$B$15:$L$15</c:f>
              <c:numCache>
                <c:formatCode>0.00</c:formatCode>
                <c:ptCount val="10"/>
                <c:pt idx="0">
                  <c:v>2.1</c:v>
                </c:pt>
                <c:pt idx="1">
                  <c:v>5</c:v>
                </c:pt>
                <c:pt idx="2">
                  <c:v>7.3</c:v>
                </c:pt>
                <c:pt idx="3">
                  <c:v>8.3000000000000007</c:v>
                </c:pt>
                <c:pt idx="4">
                  <c:v>9.3000000000000007</c:v>
                </c:pt>
                <c:pt idx="5">
                  <c:v>10.3</c:v>
                </c:pt>
                <c:pt idx="6">
                  <c:v>11.1</c:v>
                </c:pt>
                <c:pt idx="7" formatCode="General">
                  <c:v>12.2</c:v>
                </c:pt>
                <c:pt idx="8">
                  <c:v>13</c:v>
                </c:pt>
              </c:numCache>
            </c:numRef>
          </c:val>
          <c:smooth val="0"/>
          <c:extLst>
            <c:ext xmlns:c16="http://schemas.microsoft.com/office/drawing/2014/chart" uri="{C3380CC4-5D6E-409C-BE32-E72D297353CC}">
              <c16:uniqueId val="{00000004-6D92-4BAF-91D1-52F76195D464}"/>
            </c:ext>
          </c:extLst>
        </c:ser>
        <c:ser>
          <c:idx val="10"/>
          <c:order val="5"/>
          <c:tx>
            <c:strRef>
              <c:f>'2022 (2)'!$A$16</c:f>
              <c:strCache>
                <c:ptCount val="1"/>
                <c:pt idx="0">
                  <c:v>Pourcieux 2023</c:v>
                </c:pt>
              </c:strCache>
            </c:strRef>
          </c:tx>
          <c:spPr>
            <a:ln w="38100" cap="rnd" cmpd="sng">
              <a:solidFill>
                <a:srgbClr val="FF0000"/>
              </a:solidFill>
              <a:prstDash val="sysDot"/>
              <a:round/>
            </a:ln>
            <a:effectLst/>
          </c:spPr>
          <c:marker>
            <c:symbol val="none"/>
          </c:marker>
          <c:cat>
            <c:numRef>
              <c:f>'2022 (2)'!$B$1:$M$1</c:f>
              <c:numCache>
                <c:formatCode>m/d/yyyy</c:formatCode>
                <c:ptCount val="11"/>
                <c:pt idx="0">
                  <c:v>45141</c:v>
                </c:pt>
                <c:pt idx="1">
                  <c:v>45147</c:v>
                </c:pt>
                <c:pt idx="2">
                  <c:v>45148</c:v>
                </c:pt>
                <c:pt idx="3">
                  <c:v>45149</c:v>
                </c:pt>
                <c:pt idx="4" formatCode="d\-mmm">
                  <c:v>45152</c:v>
                </c:pt>
                <c:pt idx="5">
                  <c:v>45154</c:v>
                </c:pt>
                <c:pt idx="6" formatCode="d\-mmm">
                  <c:v>45156</c:v>
                </c:pt>
                <c:pt idx="7" formatCode="d\-mmm">
                  <c:v>45159</c:v>
                </c:pt>
                <c:pt idx="8">
                  <c:v>45162</c:v>
                </c:pt>
                <c:pt idx="9" formatCode="d\-mmm">
                  <c:v>45166</c:v>
                </c:pt>
                <c:pt idx="10">
                  <c:v>45168</c:v>
                </c:pt>
              </c:numCache>
            </c:numRef>
          </c:cat>
          <c:val>
            <c:numRef>
              <c:f>'2022 (2)'!$B$16:$M$16</c:f>
              <c:numCache>
                <c:formatCode>0.00</c:formatCode>
                <c:ptCount val="11"/>
                <c:pt idx="0" formatCode="General">
                  <c:v>4</c:v>
                </c:pt>
                <c:pt idx="1">
                  <c:v>6</c:v>
                </c:pt>
                <c:pt idx="2" formatCode="General">
                  <c:v>8</c:v>
                </c:pt>
                <c:pt idx="3" formatCode="General">
                  <c:v>9</c:v>
                </c:pt>
                <c:pt idx="4" formatCode="General">
                  <c:v>10</c:v>
                </c:pt>
                <c:pt idx="5" formatCode="General">
                  <c:v>11</c:v>
                </c:pt>
                <c:pt idx="6" formatCode="General">
                  <c:v>11.5</c:v>
                </c:pt>
                <c:pt idx="7" formatCode="General">
                  <c:v>11.7</c:v>
                </c:pt>
                <c:pt idx="8" formatCode="General">
                  <c:v>12.8</c:v>
                </c:pt>
              </c:numCache>
            </c:numRef>
          </c:val>
          <c:smooth val="0"/>
          <c:extLst>
            <c:ext xmlns:c16="http://schemas.microsoft.com/office/drawing/2014/chart" uri="{C3380CC4-5D6E-409C-BE32-E72D297353CC}">
              <c16:uniqueId val="{00000005-6D92-4BAF-91D1-52F76195D464}"/>
            </c:ext>
          </c:extLst>
        </c:ser>
        <c:dLbls>
          <c:showLegendKey val="0"/>
          <c:showVal val="0"/>
          <c:showCatName val="0"/>
          <c:showSerName val="0"/>
          <c:showPercent val="0"/>
          <c:showBubbleSize val="0"/>
        </c:dLbls>
        <c:smooth val="0"/>
        <c:axId val="470336240"/>
        <c:axId val="470335256"/>
      </c:lineChart>
      <c:dateAx>
        <c:axId val="47033624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fr-FR"/>
          </a:p>
        </c:txPr>
        <c:crossAx val="470335256"/>
        <c:crosses val="autoZero"/>
        <c:auto val="1"/>
        <c:lblOffset val="100"/>
        <c:baseTimeUnit val="days"/>
        <c:majorUnit val="3"/>
        <c:majorTimeUnit val="days"/>
      </c:dateAx>
      <c:valAx>
        <c:axId val="470335256"/>
        <c:scaling>
          <c:orientation val="minMax"/>
          <c:min val="7"/>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0336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Coordonnées CIELAB</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Feuil1!$C$2:$C$28</c:f>
              <c:numCache>
                <c:formatCode>General</c:formatCode>
                <c:ptCount val="27"/>
                <c:pt idx="0">
                  <c:v>6.67</c:v>
                </c:pt>
                <c:pt idx="1">
                  <c:v>6.92</c:v>
                </c:pt>
                <c:pt idx="2">
                  <c:v>7.02</c:v>
                </c:pt>
                <c:pt idx="3">
                  <c:v>5.04</c:v>
                </c:pt>
                <c:pt idx="4">
                  <c:v>5.57</c:v>
                </c:pt>
                <c:pt idx="5">
                  <c:v>5.0199999999999996</c:v>
                </c:pt>
                <c:pt idx="6">
                  <c:v>5.33</c:v>
                </c:pt>
                <c:pt idx="7">
                  <c:v>5.65</c:v>
                </c:pt>
                <c:pt idx="8">
                  <c:v>4.5199999999999996</c:v>
                </c:pt>
                <c:pt idx="9">
                  <c:v>5.08</c:v>
                </c:pt>
                <c:pt idx="10">
                  <c:v>4.43</c:v>
                </c:pt>
                <c:pt idx="11">
                  <c:v>5.7</c:v>
                </c:pt>
                <c:pt idx="12">
                  <c:v>5.36</c:v>
                </c:pt>
                <c:pt idx="13">
                  <c:v>5.45</c:v>
                </c:pt>
                <c:pt idx="14">
                  <c:v>5.56</c:v>
                </c:pt>
                <c:pt idx="15">
                  <c:v>5.62</c:v>
                </c:pt>
                <c:pt idx="16">
                  <c:v>5.33</c:v>
                </c:pt>
                <c:pt idx="17">
                  <c:v>5.64</c:v>
                </c:pt>
                <c:pt idx="18">
                  <c:v>4.79</c:v>
                </c:pt>
                <c:pt idx="19">
                  <c:v>5.8</c:v>
                </c:pt>
                <c:pt idx="20">
                  <c:v>4.8499999999999996</c:v>
                </c:pt>
                <c:pt idx="21">
                  <c:v>2.7</c:v>
                </c:pt>
                <c:pt idx="22">
                  <c:v>2.46</c:v>
                </c:pt>
                <c:pt idx="23">
                  <c:v>2.76</c:v>
                </c:pt>
                <c:pt idx="24">
                  <c:v>3.63</c:v>
                </c:pt>
                <c:pt idx="25">
                  <c:v>3.57</c:v>
                </c:pt>
                <c:pt idx="26">
                  <c:v>3.85</c:v>
                </c:pt>
              </c:numCache>
            </c:numRef>
          </c:xVal>
          <c:yVal>
            <c:numRef>
              <c:f>Feuil1!$D$2:$D$28</c:f>
              <c:numCache>
                <c:formatCode>General</c:formatCode>
                <c:ptCount val="27"/>
                <c:pt idx="0">
                  <c:v>11.03</c:v>
                </c:pt>
                <c:pt idx="1">
                  <c:v>10.66</c:v>
                </c:pt>
                <c:pt idx="2">
                  <c:v>10.81</c:v>
                </c:pt>
                <c:pt idx="3">
                  <c:v>7.93</c:v>
                </c:pt>
                <c:pt idx="4">
                  <c:v>8.31</c:v>
                </c:pt>
                <c:pt idx="5">
                  <c:v>7.94</c:v>
                </c:pt>
                <c:pt idx="6">
                  <c:v>10.01</c:v>
                </c:pt>
                <c:pt idx="7">
                  <c:v>9.93</c:v>
                </c:pt>
                <c:pt idx="8">
                  <c:v>11.11</c:v>
                </c:pt>
                <c:pt idx="9">
                  <c:v>10.55</c:v>
                </c:pt>
                <c:pt idx="10">
                  <c:v>10.57</c:v>
                </c:pt>
                <c:pt idx="11">
                  <c:v>10.56</c:v>
                </c:pt>
                <c:pt idx="12">
                  <c:v>9.51</c:v>
                </c:pt>
                <c:pt idx="13">
                  <c:v>9.49</c:v>
                </c:pt>
                <c:pt idx="14">
                  <c:v>9.2200000000000006</c:v>
                </c:pt>
                <c:pt idx="15">
                  <c:v>11.86</c:v>
                </c:pt>
                <c:pt idx="16">
                  <c:v>12.51</c:v>
                </c:pt>
                <c:pt idx="17">
                  <c:v>12.2</c:v>
                </c:pt>
                <c:pt idx="18">
                  <c:v>10.18</c:v>
                </c:pt>
                <c:pt idx="19">
                  <c:v>10.6</c:v>
                </c:pt>
                <c:pt idx="20">
                  <c:v>11.25</c:v>
                </c:pt>
                <c:pt idx="21">
                  <c:v>6.45</c:v>
                </c:pt>
                <c:pt idx="22">
                  <c:v>6.56</c:v>
                </c:pt>
                <c:pt idx="23">
                  <c:v>6.52</c:v>
                </c:pt>
                <c:pt idx="24">
                  <c:v>7.16</c:v>
                </c:pt>
                <c:pt idx="25">
                  <c:v>7.42</c:v>
                </c:pt>
                <c:pt idx="26">
                  <c:v>7.46</c:v>
                </c:pt>
              </c:numCache>
            </c:numRef>
          </c:yVal>
          <c:smooth val="0"/>
          <c:extLst>
            <c:ext xmlns:c16="http://schemas.microsoft.com/office/drawing/2014/chart" uri="{C3380CC4-5D6E-409C-BE32-E72D297353CC}">
              <c16:uniqueId val="{00000000-4A0E-48C5-BE50-5997EC7A0D97}"/>
            </c:ext>
          </c:extLst>
        </c:ser>
        <c:dLbls>
          <c:showLegendKey val="0"/>
          <c:showVal val="0"/>
          <c:showCatName val="0"/>
          <c:showSerName val="0"/>
          <c:showPercent val="0"/>
          <c:showBubbleSize val="0"/>
        </c:dLbls>
        <c:axId val="2091506751"/>
        <c:axId val="2091498111"/>
      </c:scatterChart>
      <c:valAx>
        <c:axId val="20915067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1498111"/>
        <c:crosses val="autoZero"/>
        <c:crossBetween val="midCat"/>
      </c:valAx>
      <c:valAx>
        <c:axId val="20914981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150675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353401835062471E-2"/>
          <c:y val="3.4287930255846373E-2"/>
          <c:w val="0.91722389018546202"/>
          <c:h val="0.86846443087435465"/>
        </c:manualLayout>
      </c:layout>
      <c:scatterChart>
        <c:scatterStyle val="lineMarker"/>
        <c:varyColors val="0"/>
        <c:ser>
          <c:idx val="0"/>
          <c:order val="0"/>
          <c:tx>
            <c:strRef>
              <c:f>'LA TOTALE'!$B$22</c:f>
              <c:strCache>
                <c:ptCount val="1"/>
                <c:pt idx="0">
                  <c:v>Lactique</c:v>
                </c:pt>
              </c:strCache>
            </c:strRef>
          </c:tx>
          <c:spPr>
            <a:ln w="25400" cap="rnd">
              <a:solidFill>
                <a:srgbClr val="00B0F0"/>
              </a:solidFill>
              <a:round/>
            </a:ln>
            <a:effectLst/>
          </c:spPr>
          <c:marker>
            <c:symbol val="circle"/>
            <c:size val="5"/>
            <c:spPr>
              <a:solidFill>
                <a:srgbClr val="00B0F0"/>
              </a:solidFill>
              <a:ln w="9525">
                <a:noFill/>
              </a:ln>
              <a:effectLst/>
            </c:spPr>
          </c:marker>
          <c:xVal>
            <c:numRef>
              <c:f>'LA TOTALE'!$D$3:$I$21</c:f>
              <c:numCache>
                <c:formatCode>General</c:formatCode>
                <c:ptCount val="6"/>
                <c:pt idx="0">
                  <c:v>0</c:v>
                </c:pt>
                <c:pt idx="1">
                  <c:v>3</c:v>
                </c:pt>
                <c:pt idx="2">
                  <c:v>4</c:v>
                </c:pt>
                <c:pt idx="3">
                  <c:v>7</c:v>
                </c:pt>
                <c:pt idx="4">
                  <c:v>9</c:v>
                </c:pt>
                <c:pt idx="5">
                  <c:v>12</c:v>
                </c:pt>
              </c:numCache>
            </c:numRef>
          </c:xVal>
          <c:yVal>
            <c:numRef>
              <c:f>'LA TOTALE'!$D$22:$I$22</c:f>
              <c:numCache>
                <c:formatCode>_(* #,##0.00_);_(* \(#,##0.00\);_(* "-"??_);_(@_)</c:formatCode>
                <c:ptCount val="6"/>
                <c:pt idx="0">
                  <c:v>0.01</c:v>
                </c:pt>
                <c:pt idx="1">
                  <c:v>2.5566666666666666</c:v>
                </c:pt>
                <c:pt idx="2">
                  <c:v>3.0049999999999994</c:v>
                </c:pt>
                <c:pt idx="3">
                  <c:v>3.1016666666666666</c:v>
                </c:pt>
                <c:pt idx="4">
                  <c:v>2.9766666666666666</c:v>
                </c:pt>
                <c:pt idx="5">
                  <c:v>2.8983333333333334</c:v>
                </c:pt>
              </c:numCache>
            </c:numRef>
          </c:yVal>
          <c:smooth val="0"/>
          <c:extLst>
            <c:ext xmlns:c16="http://schemas.microsoft.com/office/drawing/2014/chart" uri="{C3380CC4-5D6E-409C-BE32-E72D297353CC}">
              <c16:uniqueId val="{00000000-6731-4422-9F4F-C628F1FCC4CD}"/>
            </c:ext>
          </c:extLst>
        </c:ser>
        <c:ser>
          <c:idx val="1"/>
          <c:order val="1"/>
          <c:tx>
            <c:v>min</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'LA TOTALE'!$D$3:$K$3</c:f>
              <c:numCache>
                <c:formatCode>General</c:formatCode>
                <c:ptCount val="8"/>
                <c:pt idx="0">
                  <c:v>0</c:v>
                </c:pt>
                <c:pt idx="1">
                  <c:v>3</c:v>
                </c:pt>
                <c:pt idx="2">
                  <c:v>4</c:v>
                </c:pt>
                <c:pt idx="3">
                  <c:v>7</c:v>
                </c:pt>
                <c:pt idx="4">
                  <c:v>9</c:v>
                </c:pt>
                <c:pt idx="5">
                  <c:v>12</c:v>
                </c:pt>
                <c:pt idx="6">
                  <c:v>17</c:v>
                </c:pt>
                <c:pt idx="7">
                  <c:v>19</c:v>
                </c:pt>
              </c:numCache>
              <c:extLst xmlns:c15="http://schemas.microsoft.com/office/drawing/2012/chart"/>
            </c:numRef>
          </c:xVal>
          <c:yVal>
            <c:numRef>
              <c:f>'LA TOTALE'!$D$23:$K$23</c:f>
              <c:extLst xmlns:c15="http://schemas.microsoft.com/office/drawing/2012/chart"/>
            </c:numRef>
          </c:yVal>
          <c:smooth val="0"/>
          <c:extLst xmlns:c15="http://schemas.microsoft.com/office/drawing/2012/chart">
            <c:ext xmlns:c16="http://schemas.microsoft.com/office/drawing/2014/chart" uri="{C3380CC4-5D6E-409C-BE32-E72D297353CC}">
              <c16:uniqueId val="{00000001-6731-4422-9F4F-C628F1FCC4CD}"/>
            </c:ext>
          </c:extLst>
        </c:ser>
        <c:ser>
          <c:idx val="2"/>
          <c:order val="2"/>
          <c:tx>
            <c:v>max</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'LA TOTALE'!$D$3:$K$3</c:f>
              <c:numCache>
                <c:formatCode>General</c:formatCode>
                <c:ptCount val="8"/>
                <c:pt idx="0">
                  <c:v>0</c:v>
                </c:pt>
                <c:pt idx="1">
                  <c:v>3</c:v>
                </c:pt>
                <c:pt idx="2">
                  <c:v>4</c:v>
                </c:pt>
                <c:pt idx="3">
                  <c:v>7</c:v>
                </c:pt>
                <c:pt idx="4">
                  <c:v>9</c:v>
                </c:pt>
                <c:pt idx="5">
                  <c:v>12</c:v>
                </c:pt>
                <c:pt idx="6">
                  <c:v>17</c:v>
                </c:pt>
                <c:pt idx="7">
                  <c:v>19</c:v>
                </c:pt>
              </c:numCache>
              <c:extLst xmlns:c15="http://schemas.microsoft.com/office/drawing/2012/chart"/>
            </c:numRef>
          </c:xVal>
          <c:yVal>
            <c:numRef>
              <c:f>'LA TOTALE'!$D$24:$K$24</c:f>
              <c:extLst xmlns:c15="http://schemas.microsoft.com/office/drawing/2012/chart"/>
            </c:numRef>
          </c:yVal>
          <c:smooth val="0"/>
          <c:extLst xmlns:c15="http://schemas.microsoft.com/office/drawing/2012/chart">
            <c:ext xmlns:c16="http://schemas.microsoft.com/office/drawing/2014/chart" uri="{C3380CC4-5D6E-409C-BE32-E72D297353CC}">
              <c16:uniqueId val="{00000002-6731-4422-9F4F-C628F1FCC4CD}"/>
            </c:ext>
          </c:extLst>
        </c:ser>
        <c:ser>
          <c:idx val="3"/>
          <c:order val="3"/>
          <c:tx>
            <c:strRef>
              <c:f>'LA TOTALE'!$B$25</c:f>
              <c:strCache>
                <c:ptCount val="1"/>
                <c:pt idx="0">
                  <c:v>AT</c:v>
                </c:pt>
              </c:strCache>
            </c:strRef>
          </c:tx>
          <c:spPr>
            <a:ln w="19050" cap="rnd">
              <a:solidFill>
                <a:srgbClr val="FFC000"/>
              </a:solidFill>
              <a:round/>
            </a:ln>
            <a:effectLst/>
          </c:spPr>
          <c:marker>
            <c:symbol val="circle"/>
            <c:size val="5"/>
            <c:spPr>
              <a:solidFill>
                <a:schemeClr val="accent4"/>
              </a:solidFill>
              <a:ln w="9525">
                <a:solidFill>
                  <a:srgbClr val="FFC000"/>
                </a:solidFill>
              </a:ln>
              <a:effectLst/>
            </c:spPr>
          </c:marker>
          <c:xVal>
            <c:numRef>
              <c:f>'LA TOTALE'!$D$3:$I$21</c:f>
              <c:numCache>
                <c:formatCode>General</c:formatCode>
                <c:ptCount val="6"/>
                <c:pt idx="0">
                  <c:v>0</c:v>
                </c:pt>
                <c:pt idx="1">
                  <c:v>3</c:v>
                </c:pt>
                <c:pt idx="2">
                  <c:v>4</c:v>
                </c:pt>
                <c:pt idx="3">
                  <c:v>7</c:v>
                </c:pt>
                <c:pt idx="4">
                  <c:v>9</c:v>
                </c:pt>
                <c:pt idx="5">
                  <c:v>12</c:v>
                </c:pt>
              </c:numCache>
            </c:numRef>
          </c:xVal>
          <c:yVal>
            <c:numRef>
              <c:f>'LA TOTALE'!$D$25:$I$25</c:f>
              <c:numCache>
                <c:formatCode>_(* #,##0.00_);_(* \(#,##0.00\);_(* "-"??_);_(@_)</c:formatCode>
                <c:ptCount val="6"/>
                <c:pt idx="0">
                  <c:v>5.3</c:v>
                </c:pt>
                <c:pt idx="1">
                  <c:v>7.751666666666666</c:v>
                </c:pt>
                <c:pt idx="2">
                  <c:v>8.5299999999999994</c:v>
                </c:pt>
                <c:pt idx="3">
                  <c:v>9.1933333333333334</c:v>
                </c:pt>
                <c:pt idx="4">
                  <c:v>9.4683333333333337</c:v>
                </c:pt>
                <c:pt idx="5">
                  <c:v>9.6416666666666657</c:v>
                </c:pt>
              </c:numCache>
            </c:numRef>
          </c:yVal>
          <c:smooth val="0"/>
          <c:extLst>
            <c:ext xmlns:c16="http://schemas.microsoft.com/office/drawing/2014/chart" uri="{C3380CC4-5D6E-409C-BE32-E72D297353CC}">
              <c16:uniqueId val="{00000003-6731-4422-9F4F-C628F1FCC4CD}"/>
            </c:ext>
          </c:extLst>
        </c:ser>
        <c:dLbls>
          <c:showLegendKey val="0"/>
          <c:showVal val="0"/>
          <c:showCatName val="0"/>
          <c:showSerName val="0"/>
          <c:showPercent val="0"/>
          <c:showBubbleSize val="0"/>
        </c:dLbls>
        <c:axId val="1879438464"/>
        <c:axId val="1548827104"/>
        <c:extLst/>
      </c:scatterChart>
      <c:scatterChart>
        <c:scatterStyle val="lineMarker"/>
        <c:varyColors val="0"/>
        <c:ser>
          <c:idx val="4"/>
          <c:order val="4"/>
          <c:tx>
            <c:strRef>
              <c:f>'LA TOTALE'!$B$26</c:f>
              <c:strCache>
                <c:ptCount val="1"/>
                <c:pt idx="0">
                  <c:v>pH</c:v>
                </c:pt>
              </c:strCache>
            </c:strRef>
          </c:tx>
          <c:spPr>
            <a:ln w="19050" cap="rnd">
              <a:solidFill>
                <a:srgbClr val="FF0000"/>
              </a:solidFill>
              <a:round/>
            </a:ln>
            <a:effectLst/>
          </c:spPr>
          <c:marker>
            <c:symbol val="circle"/>
            <c:size val="5"/>
            <c:spPr>
              <a:solidFill>
                <a:srgbClr val="FF0000"/>
              </a:solidFill>
              <a:ln w="9525">
                <a:noFill/>
              </a:ln>
              <a:effectLst/>
            </c:spPr>
          </c:marker>
          <c:xVal>
            <c:numRef>
              <c:f>'LA TOTALE'!$D$3:$I$21</c:f>
              <c:numCache>
                <c:formatCode>General</c:formatCode>
                <c:ptCount val="6"/>
                <c:pt idx="0">
                  <c:v>0</c:v>
                </c:pt>
                <c:pt idx="1">
                  <c:v>3</c:v>
                </c:pt>
                <c:pt idx="2">
                  <c:v>4</c:v>
                </c:pt>
                <c:pt idx="3">
                  <c:v>7</c:v>
                </c:pt>
                <c:pt idx="4">
                  <c:v>9</c:v>
                </c:pt>
                <c:pt idx="5">
                  <c:v>12</c:v>
                </c:pt>
              </c:numCache>
            </c:numRef>
          </c:xVal>
          <c:yVal>
            <c:numRef>
              <c:f>'LA TOTALE'!$D$26:$I$26</c:f>
              <c:numCache>
                <c:formatCode>_(* #,##0.00_);_(* \(#,##0.00\);_(* "-"??_);_(@_)</c:formatCode>
                <c:ptCount val="6"/>
                <c:pt idx="0">
                  <c:v>3.45</c:v>
                </c:pt>
                <c:pt idx="1">
                  <c:v>3.2349999999999999</c:v>
                </c:pt>
                <c:pt idx="2">
                  <c:v>3.1950000000000003</c:v>
                </c:pt>
                <c:pt idx="3">
                  <c:v>3.19</c:v>
                </c:pt>
                <c:pt idx="4">
                  <c:v>3.1783333333333332</c:v>
                </c:pt>
                <c:pt idx="5">
                  <c:v>3.188333333333333</c:v>
                </c:pt>
              </c:numCache>
            </c:numRef>
          </c:yVal>
          <c:smooth val="0"/>
          <c:extLst>
            <c:ext xmlns:c16="http://schemas.microsoft.com/office/drawing/2014/chart" uri="{C3380CC4-5D6E-409C-BE32-E72D297353CC}">
              <c16:uniqueId val="{00000004-6731-4422-9F4F-C628F1FCC4CD}"/>
            </c:ext>
          </c:extLst>
        </c:ser>
        <c:dLbls>
          <c:showLegendKey val="0"/>
          <c:showVal val="0"/>
          <c:showCatName val="0"/>
          <c:showSerName val="0"/>
          <c:showPercent val="0"/>
          <c:showBubbleSize val="0"/>
        </c:dLbls>
        <c:axId val="1974310032"/>
        <c:axId val="1974324912"/>
      </c:scatterChart>
      <c:valAx>
        <c:axId val="1879438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1548827104"/>
        <c:crosses val="autoZero"/>
        <c:crossBetween val="midCat"/>
        <c:majorUnit val="1"/>
      </c:valAx>
      <c:valAx>
        <c:axId val="1548827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1879438464"/>
        <c:crosses val="autoZero"/>
        <c:crossBetween val="midCat"/>
      </c:valAx>
      <c:valAx>
        <c:axId val="1974324912"/>
        <c:scaling>
          <c:orientation val="minMax"/>
          <c:max val="4"/>
          <c:min val="2.8"/>
        </c:scaling>
        <c:delete val="0"/>
        <c:axPos val="r"/>
        <c:numFmt formatCode="_-* #,##0.0_-;\-* #,##0.0_-;_-* &quot;-&quot;?_-;_-@_-"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crossAx val="1974310032"/>
        <c:crosses val="max"/>
        <c:crossBetween val="midCat"/>
      </c:valAx>
      <c:valAx>
        <c:axId val="1974310032"/>
        <c:scaling>
          <c:orientation val="minMax"/>
        </c:scaling>
        <c:delete val="1"/>
        <c:axPos val="b"/>
        <c:numFmt formatCode="General" sourceLinked="1"/>
        <c:majorTickMark val="out"/>
        <c:minorTickMark val="none"/>
        <c:tickLblPos val="nextTo"/>
        <c:crossAx val="1974324912"/>
        <c:crosses val="autoZero"/>
        <c:crossBetween val="midCat"/>
      </c:valAx>
      <c:spPr>
        <a:noFill/>
        <a:ln>
          <a:noFill/>
        </a:ln>
        <a:effectLst/>
      </c:spPr>
    </c:plotArea>
    <c:legend>
      <c:legendPos val="b"/>
      <c:layout>
        <c:manualLayout>
          <c:xMode val="edge"/>
          <c:yMode val="edge"/>
          <c:x val="0.12877321188160701"/>
          <c:y val="5.6903516642962788E-2"/>
          <c:w val="0.7075292930126893"/>
          <c:h val="8.448210411164314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16D94F-9425-4A93-8117-30023A46D27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72F3B57C-7356-47E7-8C4C-E6A7B29F9452}">
      <dgm:prSet phldrT="[Texte]"/>
      <dgm:spPr>
        <a:solidFill>
          <a:srgbClr val="C00000"/>
        </a:solidFill>
        <a:ln>
          <a:solidFill>
            <a:srgbClr val="C00000"/>
          </a:solidFill>
        </a:ln>
      </dgm:spPr>
      <dgm:t>
        <a:bodyPr/>
        <a:lstStyle/>
        <a:p>
          <a:r>
            <a:rPr lang="fr-FR" dirty="0"/>
            <a:t>Décembre à mars</a:t>
          </a:r>
        </a:p>
      </dgm:t>
    </dgm:pt>
    <dgm:pt modelId="{5EA0004F-98F7-439E-9268-A5878B1CBE16}" type="parTrans" cxnId="{1BAFD472-99B7-4739-8392-1B04CF841B45}">
      <dgm:prSet/>
      <dgm:spPr/>
      <dgm:t>
        <a:bodyPr/>
        <a:lstStyle/>
        <a:p>
          <a:endParaRPr lang="fr-FR"/>
        </a:p>
      </dgm:t>
    </dgm:pt>
    <dgm:pt modelId="{2F95E28E-D6C1-4F0C-A437-41B75FF535AE}" type="sibTrans" cxnId="{1BAFD472-99B7-4739-8392-1B04CF841B45}">
      <dgm:prSet/>
      <dgm:spPr/>
      <dgm:t>
        <a:bodyPr/>
        <a:lstStyle/>
        <a:p>
          <a:endParaRPr lang="fr-FR"/>
        </a:p>
      </dgm:t>
    </dgm:pt>
    <dgm:pt modelId="{A417EB6B-A053-475D-9F51-4360C2310699}">
      <dgm:prSet phldrT="[Texte]"/>
      <dgm:spPr>
        <a:ln>
          <a:solidFill>
            <a:srgbClr val="C00000"/>
          </a:solidFill>
        </a:ln>
      </dgm:spPr>
      <dgm:t>
        <a:bodyPr/>
        <a:lstStyle/>
        <a:p>
          <a:pPr>
            <a:buFont typeface="Arial" panose="020B060402020202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b="0" dirty="0">
            <a:latin typeface="Calibri" panose="020F0502020204030204" pitchFamily="34" charset="0"/>
            <a:ea typeface="Calibri" panose="020F0502020204030204" pitchFamily="34" charset="0"/>
            <a:cs typeface="Calibri" panose="020F0502020204030204" pitchFamily="34" charset="0"/>
          </a:endParaRPr>
        </a:p>
      </dgm:t>
    </dgm:pt>
    <dgm:pt modelId="{725B1083-BB4F-48F8-BC5E-24D3B17B3969}" type="parTrans" cxnId="{DD76C731-2CDB-4F17-922E-51BDDA1959A4}">
      <dgm:prSet/>
      <dgm:spPr/>
      <dgm:t>
        <a:bodyPr/>
        <a:lstStyle/>
        <a:p>
          <a:endParaRPr lang="fr-FR"/>
        </a:p>
      </dgm:t>
    </dgm:pt>
    <dgm:pt modelId="{77650D30-F6B1-4727-871A-8C225BFD39EE}" type="sibTrans" cxnId="{DD76C731-2CDB-4F17-922E-51BDDA1959A4}">
      <dgm:prSet/>
      <dgm:spPr/>
      <dgm:t>
        <a:bodyPr/>
        <a:lstStyle/>
        <a:p>
          <a:endParaRPr lang="fr-FR"/>
        </a:p>
      </dgm:t>
    </dgm:pt>
    <dgm:pt modelId="{DB7567E2-F3A2-4907-ACD7-1E13D01C9CEE}">
      <dgm:prSet phldrT="[Texte]"/>
      <dgm:spPr>
        <a:solidFill>
          <a:srgbClr val="C00000"/>
        </a:solidFill>
        <a:ln>
          <a:solidFill>
            <a:srgbClr val="C00000"/>
          </a:solidFill>
        </a:ln>
      </dgm:spPr>
      <dgm:t>
        <a:bodyPr/>
        <a:lstStyle/>
        <a:p>
          <a:r>
            <a:rPr lang="fr-FR" dirty="0"/>
            <a:t>Avril à Juin</a:t>
          </a:r>
        </a:p>
      </dgm:t>
    </dgm:pt>
    <dgm:pt modelId="{62112CDD-909C-4E03-99B4-3DC94E097EC5}" type="parTrans" cxnId="{4231C638-0D47-4429-818B-0BAF0871E003}">
      <dgm:prSet/>
      <dgm:spPr/>
      <dgm:t>
        <a:bodyPr/>
        <a:lstStyle/>
        <a:p>
          <a:endParaRPr lang="fr-FR"/>
        </a:p>
      </dgm:t>
    </dgm:pt>
    <dgm:pt modelId="{2A81B37D-F7BA-4A96-9EE3-33D2D87E0E02}" type="sibTrans" cxnId="{4231C638-0D47-4429-818B-0BAF0871E003}">
      <dgm:prSet/>
      <dgm:spPr/>
      <dgm:t>
        <a:bodyPr/>
        <a:lstStyle/>
        <a:p>
          <a:endParaRPr lang="fr-FR"/>
        </a:p>
      </dgm:t>
    </dgm:pt>
    <dgm:pt modelId="{E048624A-4436-4E2D-B800-5932607AA4CD}">
      <dgm:prSet phldrT="[Texte]" custT="1"/>
      <dgm:spPr>
        <a:noFill/>
        <a:ln>
          <a:solidFill>
            <a:srgbClr val="C00000"/>
          </a:solidFill>
        </a:ln>
      </dgm:spPr>
      <dgm:t>
        <a:bodyPr/>
        <a:lstStyle/>
        <a:p>
          <a:pPr>
            <a:buFont typeface="Arial" panose="020B0604020202020204" pitchFamily="34" charset="0"/>
            <a:buChar char="•"/>
          </a:pPr>
          <a:r>
            <a:rPr lang="fr-FR" sz="1500" b="0" dirty="0">
              <a:latin typeface="Calibri" panose="020F0502020204030204" pitchFamily="34" charset="0"/>
              <a:cs typeface="Times New Roman" panose="02020603050405020304" pitchFamily="18" charset="0"/>
            </a:rPr>
            <a:t>Mai/juin pluvieuses avec des fortes épisodes de grêle</a:t>
          </a:r>
          <a:endParaRPr lang="fr-FR" sz="1500" b="0" dirty="0"/>
        </a:p>
      </dgm:t>
    </dgm:pt>
    <dgm:pt modelId="{48FE428A-5DD0-408F-BE23-CAD3E0BA19D4}" type="parTrans" cxnId="{52FBF9DD-36F2-4594-BF32-9DF1EAE8EC92}">
      <dgm:prSet/>
      <dgm:spPr/>
      <dgm:t>
        <a:bodyPr/>
        <a:lstStyle/>
        <a:p>
          <a:endParaRPr lang="fr-FR"/>
        </a:p>
      </dgm:t>
    </dgm:pt>
    <dgm:pt modelId="{62D95AE0-2756-4DEE-A35B-B344D1DFBA68}" type="sibTrans" cxnId="{52FBF9DD-36F2-4594-BF32-9DF1EAE8EC92}">
      <dgm:prSet/>
      <dgm:spPr/>
      <dgm:t>
        <a:bodyPr/>
        <a:lstStyle/>
        <a:p>
          <a:endParaRPr lang="fr-FR"/>
        </a:p>
      </dgm:t>
    </dgm:pt>
    <dgm:pt modelId="{4B075ED8-FE96-44E9-9AD9-E1EDB6EA4A32}">
      <dgm:prSet phldrT="[Texte]"/>
      <dgm:spPr>
        <a:solidFill>
          <a:srgbClr val="C00000"/>
        </a:solidFill>
        <a:ln>
          <a:solidFill>
            <a:srgbClr val="C00000"/>
          </a:solidFill>
        </a:ln>
      </dgm:spPr>
      <dgm:t>
        <a:bodyPr/>
        <a:lstStyle/>
        <a:p>
          <a:r>
            <a:rPr lang="fr-FR" dirty="0"/>
            <a:t>Juillet - Aout</a:t>
          </a:r>
        </a:p>
      </dgm:t>
    </dgm:pt>
    <dgm:pt modelId="{1E9A5145-81F6-4310-B89B-56B05800F597}" type="parTrans" cxnId="{EBC26EEF-8134-4922-9AE7-19CB91B43413}">
      <dgm:prSet/>
      <dgm:spPr/>
      <dgm:t>
        <a:bodyPr/>
        <a:lstStyle/>
        <a:p>
          <a:endParaRPr lang="fr-FR"/>
        </a:p>
      </dgm:t>
    </dgm:pt>
    <dgm:pt modelId="{034B85E4-9CC9-42F2-A560-39AE5B74D1F3}" type="sibTrans" cxnId="{EBC26EEF-8134-4922-9AE7-19CB91B43413}">
      <dgm:prSet/>
      <dgm:spPr/>
      <dgm:t>
        <a:bodyPr/>
        <a:lstStyle/>
        <a:p>
          <a:endParaRPr lang="fr-FR"/>
        </a:p>
      </dgm:t>
    </dgm:pt>
    <dgm:pt modelId="{1C3676E8-B129-48F8-AE8C-13C38C679933}">
      <dgm:prSet phldrT="[Texte]"/>
      <dgm:spPr>
        <a:noFill/>
        <a:ln>
          <a:solidFill>
            <a:srgbClr val="C00000"/>
          </a:solidFill>
        </a:ln>
      </dgm:spPr>
      <dgm:t>
        <a:bodyPr/>
        <a:lstStyle/>
        <a:p>
          <a:r>
            <a:rPr lang="fr-FR" dirty="0"/>
            <a:t>Eté très chaud et sec</a:t>
          </a:r>
        </a:p>
      </dgm:t>
    </dgm:pt>
    <dgm:pt modelId="{4073AAA5-C50E-48CC-AABE-A8CA1EB635AD}" type="parTrans" cxnId="{661727A8-49D8-493D-8DD4-9D502D7462EF}">
      <dgm:prSet/>
      <dgm:spPr/>
      <dgm:t>
        <a:bodyPr/>
        <a:lstStyle/>
        <a:p>
          <a:endParaRPr lang="fr-FR"/>
        </a:p>
      </dgm:t>
    </dgm:pt>
    <dgm:pt modelId="{BD93088E-B52A-4AE0-898E-69DD9F8A41A5}" type="sibTrans" cxnId="{661727A8-49D8-493D-8DD4-9D502D7462EF}">
      <dgm:prSet/>
      <dgm:spPr/>
      <dgm:t>
        <a:bodyPr/>
        <a:lstStyle/>
        <a:p>
          <a:endParaRPr lang="fr-FR"/>
        </a:p>
      </dgm:t>
    </dgm:pt>
    <dgm:pt modelId="{FC663206-A6AE-486B-A4AA-6033C33BE4C0}">
      <dgm:prSet/>
      <dgm:spPr/>
      <dgm:t>
        <a:bodyPr/>
        <a:lstStyle/>
        <a:p>
          <a:pPr>
            <a:buFont typeface="Arial" panose="020B0604020202020204" pitchFamily="34" charset="0"/>
            <a:buChar char="•"/>
          </a:pPr>
          <a:r>
            <a:rPr lang="fr-FR" b="0" dirty="0">
              <a:latin typeface="Calibri" panose="020F0502020204030204" pitchFamily="34" charset="0"/>
              <a:ea typeface="Calibri" panose="020F0502020204030204" pitchFamily="34" charset="0"/>
              <a:cs typeface="Calibri" panose="020F0502020204030204" pitchFamily="34" charset="0"/>
            </a:rPr>
            <a:t>Mois de janvier froid</a:t>
          </a:r>
        </a:p>
      </dgm:t>
    </dgm:pt>
    <dgm:pt modelId="{5F0FDD0B-1A39-4059-9C35-6D53153B434E}" type="parTrans" cxnId="{22DCC7A4-C172-428D-8C80-4464C61CB6F2}">
      <dgm:prSet/>
      <dgm:spPr/>
      <dgm:t>
        <a:bodyPr/>
        <a:lstStyle/>
        <a:p>
          <a:endParaRPr lang="fr-FR"/>
        </a:p>
      </dgm:t>
    </dgm:pt>
    <dgm:pt modelId="{3728F349-635B-4922-B0F9-C61F7ED35F84}" type="sibTrans" cxnId="{22DCC7A4-C172-428D-8C80-4464C61CB6F2}">
      <dgm:prSet/>
      <dgm:spPr/>
      <dgm:t>
        <a:bodyPr/>
        <a:lstStyle/>
        <a:p>
          <a:endParaRPr lang="fr-FR"/>
        </a:p>
      </dgm:t>
    </dgm:pt>
    <dgm:pt modelId="{F478679E-60F0-4748-ACA2-F63CA7707EB8}">
      <dgm:prSet phldrT="[Texte]" custT="1"/>
      <dgm:spPr>
        <a:noFill/>
        <a:ln>
          <a:solidFill>
            <a:srgbClr val="C00000"/>
          </a:solidFill>
        </a:ln>
      </dgm:spPr>
      <dgm:t>
        <a:bodyPr/>
        <a:lstStyle/>
        <a:p>
          <a:pPr>
            <a:buFont typeface="Arial" panose="020B0604020202020204" pitchFamily="34" charset="0"/>
            <a:buChar char="•"/>
          </a:pPr>
          <a:r>
            <a:rPr lang="fr-FR" sz="1500" b="0" dirty="0">
              <a:latin typeface="Calibri" panose="020F0502020204030204" pitchFamily="34" charset="0"/>
              <a:cs typeface="Times New Roman" panose="02020603050405020304" pitchFamily="18" charset="0"/>
            </a:rPr>
            <a:t>Pluie très localisé : entre 30 à 140 mm selon les secteurs </a:t>
          </a:r>
          <a:endParaRPr lang="fr-FR" sz="1500" b="0" dirty="0"/>
        </a:p>
      </dgm:t>
    </dgm:pt>
    <dgm:pt modelId="{25880DB6-D52D-4F7E-9015-2EF15B4FC687}" type="parTrans" cxnId="{074D9BE9-5E72-4373-A214-CAE053584F99}">
      <dgm:prSet/>
      <dgm:spPr/>
      <dgm:t>
        <a:bodyPr/>
        <a:lstStyle/>
        <a:p>
          <a:endParaRPr lang="fr-FR"/>
        </a:p>
      </dgm:t>
    </dgm:pt>
    <dgm:pt modelId="{E3452807-064C-4C25-8814-588688D49FDC}" type="sibTrans" cxnId="{074D9BE9-5E72-4373-A214-CAE053584F99}">
      <dgm:prSet/>
      <dgm:spPr/>
      <dgm:t>
        <a:bodyPr/>
        <a:lstStyle/>
        <a:p>
          <a:endParaRPr lang="fr-FR"/>
        </a:p>
      </dgm:t>
    </dgm:pt>
    <dgm:pt modelId="{213B251D-D5EB-4D44-9FE4-898372908B03}" type="pres">
      <dgm:prSet presAssocID="{7316D94F-9425-4A93-8117-30023A46D27B}" presName="linearFlow" presStyleCnt="0">
        <dgm:presLayoutVars>
          <dgm:dir/>
          <dgm:animLvl val="lvl"/>
          <dgm:resizeHandles val="exact"/>
        </dgm:presLayoutVars>
      </dgm:prSet>
      <dgm:spPr/>
    </dgm:pt>
    <dgm:pt modelId="{CB9D75A1-B73F-4021-BA0F-FA7EDE589B38}" type="pres">
      <dgm:prSet presAssocID="{72F3B57C-7356-47E7-8C4C-E6A7B29F9452}" presName="composite" presStyleCnt="0"/>
      <dgm:spPr/>
    </dgm:pt>
    <dgm:pt modelId="{A7FF7D9A-2ABE-442D-9DB1-F2E4586C3369}" type="pres">
      <dgm:prSet presAssocID="{72F3B57C-7356-47E7-8C4C-E6A7B29F9452}" presName="parentText" presStyleLbl="alignNode1" presStyleIdx="0" presStyleCnt="3">
        <dgm:presLayoutVars>
          <dgm:chMax val="1"/>
          <dgm:bulletEnabled val="1"/>
        </dgm:presLayoutVars>
      </dgm:prSet>
      <dgm:spPr/>
    </dgm:pt>
    <dgm:pt modelId="{54A95A1F-8B24-4CC1-B08B-BB82C179692A}" type="pres">
      <dgm:prSet presAssocID="{72F3B57C-7356-47E7-8C4C-E6A7B29F9452}" presName="descendantText" presStyleLbl="alignAcc1" presStyleIdx="0" presStyleCnt="3">
        <dgm:presLayoutVars>
          <dgm:bulletEnabled val="1"/>
        </dgm:presLayoutVars>
      </dgm:prSet>
      <dgm:spPr/>
    </dgm:pt>
    <dgm:pt modelId="{DEAB7DA9-0177-4573-BAB9-6E585EE0FF3D}" type="pres">
      <dgm:prSet presAssocID="{2F95E28E-D6C1-4F0C-A437-41B75FF535AE}" presName="sp" presStyleCnt="0"/>
      <dgm:spPr/>
    </dgm:pt>
    <dgm:pt modelId="{EAEFADA9-C15F-4729-8677-037F6F170711}" type="pres">
      <dgm:prSet presAssocID="{DB7567E2-F3A2-4907-ACD7-1E13D01C9CEE}" presName="composite" presStyleCnt="0"/>
      <dgm:spPr/>
    </dgm:pt>
    <dgm:pt modelId="{FFDFC1B4-9D0F-4F9E-8080-AA7F7CFC977C}" type="pres">
      <dgm:prSet presAssocID="{DB7567E2-F3A2-4907-ACD7-1E13D01C9CEE}" presName="parentText" presStyleLbl="alignNode1" presStyleIdx="1" presStyleCnt="3" custLinFactNeighborY="0">
        <dgm:presLayoutVars>
          <dgm:chMax val="1"/>
          <dgm:bulletEnabled val="1"/>
        </dgm:presLayoutVars>
      </dgm:prSet>
      <dgm:spPr/>
    </dgm:pt>
    <dgm:pt modelId="{DD28493D-A9C3-43C0-B059-CD3E4D9426D1}" type="pres">
      <dgm:prSet presAssocID="{DB7567E2-F3A2-4907-ACD7-1E13D01C9CEE}" presName="descendantText" presStyleLbl="alignAcc1" presStyleIdx="1" presStyleCnt="3">
        <dgm:presLayoutVars>
          <dgm:bulletEnabled val="1"/>
        </dgm:presLayoutVars>
      </dgm:prSet>
      <dgm:spPr/>
    </dgm:pt>
    <dgm:pt modelId="{5D7DFE8C-007A-4874-982E-BECCF071F545}" type="pres">
      <dgm:prSet presAssocID="{2A81B37D-F7BA-4A96-9EE3-33D2D87E0E02}" presName="sp" presStyleCnt="0"/>
      <dgm:spPr/>
    </dgm:pt>
    <dgm:pt modelId="{40E111FD-1E99-42FF-B85A-20963F3E49F7}" type="pres">
      <dgm:prSet presAssocID="{4B075ED8-FE96-44E9-9AD9-E1EDB6EA4A32}" presName="composite" presStyleCnt="0"/>
      <dgm:spPr/>
    </dgm:pt>
    <dgm:pt modelId="{290F0F74-7FAC-44B8-ACDE-B87F6936740B}" type="pres">
      <dgm:prSet presAssocID="{4B075ED8-FE96-44E9-9AD9-E1EDB6EA4A32}" presName="parentText" presStyleLbl="alignNode1" presStyleIdx="2" presStyleCnt="3">
        <dgm:presLayoutVars>
          <dgm:chMax val="1"/>
          <dgm:bulletEnabled val="1"/>
        </dgm:presLayoutVars>
      </dgm:prSet>
      <dgm:spPr/>
    </dgm:pt>
    <dgm:pt modelId="{D860FF27-E046-424A-8BE8-6B3291E1FB73}" type="pres">
      <dgm:prSet presAssocID="{4B075ED8-FE96-44E9-9AD9-E1EDB6EA4A32}" presName="descendantText" presStyleLbl="alignAcc1" presStyleIdx="2" presStyleCnt="3">
        <dgm:presLayoutVars>
          <dgm:bulletEnabled val="1"/>
        </dgm:presLayoutVars>
      </dgm:prSet>
      <dgm:spPr/>
    </dgm:pt>
  </dgm:ptLst>
  <dgm:cxnLst>
    <dgm:cxn modelId="{2E161A21-6D53-4052-BE20-A00C1AD7E4E4}" type="presOf" srcId="{F478679E-60F0-4748-ACA2-F63CA7707EB8}" destId="{DD28493D-A9C3-43C0-B059-CD3E4D9426D1}" srcOrd="0" destOrd="1" presId="urn:microsoft.com/office/officeart/2005/8/layout/chevron2"/>
    <dgm:cxn modelId="{272D4F25-7FCE-4C7D-83DE-E4A095EB26E6}" type="presOf" srcId="{72F3B57C-7356-47E7-8C4C-E6A7B29F9452}" destId="{A7FF7D9A-2ABE-442D-9DB1-F2E4586C3369}" srcOrd="0" destOrd="0" presId="urn:microsoft.com/office/officeart/2005/8/layout/chevron2"/>
    <dgm:cxn modelId="{DD76C731-2CDB-4F17-922E-51BDDA1959A4}" srcId="{72F3B57C-7356-47E7-8C4C-E6A7B29F9452}" destId="{A417EB6B-A053-475D-9F51-4360C2310699}" srcOrd="0" destOrd="0" parTransId="{725B1083-BB4F-48F8-BC5E-24D3B17B3969}" sibTransId="{77650D30-F6B1-4727-871A-8C225BFD39EE}"/>
    <dgm:cxn modelId="{3DB3BF33-9FFC-4B57-AC3B-C4E88F7DDF63}" type="presOf" srcId="{FC663206-A6AE-486B-A4AA-6033C33BE4C0}" destId="{54A95A1F-8B24-4CC1-B08B-BB82C179692A}" srcOrd="0" destOrd="1" presId="urn:microsoft.com/office/officeart/2005/8/layout/chevron2"/>
    <dgm:cxn modelId="{4231C638-0D47-4429-818B-0BAF0871E003}" srcId="{7316D94F-9425-4A93-8117-30023A46D27B}" destId="{DB7567E2-F3A2-4907-ACD7-1E13D01C9CEE}" srcOrd="1" destOrd="0" parTransId="{62112CDD-909C-4E03-99B4-3DC94E097EC5}" sibTransId="{2A81B37D-F7BA-4A96-9EE3-33D2D87E0E02}"/>
    <dgm:cxn modelId="{5027C639-5C93-4187-B534-1767DE870F74}" type="presOf" srcId="{4B075ED8-FE96-44E9-9AD9-E1EDB6EA4A32}" destId="{290F0F74-7FAC-44B8-ACDE-B87F6936740B}" srcOrd="0" destOrd="0" presId="urn:microsoft.com/office/officeart/2005/8/layout/chevron2"/>
    <dgm:cxn modelId="{589AB55F-5C5B-485F-8B32-C8654EA6BC29}" type="presOf" srcId="{7316D94F-9425-4A93-8117-30023A46D27B}" destId="{213B251D-D5EB-4D44-9FE4-898372908B03}" srcOrd="0" destOrd="0" presId="urn:microsoft.com/office/officeart/2005/8/layout/chevron2"/>
    <dgm:cxn modelId="{5014CC48-BAF8-4E3C-8B5D-BFB31852E3EF}" type="presOf" srcId="{1C3676E8-B129-48F8-AE8C-13C38C679933}" destId="{D860FF27-E046-424A-8BE8-6B3291E1FB73}" srcOrd="0" destOrd="0" presId="urn:microsoft.com/office/officeart/2005/8/layout/chevron2"/>
    <dgm:cxn modelId="{1BAFD472-99B7-4739-8392-1B04CF841B45}" srcId="{7316D94F-9425-4A93-8117-30023A46D27B}" destId="{72F3B57C-7356-47E7-8C4C-E6A7B29F9452}" srcOrd="0" destOrd="0" parTransId="{5EA0004F-98F7-439E-9268-A5878B1CBE16}" sibTransId="{2F95E28E-D6C1-4F0C-A437-41B75FF535AE}"/>
    <dgm:cxn modelId="{06848989-B128-4134-8C91-B7C0D4660485}" type="presOf" srcId="{A417EB6B-A053-475D-9F51-4360C2310699}" destId="{54A95A1F-8B24-4CC1-B08B-BB82C179692A}" srcOrd="0" destOrd="0" presId="urn:microsoft.com/office/officeart/2005/8/layout/chevron2"/>
    <dgm:cxn modelId="{22DCC7A4-C172-428D-8C80-4464C61CB6F2}" srcId="{72F3B57C-7356-47E7-8C4C-E6A7B29F9452}" destId="{FC663206-A6AE-486B-A4AA-6033C33BE4C0}" srcOrd="1" destOrd="0" parTransId="{5F0FDD0B-1A39-4059-9C35-6D53153B434E}" sibTransId="{3728F349-635B-4922-B0F9-C61F7ED35F84}"/>
    <dgm:cxn modelId="{661727A8-49D8-493D-8DD4-9D502D7462EF}" srcId="{4B075ED8-FE96-44E9-9AD9-E1EDB6EA4A32}" destId="{1C3676E8-B129-48F8-AE8C-13C38C679933}" srcOrd="0" destOrd="0" parTransId="{4073AAA5-C50E-48CC-AABE-A8CA1EB635AD}" sibTransId="{BD93088E-B52A-4AE0-898E-69DD9F8A41A5}"/>
    <dgm:cxn modelId="{F76499D8-9B59-4608-BFB0-272D79CCBF5B}" type="presOf" srcId="{E048624A-4436-4E2D-B800-5932607AA4CD}" destId="{DD28493D-A9C3-43C0-B059-CD3E4D9426D1}" srcOrd="0" destOrd="0" presId="urn:microsoft.com/office/officeart/2005/8/layout/chevron2"/>
    <dgm:cxn modelId="{52FBF9DD-36F2-4594-BF32-9DF1EAE8EC92}" srcId="{DB7567E2-F3A2-4907-ACD7-1E13D01C9CEE}" destId="{E048624A-4436-4E2D-B800-5932607AA4CD}" srcOrd="0" destOrd="0" parTransId="{48FE428A-5DD0-408F-BE23-CAD3E0BA19D4}" sibTransId="{62D95AE0-2756-4DEE-A35B-B344D1DFBA68}"/>
    <dgm:cxn modelId="{074D9BE9-5E72-4373-A214-CAE053584F99}" srcId="{DB7567E2-F3A2-4907-ACD7-1E13D01C9CEE}" destId="{F478679E-60F0-4748-ACA2-F63CA7707EB8}" srcOrd="1" destOrd="0" parTransId="{25880DB6-D52D-4F7E-9015-2EF15B4FC687}" sibTransId="{E3452807-064C-4C25-8814-588688D49FDC}"/>
    <dgm:cxn modelId="{5CB1EAEA-4BE3-4689-9694-D4C70D6979F0}" type="presOf" srcId="{DB7567E2-F3A2-4907-ACD7-1E13D01C9CEE}" destId="{FFDFC1B4-9D0F-4F9E-8080-AA7F7CFC977C}" srcOrd="0" destOrd="0" presId="urn:microsoft.com/office/officeart/2005/8/layout/chevron2"/>
    <dgm:cxn modelId="{EBC26EEF-8134-4922-9AE7-19CB91B43413}" srcId="{7316D94F-9425-4A93-8117-30023A46D27B}" destId="{4B075ED8-FE96-44E9-9AD9-E1EDB6EA4A32}" srcOrd="2" destOrd="0" parTransId="{1E9A5145-81F6-4310-B89B-56B05800F597}" sibTransId="{034B85E4-9CC9-42F2-A560-39AE5B74D1F3}"/>
    <dgm:cxn modelId="{20BA86C9-CB05-4A35-BC6C-1696B54511F7}" type="presParOf" srcId="{213B251D-D5EB-4D44-9FE4-898372908B03}" destId="{CB9D75A1-B73F-4021-BA0F-FA7EDE589B38}" srcOrd="0" destOrd="0" presId="urn:microsoft.com/office/officeart/2005/8/layout/chevron2"/>
    <dgm:cxn modelId="{F6E56649-5097-4C4A-9D62-DF56D420C64D}" type="presParOf" srcId="{CB9D75A1-B73F-4021-BA0F-FA7EDE589B38}" destId="{A7FF7D9A-2ABE-442D-9DB1-F2E4586C3369}" srcOrd="0" destOrd="0" presId="urn:microsoft.com/office/officeart/2005/8/layout/chevron2"/>
    <dgm:cxn modelId="{A93A7155-2C3E-4F78-9776-47392967CC0A}" type="presParOf" srcId="{CB9D75A1-B73F-4021-BA0F-FA7EDE589B38}" destId="{54A95A1F-8B24-4CC1-B08B-BB82C179692A}" srcOrd="1" destOrd="0" presId="urn:microsoft.com/office/officeart/2005/8/layout/chevron2"/>
    <dgm:cxn modelId="{B98550D8-BC67-498A-8E8A-8BB840328BE2}" type="presParOf" srcId="{213B251D-D5EB-4D44-9FE4-898372908B03}" destId="{DEAB7DA9-0177-4573-BAB9-6E585EE0FF3D}" srcOrd="1" destOrd="0" presId="urn:microsoft.com/office/officeart/2005/8/layout/chevron2"/>
    <dgm:cxn modelId="{72D20131-4AE1-4077-A8E3-13663456ECF9}" type="presParOf" srcId="{213B251D-D5EB-4D44-9FE4-898372908B03}" destId="{EAEFADA9-C15F-4729-8677-037F6F170711}" srcOrd="2" destOrd="0" presId="urn:microsoft.com/office/officeart/2005/8/layout/chevron2"/>
    <dgm:cxn modelId="{726185A0-6427-47F7-92E9-EBB6F1D8B6A3}" type="presParOf" srcId="{EAEFADA9-C15F-4729-8677-037F6F170711}" destId="{FFDFC1B4-9D0F-4F9E-8080-AA7F7CFC977C}" srcOrd="0" destOrd="0" presId="urn:microsoft.com/office/officeart/2005/8/layout/chevron2"/>
    <dgm:cxn modelId="{1D7725EC-D3F9-4746-8D4F-B8A35DC6130B}" type="presParOf" srcId="{EAEFADA9-C15F-4729-8677-037F6F170711}" destId="{DD28493D-A9C3-43C0-B059-CD3E4D9426D1}" srcOrd="1" destOrd="0" presId="urn:microsoft.com/office/officeart/2005/8/layout/chevron2"/>
    <dgm:cxn modelId="{FA61E4A6-285B-4460-B724-CED32C43647C}" type="presParOf" srcId="{213B251D-D5EB-4D44-9FE4-898372908B03}" destId="{5D7DFE8C-007A-4874-982E-BECCF071F545}" srcOrd="3" destOrd="0" presId="urn:microsoft.com/office/officeart/2005/8/layout/chevron2"/>
    <dgm:cxn modelId="{0F34DB56-E878-4458-A3E1-8111F9591102}" type="presParOf" srcId="{213B251D-D5EB-4D44-9FE4-898372908B03}" destId="{40E111FD-1E99-42FF-B85A-20963F3E49F7}" srcOrd="4" destOrd="0" presId="urn:microsoft.com/office/officeart/2005/8/layout/chevron2"/>
    <dgm:cxn modelId="{D2F2459E-DCAD-437E-B342-948410E0BEE9}" type="presParOf" srcId="{40E111FD-1E99-42FF-B85A-20963F3E49F7}" destId="{290F0F74-7FAC-44B8-ACDE-B87F6936740B}" srcOrd="0" destOrd="0" presId="urn:microsoft.com/office/officeart/2005/8/layout/chevron2"/>
    <dgm:cxn modelId="{0FF37066-CBF4-4E87-838E-58E8922A35A5}" type="presParOf" srcId="{40E111FD-1E99-42FF-B85A-20963F3E49F7}" destId="{D860FF27-E046-424A-8BE8-6B3291E1FB7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35451-4DAF-48E0-97F3-9A029C44489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fr-FR"/>
        </a:p>
      </dgm:t>
    </dgm:pt>
    <dgm:pt modelId="{2498F42A-EB86-4C50-AF60-46F0D94AF73E}">
      <dgm:prSet phldrT="[Texte]" custT="1"/>
      <dgm:spPr/>
      <dgm:t>
        <a:bodyPr/>
        <a:lstStyle/>
        <a:p>
          <a:r>
            <a:rPr lang="fr-FR" sz="1600" b="1" i="0" dirty="0">
              <a:latin typeface="Calibri" panose="020F0502020204030204" pitchFamily="34" charset="0"/>
              <a:ea typeface="Calibri" panose="020F0502020204030204" pitchFamily="34" charset="0"/>
              <a:cs typeface="Calibri" panose="020F0502020204030204" pitchFamily="34" charset="0"/>
            </a:rPr>
            <a:t>Préservation de la biodiversité</a:t>
          </a:r>
        </a:p>
      </dgm:t>
    </dgm:pt>
    <dgm:pt modelId="{8DDE1885-14B2-4569-9178-82027A6D4750}" type="parTrans" cxnId="{839AA65F-7B52-4FF2-864D-DC87E6E40D7B}">
      <dgm:prSet/>
      <dgm:spPr/>
      <dgm:t>
        <a:bodyPr/>
        <a:lstStyle/>
        <a:p>
          <a:endParaRPr lang="fr-FR" sz="1800" b="1"/>
        </a:p>
      </dgm:t>
    </dgm:pt>
    <dgm:pt modelId="{6DF29A96-180D-40A5-BC3C-57F90714498B}" type="sibTrans" cxnId="{839AA65F-7B52-4FF2-864D-DC87E6E40D7B}">
      <dgm:prSet/>
      <dgm:spPr/>
      <dgm:t>
        <a:bodyPr/>
        <a:lstStyle/>
        <a:p>
          <a:endParaRPr lang="fr-FR" sz="1800" b="1"/>
        </a:p>
      </dgm:t>
    </dgm:pt>
    <dgm:pt modelId="{50EF7577-54E3-4F49-9960-6D4E723EF82D}">
      <dgm:prSet phldrT="[Texte]" custT="1"/>
      <dgm:spPr/>
      <dgm:t>
        <a:bodyPr/>
        <a:lstStyle/>
        <a:p>
          <a:r>
            <a:rPr lang="fr-FR" sz="1600" b="1" dirty="0">
              <a:latin typeface="Calibri" panose="020F0502020204030204" pitchFamily="34" charset="0"/>
              <a:ea typeface="Calibri" panose="020F0502020204030204" pitchFamily="34" charset="0"/>
              <a:cs typeface="Calibri" panose="020F0502020204030204" pitchFamily="34" charset="0"/>
            </a:rPr>
            <a:t>Stratégie phytosanitaire</a:t>
          </a:r>
        </a:p>
      </dgm:t>
    </dgm:pt>
    <dgm:pt modelId="{CE2F5BD3-B3D7-441F-BDF7-BF2D141D7CD5}" type="parTrans" cxnId="{5C34E6C5-7F21-4CA0-A72D-6A271CF5B81F}">
      <dgm:prSet/>
      <dgm:spPr/>
      <dgm:t>
        <a:bodyPr/>
        <a:lstStyle/>
        <a:p>
          <a:endParaRPr lang="fr-FR" sz="1800" b="1"/>
        </a:p>
      </dgm:t>
    </dgm:pt>
    <dgm:pt modelId="{6B620835-3CA3-4A0E-820B-1C150DB35ABA}" type="sibTrans" cxnId="{5C34E6C5-7F21-4CA0-A72D-6A271CF5B81F}">
      <dgm:prSet/>
      <dgm:spPr/>
      <dgm:t>
        <a:bodyPr/>
        <a:lstStyle/>
        <a:p>
          <a:endParaRPr lang="fr-FR" sz="1800" b="1"/>
        </a:p>
      </dgm:t>
    </dgm:pt>
    <dgm:pt modelId="{C3BBC534-AC79-4E4E-94D2-58482961C563}">
      <dgm:prSet phldrT="[Texte]" custT="1"/>
      <dgm:spPr/>
      <dgm:t>
        <a:bodyPr/>
        <a:lstStyle/>
        <a:p>
          <a:r>
            <a:rPr lang="fr-FR" sz="1600" b="1" dirty="0">
              <a:latin typeface="Calibri" panose="020F0502020204030204" pitchFamily="34" charset="0"/>
              <a:ea typeface="Calibri" panose="020F0502020204030204" pitchFamily="34" charset="0"/>
              <a:cs typeface="Calibri" panose="020F0502020204030204" pitchFamily="34" charset="0"/>
            </a:rPr>
            <a:t>Gestion de la fertilisation</a:t>
          </a:r>
        </a:p>
      </dgm:t>
    </dgm:pt>
    <dgm:pt modelId="{01521F40-8F9E-4F3C-8842-CBE1225A6A9B}" type="parTrans" cxnId="{EA7E296F-A609-425C-9656-89BE50751035}">
      <dgm:prSet/>
      <dgm:spPr/>
      <dgm:t>
        <a:bodyPr/>
        <a:lstStyle/>
        <a:p>
          <a:endParaRPr lang="fr-FR" sz="1800" b="1"/>
        </a:p>
      </dgm:t>
    </dgm:pt>
    <dgm:pt modelId="{CF4E9062-BFE9-4155-8BBA-A5CC06B6ED41}" type="sibTrans" cxnId="{EA7E296F-A609-425C-9656-89BE50751035}">
      <dgm:prSet/>
      <dgm:spPr/>
      <dgm:t>
        <a:bodyPr/>
        <a:lstStyle/>
        <a:p>
          <a:endParaRPr lang="fr-FR" sz="1800" b="1"/>
        </a:p>
      </dgm:t>
    </dgm:pt>
    <dgm:pt modelId="{7BD020B1-68D0-43E1-B00C-89DBE23BAD54}">
      <dgm:prSet custT="1"/>
      <dgm:spPr/>
      <dgm:t>
        <a:bodyPr/>
        <a:lstStyle/>
        <a:p>
          <a:r>
            <a:rPr lang="fr-FR" sz="1600" b="1" dirty="0">
              <a:latin typeface="Calibri" panose="020F0502020204030204" pitchFamily="34" charset="0"/>
              <a:ea typeface="Calibri" panose="020F0502020204030204" pitchFamily="34" charset="0"/>
              <a:cs typeface="Calibri" panose="020F0502020204030204" pitchFamily="34" charset="0"/>
            </a:rPr>
            <a:t>Gestion de la ressource en eau</a:t>
          </a:r>
        </a:p>
      </dgm:t>
    </dgm:pt>
    <dgm:pt modelId="{6A1FECAB-413A-4857-B6C3-84031815A4EF}" type="parTrans" cxnId="{0C60A6E5-D412-4E77-927B-631709D329E7}">
      <dgm:prSet/>
      <dgm:spPr/>
      <dgm:t>
        <a:bodyPr/>
        <a:lstStyle/>
        <a:p>
          <a:endParaRPr lang="fr-FR" sz="1800" b="1"/>
        </a:p>
      </dgm:t>
    </dgm:pt>
    <dgm:pt modelId="{CBD0005F-0666-4BCF-85CF-CFD40DFABA5C}" type="sibTrans" cxnId="{0C60A6E5-D412-4E77-927B-631709D329E7}">
      <dgm:prSet/>
      <dgm:spPr/>
      <dgm:t>
        <a:bodyPr/>
        <a:lstStyle/>
        <a:p>
          <a:endParaRPr lang="fr-FR" sz="1800" b="1"/>
        </a:p>
      </dgm:t>
    </dgm:pt>
    <dgm:pt modelId="{E742E657-F7A1-4ED9-8B06-DB0EA16A8816}" type="pres">
      <dgm:prSet presAssocID="{43335451-4DAF-48E0-97F3-9A029C444895}" presName="Name0" presStyleCnt="0">
        <dgm:presLayoutVars>
          <dgm:dir/>
          <dgm:animLvl val="lvl"/>
          <dgm:resizeHandles val="exact"/>
        </dgm:presLayoutVars>
      </dgm:prSet>
      <dgm:spPr/>
    </dgm:pt>
    <dgm:pt modelId="{71ABD31E-5128-4200-960B-35C434DE6407}" type="pres">
      <dgm:prSet presAssocID="{2498F42A-EB86-4C50-AF60-46F0D94AF73E}" presName="linNode" presStyleCnt="0"/>
      <dgm:spPr/>
    </dgm:pt>
    <dgm:pt modelId="{239FEF8E-6BB6-44F4-B5D4-4C03D655204A}" type="pres">
      <dgm:prSet presAssocID="{2498F42A-EB86-4C50-AF60-46F0D94AF73E}" presName="parentText" presStyleLbl="node1" presStyleIdx="0" presStyleCnt="4" custScaleX="111116" custLinFactNeighborX="-302" custLinFactNeighborY="-2880">
        <dgm:presLayoutVars>
          <dgm:chMax val="1"/>
          <dgm:bulletEnabled val="1"/>
        </dgm:presLayoutVars>
      </dgm:prSet>
      <dgm:spPr/>
    </dgm:pt>
    <dgm:pt modelId="{CA3BD69D-0EFD-4C10-A8DE-884B709DCC42}" type="pres">
      <dgm:prSet presAssocID="{6DF29A96-180D-40A5-BC3C-57F90714498B}" presName="sp" presStyleCnt="0"/>
      <dgm:spPr/>
    </dgm:pt>
    <dgm:pt modelId="{94FD27EA-4090-4C28-95C3-76307F854E1E}" type="pres">
      <dgm:prSet presAssocID="{50EF7577-54E3-4F49-9960-6D4E723EF82D}" presName="linNode" presStyleCnt="0"/>
      <dgm:spPr/>
    </dgm:pt>
    <dgm:pt modelId="{E5EB434E-8E17-41E2-9F33-9E5FE7FB6F3D}" type="pres">
      <dgm:prSet presAssocID="{50EF7577-54E3-4F49-9960-6D4E723EF82D}" presName="parentText" presStyleLbl="node1" presStyleIdx="1" presStyleCnt="4" custScaleX="109417">
        <dgm:presLayoutVars>
          <dgm:chMax val="1"/>
          <dgm:bulletEnabled val="1"/>
        </dgm:presLayoutVars>
      </dgm:prSet>
      <dgm:spPr/>
    </dgm:pt>
    <dgm:pt modelId="{23D50A4B-43B1-4817-89E1-265989099A64}" type="pres">
      <dgm:prSet presAssocID="{6B620835-3CA3-4A0E-820B-1C150DB35ABA}" presName="sp" presStyleCnt="0"/>
      <dgm:spPr/>
    </dgm:pt>
    <dgm:pt modelId="{DE8F6F41-E5BB-4509-AA11-F44324B3FF63}" type="pres">
      <dgm:prSet presAssocID="{C3BBC534-AC79-4E4E-94D2-58482961C563}" presName="linNode" presStyleCnt="0"/>
      <dgm:spPr/>
    </dgm:pt>
    <dgm:pt modelId="{0A410AB2-A4F4-4612-B4A6-7CC511563733}" type="pres">
      <dgm:prSet presAssocID="{C3BBC534-AC79-4E4E-94D2-58482961C563}" presName="parentText" presStyleLbl="node1" presStyleIdx="2" presStyleCnt="4" custScaleX="111102">
        <dgm:presLayoutVars>
          <dgm:chMax val="1"/>
          <dgm:bulletEnabled val="1"/>
        </dgm:presLayoutVars>
      </dgm:prSet>
      <dgm:spPr/>
    </dgm:pt>
    <dgm:pt modelId="{EBD1C6E0-04B1-4206-A16A-7755BCA9F446}" type="pres">
      <dgm:prSet presAssocID="{CF4E9062-BFE9-4155-8BBA-A5CC06B6ED41}" presName="sp" presStyleCnt="0"/>
      <dgm:spPr/>
    </dgm:pt>
    <dgm:pt modelId="{D23F305A-9C8D-4F6A-BDA8-CDD6367BED4C}" type="pres">
      <dgm:prSet presAssocID="{7BD020B1-68D0-43E1-B00C-89DBE23BAD54}" presName="linNode" presStyleCnt="0"/>
      <dgm:spPr/>
    </dgm:pt>
    <dgm:pt modelId="{1D048C9C-9385-4587-B665-4C6EC237EF46}" type="pres">
      <dgm:prSet presAssocID="{7BD020B1-68D0-43E1-B00C-89DBE23BAD54}" presName="parentText" presStyleLbl="node1" presStyleIdx="3" presStyleCnt="4" custScaleX="111116">
        <dgm:presLayoutVars>
          <dgm:chMax val="1"/>
          <dgm:bulletEnabled val="1"/>
        </dgm:presLayoutVars>
      </dgm:prSet>
      <dgm:spPr/>
    </dgm:pt>
  </dgm:ptLst>
  <dgm:cxnLst>
    <dgm:cxn modelId="{EFE1990A-ED0B-41C3-958A-009B7AFBEE44}" type="presOf" srcId="{50EF7577-54E3-4F49-9960-6D4E723EF82D}" destId="{E5EB434E-8E17-41E2-9F33-9E5FE7FB6F3D}" srcOrd="0" destOrd="0" presId="urn:microsoft.com/office/officeart/2005/8/layout/vList5"/>
    <dgm:cxn modelId="{27C01F0E-CE56-4326-BD2B-EE3B5091E024}" type="presOf" srcId="{43335451-4DAF-48E0-97F3-9A029C444895}" destId="{E742E657-F7A1-4ED9-8B06-DB0EA16A8816}" srcOrd="0" destOrd="0" presId="urn:microsoft.com/office/officeart/2005/8/layout/vList5"/>
    <dgm:cxn modelId="{839AA65F-7B52-4FF2-864D-DC87E6E40D7B}" srcId="{43335451-4DAF-48E0-97F3-9A029C444895}" destId="{2498F42A-EB86-4C50-AF60-46F0D94AF73E}" srcOrd="0" destOrd="0" parTransId="{8DDE1885-14B2-4569-9178-82027A6D4750}" sibTransId="{6DF29A96-180D-40A5-BC3C-57F90714498B}"/>
    <dgm:cxn modelId="{98561B47-8251-4859-9960-E97392E1BF89}" type="presOf" srcId="{C3BBC534-AC79-4E4E-94D2-58482961C563}" destId="{0A410AB2-A4F4-4612-B4A6-7CC511563733}" srcOrd="0" destOrd="0" presId="urn:microsoft.com/office/officeart/2005/8/layout/vList5"/>
    <dgm:cxn modelId="{EA7E296F-A609-425C-9656-89BE50751035}" srcId="{43335451-4DAF-48E0-97F3-9A029C444895}" destId="{C3BBC534-AC79-4E4E-94D2-58482961C563}" srcOrd="2" destOrd="0" parTransId="{01521F40-8F9E-4F3C-8842-CBE1225A6A9B}" sibTransId="{CF4E9062-BFE9-4155-8BBA-A5CC06B6ED41}"/>
    <dgm:cxn modelId="{CBA85870-197C-48B0-9B1E-613F744EC5DA}" type="presOf" srcId="{2498F42A-EB86-4C50-AF60-46F0D94AF73E}" destId="{239FEF8E-6BB6-44F4-B5D4-4C03D655204A}" srcOrd="0" destOrd="0" presId="urn:microsoft.com/office/officeart/2005/8/layout/vList5"/>
    <dgm:cxn modelId="{84337953-EDB2-40D3-B95E-E78937D6B229}" type="presOf" srcId="{7BD020B1-68D0-43E1-B00C-89DBE23BAD54}" destId="{1D048C9C-9385-4587-B665-4C6EC237EF46}" srcOrd="0" destOrd="0" presId="urn:microsoft.com/office/officeart/2005/8/layout/vList5"/>
    <dgm:cxn modelId="{5C34E6C5-7F21-4CA0-A72D-6A271CF5B81F}" srcId="{43335451-4DAF-48E0-97F3-9A029C444895}" destId="{50EF7577-54E3-4F49-9960-6D4E723EF82D}" srcOrd="1" destOrd="0" parTransId="{CE2F5BD3-B3D7-441F-BDF7-BF2D141D7CD5}" sibTransId="{6B620835-3CA3-4A0E-820B-1C150DB35ABA}"/>
    <dgm:cxn modelId="{0C60A6E5-D412-4E77-927B-631709D329E7}" srcId="{43335451-4DAF-48E0-97F3-9A029C444895}" destId="{7BD020B1-68D0-43E1-B00C-89DBE23BAD54}" srcOrd="3" destOrd="0" parTransId="{6A1FECAB-413A-4857-B6C3-84031815A4EF}" sibTransId="{CBD0005F-0666-4BCF-85CF-CFD40DFABA5C}"/>
    <dgm:cxn modelId="{A8AB8D5F-CAB9-4360-A297-84FBA72052F0}" type="presParOf" srcId="{E742E657-F7A1-4ED9-8B06-DB0EA16A8816}" destId="{71ABD31E-5128-4200-960B-35C434DE6407}" srcOrd="0" destOrd="0" presId="urn:microsoft.com/office/officeart/2005/8/layout/vList5"/>
    <dgm:cxn modelId="{0FB61188-D69F-46B1-A84A-42C59802B2F6}" type="presParOf" srcId="{71ABD31E-5128-4200-960B-35C434DE6407}" destId="{239FEF8E-6BB6-44F4-B5D4-4C03D655204A}" srcOrd="0" destOrd="0" presId="urn:microsoft.com/office/officeart/2005/8/layout/vList5"/>
    <dgm:cxn modelId="{7A103F44-D0E7-4360-AEAE-F18C8D7C759C}" type="presParOf" srcId="{E742E657-F7A1-4ED9-8B06-DB0EA16A8816}" destId="{CA3BD69D-0EFD-4C10-A8DE-884B709DCC42}" srcOrd="1" destOrd="0" presId="urn:microsoft.com/office/officeart/2005/8/layout/vList5"/>
    <dgm:cxn modelId="{CD9CB9F4-9A0D-4081-942A-1591DECC943B}" type="presParOf" srcId="{E742E657-F7A1-4ED9-8B06-DB0EA16A8816}" destId="{94FD27EA-4090-4C28-95C3-76307F854E1E}" srcOrd="2" destOrd="0" presId="urn:microsoft.com/office/officeart/2005/8/layout/vList5"/>
    <dgm:cxn modelId="{6ED9953D-89F9-4FB1-96B0-7FEDC167A1F5}" type="presParOf" srcId="{94FD27EA-4090-4C28-95C3-76307F854E1E}" destId="{E5EB434E-8E17-41E2-9F33-9E5FE7FB6F3D}" srcOrd="0" destOrd="0" presId="urn:microsoft.com/office/officeart/2005/8/layout/vList5"/>
    <dgm:cxn modelId="{1320767C-1B01-4F6B-8766-DA4F8ED22B22}" type="presParOf" srcId="{E742E657-F7A1-4ED9-8B06-DB0EA16A8816}" destId="{23D50A4B-43B1-4817-89E1-265989099A64}" srcOrd="3" destOrd="0" presId="urn:microsoft.com/office/officeart/2005/8/layout/vList5"/>
    <dgm:cxn modelId="{E7F1B78A-650D-4B60-9125-628AFDB03D37}" type="presParOf" srcId="{E742E657-F7A1-4ED9-8B06-DB0EA16A8816}" destId="{DE8F6F41-E5BB-4509-AA11-F44324B3FF63}" srcOrd="4" destOrd="0" presId="urn:microsoft.com/office/officeart/2005/8/layout/vList5"/>
    <dgm:cxn modelId="{790B843D-6778-49CD-9BFD-BC50B49F9ACC}" type="presParOf" srcId="{DE8F6F41-E5BB-4509-AA11-F44324B3FF63}" destId="{0A410AB2-A4F4-4612-B4A6-7CC511563733}" srcOrd="0" destOrd="0" presId="urn:microsoft.com/office/officeart/2005/8/layout/vList5"/>
    <dgm:cxn modelId="{2B06A68F-3DCE-4B67-99E5-85C3EA7142EA}" type="presParOf" srcId="{E742E657-F7A1-4ED9-8B06-DB0EA16A8816}" destId="{EBD1C6E0-04B1-4206-A16A-7755BCA9F446}" srcOrd="5" destOrd="0" presId="urn:microsoft.com/office/officeart/2005/8/layout/vList5"/>
    <dgm:cxn modelId="{6536C2FD-3336-44BF-86AB-771C9DE64871}" type="presParOf" srcId="{E742E657-F7A1-4ED9-8B06-DB0EA16A8816}" destId="{D23F305A-9C8D-4F6A-BDA8-CDD6367BED4C}" srcOrd="6" destOrd="0" presId="urn:microsoft.com/office/officeart/2005/8/layout/vList5"/>
    <dgm:cxn modelId="{5E29969F-DDB7-477E-B592-A13CA90F5352}" type="presParOf" srcId="{D23F305A-9C8D-4F6A-BDA8-CDD6367BED4C}" destId="{1D048C9C-9385-4587-B665-4C6EC237EF4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335451-4DAF-48E0-97F3-9A029C44489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fr-FR"/>
        </a:p>
      </dgm:t>
    </dgm:pt>
    <dgm:pt modelId="{2498F42A-EB86-4C50-AF60-46F0D94AF73E}">
      <dgm:prSet phldrT="[Texte]" custT="1"/>
      <dgm:spPr/>
      <dgm:t>
        <a:bodyPr/>
        <a:lstStyle/>
        <a:p>
          <a:r>
            <a:rPr lang="fr-FR" sz="1800" b="1" dirty="0">
              <a:latin typeface="Calibri" panose="020F0502020204030204" pitchFamily="34" charset="0"/>
              <a:ea typeface="Calibri" panose="020F0502020204030204" pitchFamily="34" charset="0"/>
              <a:cs typeface="Calibri" panose="020F0502020204030204" pitchFamily="34" charset="0"/>
            </a:rPr>
            <a:t>8 </a:t>
          </a:r>
          <a:r>
            <a:rPr lang="fr-FR" sz="1600" b="1" dirty="0">
              <a:latin typeface="Calibri" panose="020F0502020204030204" pitchFamily="34" charset="0"/>
              <a:ea typeface="Calibri" panose="020F0502020204030204" pitchFamily="34" charset="0"/>
              <a:cs typeface="Calibri" panose="020F0502020204030204" pitchFamily="34" charset="0"/>
            </a:rPr>
            <a:t>items</a:t>
          </a:r>
          <a:endParaRPr lang="fr-FR" sz="1800" b="1" dirty="0">
            <a:latin typeface="Calibri" panose="020F0502020204030204" pitchFamily="34" charset="0"/>
            <a:ea typeface="Calibri" panose="020F0502020204030204" pitchFamily="34" charset="0"/>
            <a:cs typeface="Calibri" panose="020F0502020204030204" pitchFamily="34" charset="0"/>
          </a:endParaRPr>
        </a:p>
      </dgm:t>
    </dgm:pt>
    <dgm:pt modelId="{8DDE1885-14B2-4569-9178-82027A6D4750}" type="parTrans" cxnId="{839AA65F-7B52-4FF2-864D-DC87E6E40D7B}">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6DF29A96-180D-40A5-BC3C-57F90714498B}" type="sibTrans" cxnId="{839AA65F-7B52-4FF2-864D-DC87E6E40D7B}">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50EF7577-54E3-4F49-9960-6D4E723EF82D}">
      <dgm:prSet phldrT="[Texte]" custT="1"/>
      <dgm:spPr/>
      <dgm:t>
        <a:bodyPr/>
        <a:lstStyle/>
        <a:p>
          <a:r>
            <a:rPr lang="fr-FR" sz="1600" b="1" dirty="0">
              <a:latin typeface="Calibri" panose="020F0502020204030204" pitchFamily="34" charset="0"/>
              <a:ea typeface="Calibri" panose="020F0502020204030204" pitchFamily="34" charset="0"/>
              <a:cs typeface="Calibri" panose="020F0502020204030204" pitchFamily="34" charset="0"/>
            </a:rPr>
            <a:t>9 items</a:t>
          </a:r>
        </a:p>
      </dgm:t>
    </dgm:pt>
    <dgm:pt modelId="{CE2F5BD3-B3D7-441F-BDF7-BF2D141D7CD5}" type="parTrans" cxnId="{5C34E6C5-7F21-4CA0-A72D-6A271CF5B81F}">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6B620835-3CA3-4A0E-820B-1C150DB35ABA}" type="sibTrans" cxnId="{5C34E6C5-7F21-4CA0-A72D-6A271CF5B81F}">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C3BBC534-AC79-4E4E-94D2-58482961C563}">
      <dgm:prSet phldrT="[Texte]" custT="1"/>
      <dgm:spPr/>
      <dgm:t>
        <a:bodyPr/>
        <a:lstStyle/>
        <a:p>
          <a:r>
            <a:rPr lang="fr-FR" sz="1800" b="1" dirty="0">
              <a:latin typeface="Calibri" panose="020F0502020204030204" pitchFamily="34" charset="0"/>
              <a:ea typeface="Calibri" panose="020F0502020204030204" pitchFamily="34" charset="0"/>
              <a:cs typeface="Calibri" panose="020F0502020204030204" pitchFamily="34" charset="0"/>
            </a:rPr>
            <a:t>7 items</a:t>
          </a:r>
        </a:p>
      </dgm:t>
    </dgm:pt>
    <dgm:pt modelId="{01521F40-8F9E-4F3C-8842-CBE1225A6A9B}" type="parTrans" cxnId="{EA7E296F-A609-425C-9656-89BE50751035}">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CF4E9062-BFE9-4155-8BBA-A5CC06B6ED41}" type="sibTrans" cxnId="{EA7E296F-A609-425C-9656-89BE50751035}">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7BD020B1-68D0-43E1-B00C-89DBE23BAD54}">
      <dgm:prSet custT="1"/>
      <dgm:spPr/>
      <dgm:t>
        <a:bodyPr/>
        <a:lstStyle/>
        <a:p>
          <a:r>
            <a:rPr lang="fr-FR" sz="1800" b="1" dirty="0">
              <a:latin typeface="Calibri" panose="020F0502020204030204" pitchFamily="34" charset="0"/>
              <a:ea typeface="Calibri" panose="020F0502020204030204" pitchFamily="34" charset="0"/>
              <a:cs typeface="Calibri" panose="020F0502020204030204" pitchFamily="34" charset="0"/>
            </a:rPr>
            <a:t>8 </a:t>
          </a:r>
          <a:r>
            <a:rPr lang="fr-FR" sz="1600" b="1" dirty="0">
              <a:latin typeface="Calibri" panose="020F0502020204030204" pitchFamily="34" charset="0"/>
              <a:ea typeface="Calibri" panose="020F0502020204030204" pitchFamily="34" charset="0"/>
              <a:cs typeface="Calibri" panose="020F0502020204030204" pitchFamily="34" charset="0"/>
            </a:rPr>
            <a:t>items</a:t>
          </a:r>
          <a:endParaRPr lang="fr-FR" sz="1800" b="1" dirty="0">
            <a:latin typeface="Calibri" panose="020F0502020204030204" pitchFamily="34" charset="0"/>
            <a:ea typeface="Calibri" panose="020F0502020204030204" pitchFamily="34" charset="0"/>
            <a:cs typeface="Calibri" panose="020F0502020204030204" pitchFamily="34" charset="0"/>
          </a:endParaRPr>
        </a:p>
      </dgm:t>
    </dgm:pt>
    <dgm:pt modelId="{6A1FECAB-413A-4857-B6C3-84031815A4EF}" type="parTrans" cxnId="{0C60A6E5-D412-4E77-927B-631709D329E7}">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CBD0005F-0666-4BCF-85CF-CFD40DFABA5C}" type="sibTrans" cxnId="{0C60A6E5-D412-4E77-927B-631709D329E7}">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E742E657-F7A1-4ED9-8B06-DB0EA16A8816}" type="pres">
      <dgm:prSet presAssocID="{43335451-4DAF-48E0-97F3-9A029C444895}" presName="Name0" presStyleCnt="0">
        <dgm:presLayoutVars>
          <dgm:dir/>
          <dgm:animLvl val="lvl"/>
          <dgm:resizeHandles val="exact"/>
        </dgm:presLayoutVars>
      </dgm:prSet>
      <dgm:spPr/>
    </dgm:pt>
    <dgm:pt modelId="{71ABD31E-5128-4200-960B-35C434DE6407}" type="pres">
      <dgm:prSet presAssocID="{2498F42A-EB86-4C50-AF60-46F0D94AF73E}" presName="linNode" presStyleCnt="0"/>
      <dgm:spPr/>
    </dgm:pt>
    <dgm:pt modelId="{239FEF8E-6BB6-44F4-B5D4-4C03D655204A}" type="pres">
      <dgm:prSet presAssocID="{2498F42A-EB86-4C50-AF60-46F0D94AF73E}" presName="parentText" presStyleLbl="node1" presStyleIdx="0" presStyleCnt="4">
        <dgm:presLayoutVars>
          <dgm:chMax val="1"/>
          <dgm:bulletEnabled val="1"/>
        </dgm:presLayoutVars>
      </dgm:prSet>
      <dgm:spPr/>
    </dgm:pt>
    <dgm:pt modelId="{CA3BD69D-0EFD-4C10-A8DE-884B709DCC42}" type="pres">
      <dgm:prSet presAssocID="{6DF29A96-180D-40A5-BC3C-57F90714498B}" presName="sp" presStyleCnt="0"/>
      <dgm:spPr/>
    </dgm:pt>
    <dgm:pt modelId="{94FD27EA-4090-4C28-95C3-76307F854E1E}" type="pres">
      <dgm:prSet presAssocID="{50EF7577-54E3-4F49-9960-6D4E723EF82D}" presName="linNode" presStyleCnt="0"/>
      <dgm:spPr/>
    </dgm:pt>
    <dgm:pt modelId="{E5EB434E-8E17-41E2-9F33-9E5FE7FB6F3D}" type="pres">
      <dgm:prSet presAssocID="{50EF7577-54E3-4F49-9960-6D4E723EF82D}" presName="parentText" presStyleLbl="node1" presStyleIdx="1" presStyleCnt="4">
        <dgm:presLayoutVars>
          <dgm:chMax val="1"/>
          <dgm:bulletEnabled val="1"/>
        </dgm:presLayoutVars>
      </dgm:prSet>
      <dgm:spPr/>
    </dgm:pt>
    <dgm:pt modelId="{23D50A4B-43B1-4817-89E1-265989099A64}" type="pres">
      <dgm:prSet presAssocID="{6B620835-3CA3-4A0E-820B-1C150DB35ABA}" presName="sp" presStyleCnt="0"/>
      <dgm:spPr/>
    </dgm:pt>
    <dgm:pt modelId="{DE8F6F41-E5BB-4509-AA11-F44324B3FF63}" type="pres">
      <dgm:prSet presAssocID="{C3BBC534-AC79-4E4E-94D2-58482961C563}" presName="linNode" presStyleCnt="0"/>
      <dgm:spPr/>
    </dgm:pt>
    <dgm:pt modelId="{0A410AB2-A4F4-4612-B4A6-7CC511563733}" type="pres">
      <dgm:prSet presAssocID="{C3BBC534-AC79-4E4E-94D2-58482961C563}" presName="parentText" presStyleLbl="node1" presStyleIdx="2" presStyleCnt="4">
        <dgm:presLayoutVars>
          <dgm:chMax val="1"/>
          <dgm:bulletEnabled val="1"/>
        </dgm:presLayoutVars>
      </dgm:prSet>
      <dgm:spPr/>
    </dgm:pt>
    <dgm:pt modelId="{EBD1C6E0-04B1-4206-A16A-7755BCA9F446}" type="pres">
      <dgm:prSet presAssocID="{CF4E9062-BFE9-4155-8BBA-A5CC06B6ED41}" presName="sp" presStyleCnt="0"/>
      <dgm:spPr/>
    </dgm:pt>
    <dgm:pt modelId="{D23F305A-9C8D-4F6A-BDA8-CDD6367BED4C}" type="pres">
      <dgm:prSet presAssocID="{7BD020B1-68D0-43E1-B00C-89DBE23BAD54}" presName="linNode" presStyleCnt="0"/>
      <dgm:spPr/>
    </dgm:pt>
    <dgm:pt modelId="{1D048C9C-9385-4587-B665-4C6EC237EF46}" type="pres">
      <dgm:prSet presAssocID="{7BD020B1-68D0-43E1-B00C-89DBE23BAD54}" presName="parentText" presStyleLbl="node1" presStyleIdx="3" presStyleCnt="4">
        <dgm:presLayoutVars>
          <dgm:chMax val="1"/>
          <dgm:bulletEnabled val="1"/>
        </dgm:presLayoutVars>
      </dgm:prSet>
      <dgm:spPr/>
    </dgm:pt>
  </dgm:ptLst>
  <dgm:cxnLst>
    <dgm:cxn modelId="{EFE1990A-ED0B-41C3-958A-009B7AFBEE44}" type="presOf" srcId="{50EF7577-54E3-4F49-9960-6D4E723EF82D}" destId="{E5EB434E-8E17-41E2-9F33-9E5FE7FB6F3D}" srcOrd="0" destOrd="0" presId="urn:microsoft.com/office/officeart/2005/8/layout/vList5"/>
    <dgm:cxn modelId="{27C01F0E-CE56-4326-BD2B-EE3B5091E024}" type="presOf" srcId="{43335451-4DAF-48E0-97F3-9A029C444895}" destId="{E742E657-F7A1-4ED9-8B06-DB0EA16A8816}" srcOrd="0" destOrd="0" presId="urn:microsoft.com/office/officeart/2005/8/layout/vList5"/>
    <dgm:cxn modelId="{839AA65F-7B52-4FF2-864D-DC87E6E40D7B}" srcId="{43335451-4DAF-48E0-97F3-9A029C444895}" destId="{2498F42A-EB86-4C50-AF60-46F0D94AF73E}" srcOrd="0" destOrd="0" parTransId="{8DDE1885-14B2-4569-9178-82027A6D4750}" sibTransId="{6DF29A96-180D-40A5-BC3C-57F90714498B}"/>
    <dgm:cxn modelId="{98561B47-8251-4859-9960-E97392E1BF89}" type="presOf" srcId="{C3BBC534-AC79-4E4E-94D2-58482961C563}" destId="{0A410AB2-A4F4-4612-B4A6-7CC511563733}" srcOrd="0" destOrd="0" presId="urn:microsoft.com/office/officeart/2005/8/layout/vList5"/>
    <dgm:cxn modelId="{EA7E296F-A609-425C-9656-89BE50751035}" srcId="{43335451-4DAF-48E0-97F3-9A029C444895}" destId="{C3BBC534-AC79-4E4E-94D2-58482961C563}" srcOrd="2" destOrd="0" parTransId="{01521F40-8F9E-4F3C-8842-CBE1225A6A9B}" sibTransId="{CF4E9062-BFE9-4155-8BBA-A5CC06B6ED41}"/>
    <dgm:cxn modelId="{CBA85870-197C-48B0-9B1E-613F744EC5DA}" type="presOf" srcId="{2498F42A-EB86-4C50-AF60-46F0D94AF73E}" destId="{239FEF8E-6BB6-44F4-B5D4-4C03D655204A}" srcOrd="0" destOrd="0" presId="urn:microsoft.com/office/officeart/2005/8/layout/vList5"/>
    <dgm:cxn modelId="{84337953-EDB2-40D3-B95E-E78937D6B229}" type="presOf" srcId="{7BD020B1-68D0-43E1-B00C-89DBE23BAD54}" destId="{1D048C9C-9385-4587-B665-4C6EC237EF46}" srcOrd="0" destOrd="0" presId="urn:microsoft.com/office/officeart/2005/8/layout/vList5"/>
    <dgm:cxn modelId="{5C34E6C5-7F21-4CA0-A72D-6A271CF5B81F}" srcId="{43335451-4DAF-48E0-97F3-9A029C444895}" destId="{50EF7577-54E3-4F49-9960-6D4E723EF82D}" srcOrd="1" destOrd="0" parTransId="{CE2F5BD3-B3D7-441F-BDF7-BF2D141D7CD5}" sibTransId="{6B620835-3CA3-4A0E-820B-1C150DB35ABA}"/>
    <dgm:cxn modelId="{0C60A6E5-D412-4E77-927B-631709D329E7}" srcId="{43335451-4DAF-48E0-97F3-9A029C444895}" destId="{7BD020B1-68D0-43E1-B00C-89DBE23BAD54}" srcOrd="3" destOrd="0" parTransId="{6A1FECAB-413A-4857-B6C3-84031815A4EF}" sibTransId="{CBD0005F-0666-4BCF-85CF-CFD40DFABA5C}"/>
    <dgm:cxn modelId="{A8AB8D5F-CAB9-4360-A297-84FBA72052F0}" type="presParOf" srcId="{E742E657-F7A1-4ED9-8B06-DB0EA16A8816}" destId="{71ABD31E-5128-4200-960B-35C434DE6407}" srcOrd="0" destOrd="0" presId="urn:microsoft.com/office/officeart/2005/8/layout/vList5"/>
    <dgm:cxn modelId="{0FB61188-D69F-46B1-A84A-42C59802B2F6}" type="presParOf" srcId="{71ABD31E-5128-4200-960B-35C434DE6407}" destId="{239FEF8E-6BB6-44F4-B5D4-4C03D655204A}" srcOrd="0" destOrd="0" presId="urn:microsoft.com/office/officeart/2005/8/layout/vList5"/>
    <dgm:cxn modelId="{7A103F44-D0E7-4360-AEAE-F18C8D7C759C}" type="presParOf" srcId="{E742E657-F7A1-4ED9-8B06-DB0EA16A8816}" destId="{CA3BD69D-0EFD-4C10-A8DE-884B709DCC42}" srcOrd="1" destOrd="0" presId="urn:microsoft.com/office/officeart/2005/8/layout/vList5"/>
    <dgm:cxn modelId="{CD9CB9F4-9A0D-4081-942A-1591DECC943B}" type="presParOf" srcId="{E742E657-F7A1-4ED9-8B06-DB0EA16A8816}" destId="{94FD27EA-4090-4C28-95C3-76307F854E1E}" srcOrd="2" destOrd="0" presId="urn:microsoft.com/office/officeart/2005/8/layout/vList5"/>
    <dgm:cxn modelId="{6ED9953D-89F9-4FB1-96B0-7FEDC167A1F5}" type="presParOf" srcId="{94FD27EA-4090-4C28-95C3-76307F854E1E}" destId="{E5EB434E-8E17-41E2-9F33-9E5FE7FB6F3D}" srcOrd="0" destOrd="0" presId="urn:microsoft.com/office/officeart/2005/8/layout/vList5"/>
    <dgm:cxn modelId="{1320767C-1B01-4F6B-8766-DA4F8ED22B22}" type="presParOf" srcId="{E742E657-F7A1-4ED9-8B06-DB0EA16A8816}" destId="{23D50A4B-43B1-4817-89E1-265989099A64}" srcOrd="3" destOrd="0" presId="urn:microsoft.com/office/officeart/2005/8/layout/vList5"/>
    <dgm:cxn modelId="{E7F1B78A-650D-4B60-9125-628AFDB03D37}" type="presParOf" srcId="{E742E657-F7A1-4ED9-8B06-DB0EA16A8816}" destId="{DE8F6F41-E5BB-4509-AA11-F44324B3FF63}" srcOrd="4" destOrd="0" presId="urn:microsoft.com/office/officeart/2005/8/layout/vList5"/>
    <dgm:cxn modelId="{790B843D-6778-49CD-9BFD-BC50B49F9ACC}" type="presParOf" srcId="{DE8F6F41-E5BB-4509-AA11-F44324B3FF63}" destId="{0A410AB2-A4F4-4612-B4A6-7CC511563733}" srcOrd="0" destOrd="0" presId="urn:microsoft.com/office/officeart/2005/8/layout/vList5"/>
    <dgm:cxn modelId="{2B06A68F-3DCE-4B67-99E5-85C3EA7142EA}" type="presParOf" srcId="{E742E657-F7A1-4ED9-8B06-DB0EA16A8816}" destId="{EBD1C6E0-04B1-4206-A16A-7755BCA9F446}" srcOrd="5" destOrd="0" presId="urn:microsoft.com/office/officeart/2005/8/layout/vList5"/>
    <dgm:cxn modelId="{6536C2FD-3336-44BF-86AB-771C9DE64871}" type="presParOf" srcId="{E742E657-F7A1-4ED9-8B06-DB0EA16A8816}" destId="{D23F305A-9C8D-4F6A-BDA8-CDD6367BED4C}" srcOrd="6" destOrd="0" presId="urn:microsoft.com/office/officeart/2005/8/layout/vList5"/>
    <dgm:cxn modelId="{5E29969F-DDB7-477E-B592-A13CA90F5352}" type="presParOf" srcId="{D23F305A-9C8D-4F6A-BDA8-CDD6367BED4C}" destId="{1D048C9C-9385-4587-B665-4C6EC237EF46}"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335451-4DAF-48E0-97F3-9A029C44489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fr-FR"/>
        </a:p>
      </dgm:t>
    </dgm:pt>
    <dgm:pt modelId="{2498F42A-EB86-4C50-AF60-46F0D94AF73E}">
      <dgm:prSet phldrT="[Texte]" custT="1"/>
      <dgm:spPr/>
      <dgm:t>
        <a:bodyPr/>
        <a:lstStyle/>
        <a:p>
          <a:r>
            <a:rPr lang="fr-FR" sz="1600" b="1" dirty="0">
              <a:latin typeface="Calibri" panose="020F0502020204030204" pitchFamily="34" charset="0"/>
              <a:ea typeface="Calibri" panose="020F0502020204030204" pitchFamily="34" charset="0"/>
              <a:cs typeface="Calibri" panose="020F0502020204030204" pitchFamily="34" charset="0"/>
            </a:rPr>
            <a:t>10 points</a:t>
          </a:r>
        </a:p>
      </dgm:t>
    </dgm:pt>
    <dgm:pt modelId="{8DDE1885-14B2-4569-9178-82027A6D4750}" type="parTrans" cxnId="{839AA65F-7B52-4FF2-864D-DC87E6E40D7B}">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6DF29A96-180D-40A5-BC3C-57F90714498B}" type="sibTrans" cxnId="{839AA65F-7B52-4FF2-864D-DC87E6E40D7B}">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50EF7577-54E3-4F49-9960-6D4E723EF82D}">
      <dgm:prSet phldrT="[Texte]" custT="1"/>
      <dgm:spPr/>
      <dgm:t>
        <a:bodyPr/>
        <a:lstStyle/>
        <a:p>
          <a:r>
            <a:rPr lang="fr-FR" sz="1800" b="1" dirty="0">
              <a:latin typeface="Calibri" panose="020F0502020204030204" pitchFamily="34" charset="0"/>
              <a:ea typeface="Calibri" panose="020F0502020204030204" pitchFamily="34" charset="0"/>
              <a:cs typeface="Calibri" panose="020F0502020204030204" pitchFamily="34" charset="0"/>
            </a:rPr>
            <a:t>10 points</a:t>
          </a:r>
        </a:p>
      </dgm:t>
    </dgm:pt>
    <dgm:pt modelId="{CE2F5BD3-B3D7-441F-BDF7-BF2D141D7CD5}" type="parTrans" cxnId="{5C34E6C5-7F21-4CA0-A72D-6A271CF5B81F}">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6B620835-3CA3-4A0E-820B-1C150DB35ABA}" type="sibTrans" cxnId="{5C34E6C5-7F21-4CA0-A72D-6A271CF5B81F}">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C3BBC534-AC79-4E4E-94D2-58482961C563}">
      <dgm:prSet phldrT="[Texte]" custT="1"/>
      <dgm:spPr/>
      <dgm:t>
        <a:bodyPr/>
        <a:lstStyle/>
        <a:p>
          <a:r>
            <a:rPr lang="fr-FR" sz="1800" b="1" dirty="0">
              <a:latin typeface="Calibri" panose="020F0502020204030204" pitchFamily="34" charset="0"/>
              <a:ea typeface="Calibri" panose="020F0502020204030204" pitchFamily="34" charset="0"/>
              <a:cs typeface="Calibri" panose="020F0502020204030204" pitchFamily="34" charset="0"/>
            </a:rPr>
            <a:t>10 points</a:t>
          </a:r>
        </a:p>
      </dgm:t>
    </dgm:pt>
    <dgm:pt modelId="{01521F40-8F9E-4F3C-8842-CBE1225A6A9B}" type="parTrans" cxnId="{EA7E296F-A609-425C-9656-89BE50751035}">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CF4E9062-BFE9-4155-8BBA-A5CC06B6ED41}" type="sibTrans" cxnId="{EA7E296F-A609-425C-9656-89BE50751035}">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7BD020B1-68D0-43E1-B00C-89DBE23BAD54}">
      <dgm:prSet custT="1"/>
      <dgm:spPr/>
      <dgm:t>
        <a:bodyPr/>
        <a:lstStyle/>
        <a:p>
          <a:r>
            <a:rPr lang="fr-FR" sz="1800" b="1" dirty="0">
              <a:latin typeface="Calibri" panose="020F0502020204030204" pitchFamily="34" charset="0"/>
              <a:ea typeface="Calibri" panose="020F0502020204030204" pitchFamily="34" charset="0"/>
              <a:cs typeface="Calibri" panose="020F0502020204030204" pitchFamily="34" charset="0"/>
            </a:rPr>
            <a:t>10 </a:t>
          </a:r>
          <a:r>
            <a:rPr lang="fr-FR" sz="1600" b="1" dirty="0">
              <a:latin typeface="Calibri" panose="020F0502020204030204" pitchFamily="34" charset="0"/>
              <a:ea typeface="Calibri" panose="020F0502020204030204" pitchFamily="34" charset="0"/>
              <a:cs typeface="Calibri" panose="020F0502020204030204" pitchFamily="34" charset="0"/>
            </a:rPr>
            <a:t>points</a:t>
          </a:r>
          <a:endParaRPr lang="fr-FR" sz="1800" b="1" dirty="0">
            <a:latin typeface="Calibri" panose="020F0502020204030204" pitchFamily="34" charset="0"/>
            <a:ea typeface="Calibri" panose="020F0502020204030204" pitchFamily="34" charset="0"/>
            <a:cs typeface="Calibri" panose="020F0502020204030204" pitchFamily="34" charset="0"/>
          </a:endParaRPr>
        </a:p>
      </dgm:t>
    </dgm:pt>
    <dgm:pt modelId="{6A1FECAB-413A-4857-B6C3-84031815A4EF}" type="parTrans" cxnId="{0C60A6E5-D412-4E77-927B-631709D329E7}">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CBD0005F-0666-4BCF-85CF-CFD40DFABA5C}" type="sibTrans" cxnId="{0C60A6E5-D412-4E77-927B-631709D329E7}">
      <dgm:prSet/>
      <dgm:spPr/>
      <dgm:t>
        <a:bodyPr/>
        <a:lstStyle/>
        <a:p>
          <a:endParaRPr lang="fr-FR" sz="1800" b="1">
            <a:latin typeface="Calibri" panose="020F0502020204030204" pitchFamily="34" charset="0"/>
            <a:ea typeface="Calibri" panose="020F0502020204030204" pitchFamily="34" charset="0"/>
            <a:cs typeface="Calibri" panose="020F0502020204030204" pitchFamily="34" charset="0"/>
          </a:endParaRPr>
        </a:p>
      </dgm:t>
    </dgm:pt>
    <dgm:pt modelId="{E742E657-F7A1-4ED9-8B06-DB0EA16A8816}" type="pres">
      <dgm:prSet presAssocID="{43335451-4DAF-48E0-97F3-9A029C444895}" presName="Name0" presStyleCnt="0">
        <dgm:presLayoutVars>
          <dgm:dir/>
          <dgm:animLvl val="lvl"/>
          <dgm:resizeHandles val="exact"/>
        </dgm:presLayoutVars>
      </dgm:prSet>
      <dgm:spPr/>
    </dgm:pt>
    <dgm:pt modelId="{71ABD31E-5128-4200-960B-35C434DE6407}" type="pres">
      <dgm:prSet presAssocID="{2498F42A-EB86-4C50-AF60-46F0D94AF73E}" presName="linNode" presStyleCnt="0"/>
      <dgm:spPr/>
    </dgm:pt>
    <dgm:pt modelId="{239FEF8E-6BB6-44F4-B5D4-4C03D655204A}" type="pres">
      <dgm:prSet presAssocID="{2498F42A-EB86-4C50-AF60-46F0D94AF73E}" presName="parentText" presStyleLbl="node1" presStyleIdx="0" presStyleCnt="4">
        <dgm:presLayoutVars>
          <dgm:chMax val="1"/>
          <dgm:bulletEnabled val="1"/>
        </dgm:presLayoutVars>
      </dgm:prSet>
      <dgm:spPr/>
    </dgm:pt>
    <dgm:pt modelId="{CA3BD69D-0EFD-4C10-A8DE-884B709DCC42}" type="pres">
      <dgm:prSet presAssocID="{6DF29A96-180D-40A5-BC3C-57F90714498B}" presName="sp" presStyleCnt="0"/>
      <dgm:spPr/>
    </dgm:pt>
    <dgm:pt modelId="{94FD27EA-4090-4C28-95C3-76307F854E1E}" type="pres">
      <dgm:prSet presAssocID="{50EF7577-54E3-4F49-9960-6D4E723EF82D}" presName="linNode" presStyleCnt="0"/>
      <dgm:spPr/>
    </dgm:pt>
    <dgm:pt modelId="{E5EB434E-8E17-41E2-9F33-9E5FE7FB6F3D}" type="pres">
      <dgm:prSet presAssocID="{50EF7577-54E3-4F49-9960-6D4E723EF82D}" presName="parentText" presStyleLbl="node1" presStyleIdx="1" presStyleCnt="4">
        <dgm:presLayoutVars>
          <dgm:chMax val="1"/>
          <dgm:bulletEnabled val="1"/>
        </dgm:presLayoutVars>
      </dgm:prSet>
      <dgm:spPr/>
    </dgm:pt>
    <dgm:pt modelId="{23D50A4B-43B1-4817-89E1-265989099A64}" type="pres">
      <dgm:prSet presAssocID="{6B620835-3CA3-4A0E-820B-1C150DB35ABA}" presName="sp" presStyleCnt="0"/>
      <dgm:spPr/>
    </dgm:pt>
    <dgm:pt modelId="{DE8F6F41-E5BB-4509-AA11-F44324B3FF63}" type="pres">
      <dgm:prSet presAssocID="{C3BBC534-AC79-4E4E-94D2-58482961C563}" presName="linNode" presStyleCnt="0"/>
      <dgm:spPr/>
    </dgm:pt>
    <dgm:pt modelId="{0A410AB2-A4F4-4612-B4A6-7CC511563733}" type="pres">
      <dgm:prSet presAssocID="{C3BBC534-AC79-4E4E-94D2-58482961C563}" presName="parentText" presStyleLbl="node1" presStyleIdx="2" presStyleCnt="4">
        <dgm:presLayoutVars>
          <dgm:chMax val="1"/>
          <dgm:bulletEnabled val="1"/>
        </dgm:presLayoutVars>
      </dgm:prSet>
      <dgm:spPr/>
    </dgm:pt>
    <dgm:pt modelId="{EBD1C6E0-04B1-4206-A16A-7755BCA9F446}" type="pres">
      <dgm:prSet presAssocID="{CF4E9062-BFE9-4155-8BBA-A5CC06B6ED41}" presName="sp" presStyleCnt="0"/>
      <dgm:spPr/>
    </dgm:pt>
    <dgm:pt modelId="{D23F305A-9C8D-4F6A-BDA8-CDD6367BED4C}" type="pres">
      <dgm:prSet presAssocID="{7BD020B1-68D0-43E1-B00C-89DBE23BAD54}" presName="linNode" presStyleCnt="0"/>
      <dgm:spPr/>
    </dgm:pt>
    <dgm:pt modelId="{1D048C9C-9385-4587-B665-4C6EC237EF46}" type="pres">
      <dgm:prSet presAssocID="{7BD020B1-68D0-43E1-B00C-89DBE23BAD54}" presName="parentText" presStyleLbl="node1" presStyleIdx="3" presStyleCnt="4">
        <dgm:presLayoutVars>
          <dgm:chMax val="1"/>
          <dgm:bulletEnabled val="1"/>
        </dgm:presLayoutVars>
      </dgm:prSet>
      <dgm:spPr/>
    </dgm:pt>
  </dgm:ptLst>
  <dgm:cxnLst>
    <dgm:cxn modelId="{EFE1990A-ED0B-41C3-958A-009B7AFBEE44}" type="presOf" srcId="{50EF7577-54E3-4F49-9960-6D4E723EF82D}" destId="{E5EB434E-8E17-41E2-9F33-9E5FE7FB6F3D}" srcOrd="0" destOrd="0" presId="urn:microsoft.com/office/officeart/2005/8/layout/vList5"/>
    <dgm:cxn modelId="{27C01F0E-CE56-4326-BD2B-EE3B5091E024}" type="presOf" srcId="{43335451-4DAF-48E0-97F3-9A029C444895}" destId="{E742E657-F7A1-4ED9-8B06-DB0EA16A8816}" srcOrd="0" destOrd="0" presId="urn:microsoft.com/office/officeart/2005/8/layout/vList5"/>
    <dgm:cxn modelId="{839AA65F-7B52-4FF2-864D-DC87E6E40D7B}" srcId="{43335451-4DAF-48E0-97F3-9A029C444895}" destId="{2498F42A-EB86-4C50-AF60-46F0D94AF73E}" srcOrd="0" destOrd="0" parTransId="{8DDE1885-14B2-4569-9178-82027A6D4750}" sibTransId="{6DF29A96-180D-40A5-BC3C-57F90714498B}"/>
    <dgm:cxn modelId="{98561B47-8251-4859-9960-E97392E1BF89}" type="presOf" srcId="{C3BBC534-AC79-4E4E-94D2-58482961C563}" destId="{0A410AB2-A4F4-4612-B4A6-7CC511563733}" srcOrd="0" destOrd="0" presId="urn:microsoft.com/office/officeart/2005/8/layout/vList5"/>
    <dgm:cxn modelId="{EA7E296F-A609-425C-9656-89BE50751035}" srcId="{43335451-4DAF-48E0-97F3-9A029C444895}" destId="{C3BBC534-AC79-4E4E-94D2-58482961C563}" srcOrd="2" destOrd="0" parTransId="{01521F40-8F9E-4F3C-8842-CBE1225A6A9B}" sibTransId="{CF4E9062-BFE9-4155-8BBA-A5CC06B6ED41}"/>
    <dgm:cxn modelId="{CBA85870-197C-48B0-9B1E-613F744EC5DA}" type="presOf" srcId="{2498F42A-EB86-4C50-AF60-46F0D94AF73E}" destId="{239FEF8E-6BB6-44F4-B5D4-4C03D655204A}" srcOrd="0" destOrd="0" presId="urn:microsoft.com/office/officeart/2005/8/layout/vList5"/>
    <dgm:cxn modelId="{84337953-EDB2-40D3-B95E-E78937D6B229}" type="presOf" srcId="{7BD020B1-68D0-43E1-B00C-89DBE23BAD54}" destId="{1D048C9C-9385-4587-B665-4C6EC237EF46}" srcOrd="0" destOrd="0" presId="urn:microsoft.com/office/officeart/2005/8/layout/vList5"/>
    <dgm:cxn modelId="{5C34E6C5-7F21-4CA0-A72D-6A271CF5B81F}" srcId="{43335451-4DAF-48E0-97F3-9A029C444895}" destId="{50EF7577-54E3-4F49-9960-6D4E723EF82D}" srcOrd="1" destOrd="0" parTransId="{CE2F5BD3-B3D7-441F-BDF7-BF2D141D7CD5}" sibTransId="{6B620835-3CA3-4A0E-820B-1C150DB35ABA}"/>
    <dgm:cxn modelId="{0C60A6E5-D412-4E77-927B-631709D329E7}" srcId="{43335451-4DAF-48E0-97F3-9A029C444895}" destId="{7BD020B1-68D0-43E1-B00C-89DBE23BAD54}" srcOrd="3" destOrd="0" parTransId="{6A1FECAB-413A-4857-B6C3-84031815A4EF}" sibTransId="{CBD0005F-0666-4BCF-85CF-CFD40DFABA5C}"/>
    <dgm:cxn modelId="{A8AB8D5F-CAB9-4360-A297-84FBA72052F0}" type="presParOf" srcId="{E742E657-F7A1-4ED9-8B06-DB0EA16A8816}" destId="{71ABD31E-5128-4200-960B-35C434DE6407}" srcOrd="0" destOrd="0" presId="urn:microsoft.com/office/officeart/2005/8/layout/vList5"/>
    <dgm:cxn modelId="{0FB61188-D69F-46B1-A84A-42C59802B2F6}" type="presParOf" srcId="{71ABD31E-5128-4200-960B-35C434DE6407}" destId="{239FEF8E-6BB6-44F4-B5D4-4C03D655204A}" srcOrd="0" destOrd="0" presId="urn:microsoft.com/office/officeart/2005/8/layout/vList5"/>
    <dgm:cxn modelId="{7A103F44-D0E7-4360-AEAE-F18C8D7C759C}" type="presParOf" srcId="{E742E657-F7A1-4ED9-8B06-DB0EA16A8816}" destId="{CA3BD69D-0EFD-4C10-A8DE-884B709DCC42}" srcOrd="1" destOrd="0" presId="urn:microsoft.com/office/officeart/2005/8/layout/vList5"/>
    <dgm:cxn modelId="{CD9CB9F4-9A0D-4081-942A-1591DECC943B}" type="presParOf" srcId="{E742E657-F7A1-4ED9-8B06-DB0EA16A8816}" destId="{94FD27EA-4090-4C28-95C3-76307F854E1E}" srcOrd="2" destOrd="0" presId="urn:microsoft.com/office/officeart/2005/8/layout/vList5"/>
    <dgm:cxn modelId="{6ED9953D-89F9-4FB1-96B0-7FEDC167A1F5}" type="presParOf" srcId="{94FD27EA-4090-4C28-95C3-76307F854E1E}" destId="{E5EB434E-8E17-41E2-9F33-9E5FE7FB6F3D}" srcOrd="0" destOrd="0" presId="urn:microsoft.com/office/officeart/2005/8/layout/vList5"/>
    <dgm:cxn modelId="{1320767C-1B01-4F6B-8766-DA4F8ED22B22}" type="presParOf" srcId="{E742E657-F7A1-4ED9-8B06-DB0EA16A8816}" destId="{23D50A4B-43B1-4817-89E1-265989099A64}" srcOrd="3" destOrd="0" presId="urn:microsoft.com/office/officeart/2005/8/layout/vList5"/>
    <dgm:cxn modelId="{E7F1B78A-650D-4B60-9125-628AFDB03D37}" type="presParOf" srcId="{E742E657-F7A1-4ED9-8B06-DB0EA16A8816}" destId="{DE8F6F41-E5BB-4509-AA11-F44324B3FF63}" srcOrd="4" destOrd="0" presId="urn:microsoft.com/office/officeart/2005/8/layout/vList5"/>
    <dgm:cxn modelId="{790B843D-6778-49CD-9BFD-BC50B49F9ACC}" type="presParOf" srcId="{DE8F6F41-E5BB-4509-AA11-F44324B3FF63}" destId="{0A410AB2-A4F4-4612-B4A6-7CC511563733}" srcOrd="0" destOrd="0" presId="urn:microsoft.com/office/officeart/2005/8/layout/vList5"/>
    <dgm:cxn modelId="{2B06A68F-3DCE-4B67-99E5-85C3EA7142EA}" type="presParOf" srcId="{E742E657-F7A1-4ED9-8B06-DB0EA16A8816}" destId="{EBD1C6E0-04B1-4206-A16A-7755BCA9F446}" srcOrd="5" destOrd="0" presId="urn:microsoft.com/office/officeart/2005/8/layout/vList5"/>
    <dgm:cxn modelId="{6536C2FD-3336-44BF-86AB-771C9DE64871}" type="presParOf" srcId="{E742E657-F7A1-4ED9-8B06-DB0EA16A8816}" destId="{D23F305A-9C8D-4F6A-BDA8-CDD6367BED4C}" srcOrd="6" destOrd="0" presId="urn:microsoft.com/office/officeart/2005/8/layout/vList5"/>
    <dgm:cxn modelId="{5E29969F-DDB7-477E-B592-A13CA90F5352}" type="presParOf" srcId="{D23F305A-9C8D-4F6A-BDA8-CDD6367BED4C}" destId="{1D048C9C-9385-4587-B665-4C6EC237EF46}" srcOrd="0"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F7D9A-2ABE-442D-9DB1-F2E4586C3369}">
      <dsp:nvSpPr>
        <dsp:cNvPr id="0" name=""/>
        <dsp:cNvSpPr/>
      </dsp:nvSpPr>
      <dsp:spPr>
        <a:xfrm rot="5400000">
          <a:off x="-197271" y="199536"/>
          <a:ext cx="1315144" cy="920601"/>
        </a:xfrm>
        <a:prstGeom prst="chevron">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Décembre à mars</a:t>
          </a:r>
        </a:p>
      </dsp:txBody>
      <dsp:txXfrm rot="-5400000">
        <a:off x="1" y="462566"/>
        <a:ext cx="920601" cy="394543"/>
      </dsp:txXfrm>
    </dsp:sp>
    <dsp:sp modelId="{54A95A1F-8B24-4CC1-B08B-BB82C179692A}">
      <dsp:nvSpPr>
        <dsp:cNvPr id="0" name=""/>
        <dsp:cNvSpPr/>
      </dsp:nvSpPr>
      <dsp:spPr>
        <a:xfrm rot="5400000">
          <a:off x="2104640" y="-1181774"/>
          <a:ext cx="854844" cy="3222921"/>
        </a:xfrm>
        <a:prstGeom prst="round2SameRect">
          <a:avLst/>
        </a:prstGeom>
        <a:solidFill>
          <a:schemeClr val="lt1">
            <a:alpha val="9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fr-FR" sz="1600" kern="1200"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sz="1600" b="0" kern="1200" dirty="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Font typeface="Arial" panose="020B0604020202020204" pitchFamily="34" charset="0"/>
            <a:buChar char="•"/>
          </a:pPr>
          <a:r>
            <a:rPr lang="fr-FR" sz="1600" b="0" kern="1200" dirty="0">
              <a:latin typeface="Calibri" panose="020F0502020204030204" pitchFamily="34" charset="0"/>
              <a:ea typeface="Calibri" panose="020F0502020204030204" pitchFamily="34" charset="0"/>
              <a:cs typeface="Calibri" panose="020F0502020204030204" pitchFamily="34" charset="0"/>
            </a:rPr>
            <a:t>Mois de janvier froid</a:t>
          </a:r>
        </a:p>
      </dsp:txBody>
      <dsp:txXfrm rot="-5400000">
        <a:off x="920602" y="43994"/>
        <a:ext cx="3181191" cy="771384"/>
      </dsp:txXfrm>
    </dsp:sp>
    <dsp:sp modelId="{FFDFC1B4-9D0F-4F9E-8080-AA7F7CFC977C}">
      <dsp:nvSpPr>
        <dsp:cNvPr id="0" name=""/>
        <dsp:cNvSpPr/>
      </dsp:nvSpPr>
      <dsp:spPr>
        <a:xfrm rot="5400000">
          <a:off x="-197271" y="1332285"/>
          <a:ext cx="1315144" cy="920601"/>
        </a:xfrm>
        <a:prstGeom prst="chevron">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Avril à Juin</a:t>
          </a:r>
        </a:p>
      </dsp:txBody>
      <dsp:txXfrm rot="-5400000">
        <a:off x="1" y="1595315"/>
        <a:ext cx="920601" cy="394543"/>
      </dsp:txXfrm>
    </dsp:sp>
    <dsp:sp modelId="{DD28493D-A9C3-43C0-B059-CD3E4D9426D1}">
      <dsp:nvSpPr>
        <dsp:cNvPr id="0" name=""/>
        <dsp:cNvSpPr/>
      </dsp:nvSpPr>
      <dsp:spPr>
        <a:xfrm rot="5400000">
          <a:off x="2104640" y="-49025"/>
          <a:ext cx="854844" cy="3222921"/>
        </a:xfrm>
        <a:prstGeom prst="round2Same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fr-FR" sz="1500" b="0" kern="1200" dirty="0">
              <a:latin typeface="Calibri" panose="020F0502020204030204" pitchFamily="34" charset="0"/>
              <a:cs typeface="Times New Roman" panose="02020603050405020304" pitchFamily="18" charset="0"/>
            </a:rPr>
            <a:t>Mai/juin pluvieuses avec des fortes épisodes de grêle</a:t>
          </a:r>
          <a:endParaRPr lang="fr-FR" sz="1500" b="0" kern="1200" dirty="0"/>
        </a:p>
        <a:p>
          <a:pPr marL="114300" lvl="1" indent="-114300" algn="l" defTabSz="666750">
            <a:lnSpc>
              <a:spcPct val="90000"/>
            </a:lnSpc>
            <a:spcBef>
              <a:spcPct val="0"/>
            </a:spcBef>
            <a:spcAft>
              <a:spcPct val="15000"/>
            </a:spcAft>
            <a:buFont typeface="Arial" panose="020B0604020202020204" pitchFamily="34" charset="0"/>
            <a:buChar char="•"/>
          </a:pPr>
          <a:r>
            <a:rPr lang="fr-FR" sz="1500" b="0" kern="1200" dirty="0">
              <a:latin typeface="Calibri" panose="020F0502020204030204" pitchFamily="34" charset="0"/>
              <a:cs typeface="Times New Roman" panose="02020603050405020304" pitchFamily="18" charset="0"/>
            </a:rPr>
            <a:t>Pluie très localisé : entre 30 à 140 mm selon les secteurs </a:t>
          </a:r>
          <a:endParaRPr lang="fr-FR" sz="1500" b="0" kern="1200" dirty="0"/>
        </a:p>
      </dsp:txBody>
      <dsp:txXfrm rot="-5400000">
        <a:off x="920602" y="1176743"/>
        <a:ext cx="3181191" cy="771384"/>
      </dsp:txXfrm>
    </dsp:sp>
    <dsp:sp modelId="{290F0F74-7FAC-44B8-ACDE-B87F6936740B}">
      <dsp:nvSpPr>
        <dsp:cNvPr id="0" name=""/>
        <dsp:cNvSpPr/>
      </dsp:nvSpPr>
      <dsp:spPr>
        <a:xfrm rot="5400000">
          <a:off x="-197271" y="2465034"/>
          <a:ext cx="1315144" cy="920601"/>
        </a:xfrm>
        <a:prstGeom prst="chevron">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Juillet - Aout</a:t>
          </a:r>
        </a:p>
      </dsp:txBody>
      <dsp:txXfrm rot="-5400000">
        <a:off x="1" y="2728064"/>
        <a:ext cx="920601" cy="394543"/>
      </dsp:txXfrm>
    </dsp:sp>
    <dsp:sp modelId="{D860FF27-E046-424A-8BE8-6B3291E1FB73}">
      <dsp:nvSpPr>
        <dsp:cNvPr id="0" name=""/>
        <dsp:cNvSpPr/>
      </dsp:nvSpPr>
      <dsp:spPr>
        <a:xfrm rot="5400000">
          <a:off x="2104640" y="1083723"/>
          <a:ext cx="854844" cy="3222921"/>
        </a:xfrm>
        <a:prstGeom prst="round2Same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Eté très chaud et sec</a:t>
          </a:r>
        </a:p>
      </dsp:txBody>
      <dsp:txXfrm rot="-5400000">
        <a:off x="920602" y="2309491"/>
        <a:ext cx="3181191" cy="77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FEF8E-6BB6-44F4-B5D4-4C03D655204A}">
      <dsp:nvSpPr>
        <dsp:cNvPr id="0" name=""/>
        <dsp:cNvSpPr/>
      </dsp:nvSpPr>
      <dsp:spPr>
        <a:xfrm>
          <a:off x="1298259" y="0"/>
          <a:ext cx="1737436" cy="6483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r-FR" sz="1600" b="1" i="0" kern="1200" dirty="0">
              <a:latin typeface="Calibri" panose="020F0502020204030204" pitchFamily="34" charset="0"/>
              <a:ea typeface="Calibri" panose="020F0502020204030204" pitchFamily="34" charset="0"/>
              <a:cs typeface="Calibri" panose="020F0502020204030204" pitchFamily="34" charset="0"/>
            </a:rPr>
            <a:t>Préservation de la biodiversité</a:t>
          </a:r>
        </a:p>
      </dsp:txBody>
      <dsp:txXfrm>
        <a:off x="1329911" y="31652"/>
        <a:ext cx="1674132" cy="585083"/>
      </dsp:txXfrm>
    </dsp:sp>
    <dsp:sp modelId="{E5EB434E-8E17-41E2-9F33-9E5FE7FB6F3D}">
      <dsp:nvSpPr>
        <dsp:cNvPr id="0" name=""/>
        <dsp:cNvSpPr/>
      </dsp:nvSpPr>
      <dsp:spPr>
        <a:xfrm>
          <a:off x="1302981" y="682154"/>
          <a:ext cx="1710870" cy="648387"/>
        </a:xfrm>
        <a:prstGeom prst="roundRect">
          <a:avLst/>
        </a:prstGeom>
        <a:solidFill>
          <a:schemeClr val="accent2">
            <a:hueOff val="4000023"/>
            <a:satOff val="5128"/>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alibri" panose="020F0502020204030204" pitchFamily="34" charset="0"/>
              <a:ea typeface="Calibri" panose="020F0502020204030204" pitchFamily="34" charset="0"/>
              <a:cs typeface="Calibri" panose="020F0502020204030204" pitchFamily="34" charset="0"/>
            </a:rPr>
            <a:t>Stratégie phytosanitaire</a:t>
          </a:r>
        </a:p>
      </dsp:txBody>
      <dsp:txXfrm>
        <a:off x="1334633" y="713806"/>
        <a:ext cx="1647566" cy="585083"/>
      </dsp:txXfrm>
    </dsp:sp>
    <dsp:sp modelId="{0A410AB2-A4F4-4612-B4A6-7CC511563733}">
      <dsp:nvSpPr>
        <dsp:cNvPr id="0" name=""/>
        <dsp:cNvSpPr/>
      </dsp:nvSpPr>
      <dsp:spPr>
        <a:xfrm>
          <a:off x="1302981" y="1362961"/>
          <a:ext cx="1737217" cy="648387"/>
        </a:xfrm>
        <a:prstGeom prst="roundRect">
          <a:avLst/>
        </a:prstGeom>
        <a:solidFill>
          <a:schemeClr val="accent2">
            <a:hueOff val="8000046"/>
            <a:satOff val="10257"/>
            <a:lumOff val="2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alibri" panose="020F0502020204030204" pitchFamily="34" charset="0"/>
              <a:ea typeface="Calibri" panose="020F0502020204030204" pitchFamily="34" charset="0"/>
              <a:cs typeface="Calibri" panose="020F0502020204030204" pitchFamily="34" charset="0"/>
            </a:rPr>
            <a:t>Gestion de la fertilisation</a:t>
          </a:r>
        </a:p>
      </dsp:txBody>
      <dsp:txXfrm>
        <a:off x="1334633" y="1394613"/>
        <a:ext cx="1673913" cy="585083"/>
      </dsp:txXfrm>
    </dsp:sp>
    <dsp:sp modelId="{1D048C9C-9385-4587-B665-4C6EC237EF46}">
      <dsp:nvSpPr>
        <dsp:cNvPr id="0" name=""/>
        <dsp:cNvSpPr/>
      </dsp:nvSpPr>
      <dsp:spPr>
        <a:xfrm>
          <a:off x="1302981" y="2043768"/>
          <a:ext cx="1737436" cy="648387"/>
        </a:xfrm>
        <a:prstGeom prst="round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alibri" panose="020F0502020204030204" pitchFamily="34" charset="0"/>
              <a:ea typeface="Calibri" panose="020F0502020204030204" pitchFamily="34" charset="0"/>
              <a:cs typeface="Calibri" panose="020F0502020204030204" pitchFamily="34" charset="0"/>
            </a:rPr>
            <a:t>Gestion de la ressource en eau</a:t>
          </a:r>
        </a:p>
      </dsp:txBody>
      <dsp:txXfrm>
        <a:off x="1334633" y="2075420"/>
        <a:ext cx="1674132" cy="585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FEF8E-6BB6-44F4-B5D4-4C03D655204A}">
      <dsp:nvSpPr>
        <dsp:cNvPr id="0" name=""/>
        <dsp:cNvSpPr/>
      </dsp:nvSpPr>
      <dsp:spPr>
        <a:xfrm>
          <a:off x="896111" y="1348"/>
          <a:ext cx="1008126" cy="6483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alibri" panose="020F0502020204030204" pitchFamily="34" charset="0"/>
              <a:ea typeface="Calibri" panose="020F0502020204030204" pitchFamily="34" charset="0"/>
              <a:cs typeface="Calibri" panose="020F0502020204030204" pitchFamily="34" charset="0"/>
            </a:rPr>
            <a:t>8 </a:t>
          </a:r>
          <a:r>
            <a:rPr lang="fr-FR" sz="1600" b="1" kern="1200" dirty="0">
              <a:latin typeface="Calibri" panose="020F0502020204030204" pitchFamily="34" charset="0"/>
              <a:ea typeface="Calibri" panose="020F0502020204030204" pitchFamily="34" charset="0"/>
              <a:cs typeface="Calibri" panose="020F0502020204030204" pitchFamily="34" charset="0"/>
            </a:rPr>
            <a:t>items</a:t>
          </a:r>
          <a:endParaRPr lang="fr-FR" sz="1800" b="1" kern="1200" dirty="0">
            <a:latin typeface="Calibri" panose="020F0502020204030204" pitchFamily="34" charset="0"/>
            <a:ea typeface="Calibri" panose="020F0502020204030204" pitchFamily="34" charset="0"/>
            <a:cs typeface="Calibri" panose="020F0502020204030204" pitchFamily="34" charset="0"/>
          </a:endParaRPr>
        </a:p>
      </dsp:txBody>
      <dsp:txXfrm>
        <a:off x="927763" y="33000"/>
        <a:ext cx="944822" cy="585083"/>
      </dsp:txXfrm>
    </dsp:sp>
    <dsp:sp modelId="{E5EB434E-8E17-41E2-9F33-9E5FE7FB6F3D}">
      <dsp:nvSpPr>
        <dsp:cNvPr id="0" name=""/>
        <dsp:cNvSpPr/>
      </dsp:nvSpPr>
      <dsp:spPr>
        <a:xfrm>
          <a:off x="896111" y="682154"/>
          <a:ext cx="1008126" cy="648387"/>
        </a:xfrm>
        <a:prstGeom prst="roundRect">
          <a:avLst/>
        </a:prstGeom>
        <a:solidFill>
          <a:schemeClr val="accent2">
            <a:hueOff val="4000023"/>
            <a:satOff val="5128"/>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alibri" panose="020F0502020204030204" pitchFamily="34" charset="0"/>
              <a:ea typeface="Calibri" panose="020F0502020204030204" pitchFamily="34" charset="0"/>
              <a:cs typeface="Calibri" panose="020F0502020204030204" pitchFamily="34" charset="0"/>
            </a:rPr>
            <a:t>9 items</a:t>
          </a:r>
        </a:p>
      </dsp:txBody>
      <dsp:txXfrm>
        <a:off x="927763" y="713806"/>
        <a:ext cx="944822" cy="585083"/>
      </dsp:txXfrm>
    </dsp:sp>
    <dsp:sp modelId="{0A410AB2-A4F4-4612-B4A6-7CC511563733}">
      <dsp:nvSpPr>
        <dsp:cNvPr id="0" name=""/>
        <dsp:cNvSpPr/>
      </dsp:nvSpPr>
      <dsp:spPr>
        <a:xfrm>
          <a:off x="896111" y="1362961"/>
          <a:ext cx="1008126" cy="648387"/>
        </a:xfrm>
        <a:prstGeom prst="roundRect">
          <a:avLst/>
        </a:prstGeom>
        <a:solidFill>
          <a:schemeClr val="accent2">
            <a:hueOff val="8000046"/>
            <a:satOff val="10257"/>
            <a:lumOff val="2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alibri" panose="020F0502020204030204" pitchFamily="34" charset="0"/>
              <a:ea typeface="Calibri" panose="020F0502020204030204" pitchFamily="34" charset="0"/>
              <a:cs typeface="Calibri" panose="020F0502020204030204" pitchFamily="34" charset="0"/>
            </a:rPr>
            <a:t>7 items</a:t>
          </a:r>
        </a:p>
      </dsp:txBody>
      <dsp:txXfrm>
        <a:off x="927763" y="1394613"/>
        <a:ext cx="944822" cy="585083"/>
      </dsp:txXfrm>
    </dsp:sp>
    <dsp:sp modelId="{1D048C9C-9385-4587-B665-4C6EC237EF46}">
      <dsp:nvSpPr>
        <dsp:cNvPr id="0" name=""/>
        <dsp:cNvSpPr/>
      </dsp:nvSpPr>
      <dsp:spPr>
        <a:xfrm>
          <a:off x="896111" y="2043768"/>
          <a:ext cx="1008126" cy="648387"/>
        </a:xfrm>
        <a:prstGeom prst="round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alibri" panose="020F0502020204030204" pitchFamily="34" charset="0"/>
              <a:ea typeface="Calibri" panose="020F0502020204030204" pitchFamily="34" charset="0"/>
              <a:cs typeface="Calibri" panose="020F0502020204030204" pitchFamily="34" charset="0"/>
            </a:rPr>
            <a:t>8 </a:t>
          </a:r>
          <a:r>
            <a:rPr lang="fr-FR" sz="1600" b="1" kern="1200" dirty="0">
              <a:latin typeface="Calibri" panose="020F0502020204030204" pitchFamily="34" charset="0"/>
              <a:ea typeface="Calibri" panose="020F0502020204030204" pitchFamily="34" charset="0"/>
              <a:cs typeface="Calibri" panose="020F0502020204030204" pitchFamily="34" charset="0"/>
            </a:rPr>
            <a:t>items</a:t>
          </a:r>
          <a:endParaRPr lang="fr-FR" sz="1800" b="1" kern="1200" dirty="0">
            <a:latin typeface="Calibri" panose="020F0502020204030204" pitchFamily="34" charset="0"/>
            <a:ea typeface="Calibri" panose="020F0502020204030204" pitchFamily="34" charset="0"/>
            <a:cs typeface="Calibri" panose="020F0502020204030204" pitchFamily="34" charset="0"/>
          </a:endParaRPr>
        </a:p>
      </dsp:txBody>
      <dsp:txXfrm>
        <a:off x="927763" y="2075420"/>
        <a:ext cx="944822" cy="585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FEF8E-6BB6-44F4-B5D4-4C03D655204A}">
      <dsp:nvSpPr>
        <dsp:cNvPr id="0" name=""/>
        <dsp:cNvSpPr/>
      </dsp:nvSpPr>
      <dsp:spPr>
        <a:xfrm>
          <a:off x="896111" y="1348"/>
          <a:ext cx="1008126" cy="6483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alibri" panose="020F0502020204030204" pitchFamily="34" charset="0"/>
              <a:ea typeface="Calibri" panose="020F0502020204030204" pitchFamily="34" charset="0"/>
              <a:cs typeface="Calibri" panose="020F0502020204030204" pitchFamily="34" charset="0"/>
            </a:rPr>
            <a:t>10 points</a:t>
          </a:r>
        </a:p>
      </dsp:txBody>
      <dsp:txXfrm>
        <a:off x="927763" y="33000"/>
        <a:ext cx="944822" cy="585083"/>
      </dsp:txXfrm>
    </dsp:sp>
    <dsp:sp modelId="{E5EB434E-8E17-41E2-9F33-9E5FE7FB6F3D}">
      <dsp:nvSpPr>
        <dsp:cNvPr id="0" name=""/>
        <dsp:cNvSpPr/>
      </dsp:nvSpPr>
      <dsp:spPr>
        <a:xfrm>
          <a:off x="896111" y="682154"/>
          <a:ext cx="1008126" cy="648387"/>
        </a:xfrm>
        <a:prstGeom prst="roundRect">
          <a:avLst/>
        </a:prstGeom>
        <a:solidFill>
          <a:schemeClr val="accent2">
            <a:hueOff val="4000023"/>
            <a:satOff val="5128"/>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alibri" panose="020F0502020204030204" pitchFamily="34" charset="0"/>
              <a:ea typeface="Calibri" panose="020F0502020204030204" pitchFamily="34" charset="0"/>
              <a:cs typeface="Calibri" panose="020F0502020204030204" pitchFamily="34" charset="0"/>
            </a:rPr>
            <a:t>10 points</a:t>
          </a:r>
        </a:p>
      </dsp:txBody>
      <dsp:txXfrm>
        <a:off x="927763" y="713806"/>
        <a:ext cx="944822" cy="585083"/>
      </dsp:txXfrm>
    </dsp:sp>
    <dsp:sp modelId="{0A410AB2-A4F4-4612-B4A6-7CC511563733}">
      <dsp:nvSpPr>
        <dsp:cNvPr id="0" name=""/>
        <dsp:cNvSpPr/>
      </dsp:nvSpPr>
      <dsp:spPr>
        <a:xfrm>
          <a:off x="896111" y="1362961"/>
          <a:ext cx="1008126" cy="648387"/>
        </a:xfrm>
        <a:prstGeom prst="roundRect">
          <a:avLst/>
        </a:prstGeom>
        <a:solidFill>
          <a:schemeClr val="accent2">
            <a:hueOff val="8000046"/>
            <a:satOff val="10257"/>
            <a:lumOff val="2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alibri" panose="020F0502020204030204" pitchFamily="34" charset="0"/>
              <a:ea typeface="Calibri" panose="020F0502020204030204" pitchFamily="34" charset="0"/>
              <a:cs typeface="Calibri" panose="020F0502020204030204" pitchFamily="34" charset="0"/>
            </a:rPr>
            <a:t>10 points</a:t>
          </a:r>
        </a:p>
      </dsp:txBody>
      <dsp:txXfrm>
        <a:off x="927763" y="1394613"/>
        <a:ext cx="944822" cy="585083"/>
      </dsp:txXfrm>
    </dsp:sp>
    <dsp:sp modelId="{1D048C9C-9385-4587-B665-4C6EC237EF46}">
      <dsp:nvSpPr>
        <dsp:cNvPr id="0" name=""/>
        <dsp:cNvSpPr/>
      </dsp:nvSpPr>
      <dsp:spPr>
        <a:xfrm>
          <a:off x="896111" y="2043768"/>
          <a:ext cx="1008126" cy="648387"/>
        </a:xfrm>
        <a:prstGeom prst="round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alibri" panose="020F0502020204030204" pitchFamily="34" charset="0"/>
              <a:ea typeface="Calibri" panose="020F0502020204030204" pitchFamily="34" charset="0"/>
              <a:cs typeface="Calibri" panose="020F0502020204030204" pitchFamily="34" charset="0"/>
            </a:rPr>
            <a:t>10 </a:t>
          </a:r>
          <a:r>
            <a:rPr lang="fr-FR" sz="1600" b="1" kern="1200" dirty="0">
              <a:latin typeface="Calibri" panose="020F0502020204030204" pitchFamily="34" charset="0"/>
              <a:ea typeface="Calibri" panose="020F0502020204030204" pitchFamily="34" charset="0"/>
              <a:cs typeface="Calibri" panose="020F0502020204030204" pitchFamily="34" charset="0"/>
            </a:rPr>
            <a:t>points</a:t>
          </a:r>
          <a:endParaRPr lang="fr-FR" sz="1800" b="1" kern="1200" dirty="0">
            <a:latin typeface="Calibri" panose="020F0502020204030204" pitchFamily="34" charset="0"/>
            <a:ea typeface="Calibri" panose="020F0502020204030204" pitchFamily="34" charset="0"/>
            <a:cs typeface="Calibri" panose="020F0502020204030204" pitchFamily="34" charset="0"/>
          </a:endParaRPr>
        </a:p>
      </dsp:txBody>
      <dsp:txXfrm>
        <a:off x="927763" y="2075420"/>
        <a:ext cx="944822" cy="5850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0.5184</cdr:x>
      <cdr:y>0.29692</cdr:y>
    </cdr:from>
    <cdr:to>
      <cdr:x>0.64017</cdr:x>
      <cdr:y>0.41744</cdr:y>
    </cdr:to>
    <cdr:sp macro="" textlink="">
      <cdr:nvSpPr>
        <cdr:cNvPr id="2" name="ZoneTexte 19">
          <a:extLst xmlns:a="http://schemas.openxmlformats.org/drawingml/2006/main">
            <a:ext uri="{FF2B5EF4-FFF2-40B4-BE49-F238E27FC236}">
              <a16:creationId xmlns:a16="http://schemas.microsoft.com/office/drawing/2014/main" id="{AB49BA57-0971-D3B7-2639-9FF9B03F9CC7}"/>
            </a:ext>
          </a:extLst>
        </cdr:cNvPr>
        <cdr:cNvSpPr txBox="1"/>
      </cdr:nvSpPr>
      <cdr:spPr>
        <a:xfrm xmlns:a="http://schemas.openxmlformats.org/drawingml/2006/main">
          <a:off x="4065997" y="985733"/>
          <a:ext cx="955085"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200" b="1" dirty="0">
              <a:latin typeface="Calibri" panose="020F0502020204030204" pitchFamily="34" charset="0"/>
              <a:cs typeface="Calibri" panose="020F0502020204030204" pitchFamily="34" charset="0"/>
            </a:rPr>
            <a:t>-11%</a:t>
          </a: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fr-FR" sz="800" kern="1200" dirty="0">
              <a:solidFill>
                <a:schemeClr val="tx1"/>
              </a:solidFill>
              <a:effectLst/>
              <a:latin typeface="Calibri" panose="020F0502020204030204" pitchFamily="34" charset="0"/>
              <a:cs typeface="Calibri" panose="020F0502020204030204" pitchFamily="34" charset="0"/>
            </a:rPr>
            <a:t>- 72 000 hl</a:t>
          </a:r>
          <a:endParaRPr lang="fr-FR" sz="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0.33733</cdr:x>
      <cdr:y>0.14801</cdr:y>
    </cdr:from>
    <cdr:to>
      <cdr:x>0.44856</cdr:x>
      <cdr:y>0.27317</cdr:y>
    </cdr:to>
    <cdr:sp macro="" textlink="">
      <cdr:nvSpPr>
        <cdr:cNvPr id="3" name="ZoneTexte 19">
          <a:extLst xmlns:a="http://schemas.openxmlformats.org/drawingml/2006/main">
            <a:ext uri="{FF2B5EF4-FFF2-40B4-BE49-F238E27FC236}">
              <a16:creationId xmlns:a16="http://schemas.microsoft.com/office/drawing/2014/main" id="{CDD1DF51-5AE8-33BF-698C-0BDC5CD3BC6B}"/>
            </a:ext>
          </a:extLst>
        </cdr:cNvPr>
        <cdr:cNvSpPr txBox="1"/>
      </cdr:nvSpPr>
      <cdr:spPr>
        <a:xfrm xmlns:a="http://schemas.openxmlformats.org/drawingml/2006/main">
          <a:off x="2645800" y="491373"/>
          <a:ext cx="872417" cy="4154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200" b="1" dirty="0">
              <a:latin typeface="Calibri" panose="020F0502020204030204" pitchFamily="34" charset="0"/>
              <a:cs typeface="Calibri" panose="020F0502020204030204" pitchFamily="34" charset="0"/>
            </a:rPr>
            <a:t>+ 21%</a:t>
          </a:r>
        </a:p>
        <a:p xmlns:a="http://schemas.openxmlformats.org/drawingml/2006/main">
          <a:r>
            <a:rPr lang="fr-FR" sz="900" dirty="0">
              <a:latin typeface="Calibri" panose="020F0502020204030204" pitchFamily="34" charset="0"/>
              <a:cs typeface="Calibri" panose="020F0502020204030204" pitchFamily="34" charset="0"/>
            </a:rPr>
            <a:t>+ 140 000 hl</a:t>
          </a:r>
        </a:p>
      </cdr:txBody>
    </cdr:sp>
  </cdr:relSizeAnchor>
  <cdr:relSizeAnchor xmlns:cdr="http://schemas.openxmlformats.org/drawingml/2006/chartDrawing">
    <cdr:from>
      <cdr:x>0.71185</cdr:x>
      <cdr:y>0.19006</cdr:y>
    </cdr:from>
    <cdr:to>
      <cdr:x>0.82471</cdr:x>
      <cdr:y>0.38011</cdr:y>
    </cdr:to>
    <cdr:sp macro="" textlink="">
      <cdr:nvSpPr>
        <cdr:cNvPr id="6" name="ZoneTexte 19">
          <a:extLst xmlns:a="http://schemas.openxmlformats.org/drawingml/2006/main">
            <a:ext uri="{FF2B5EF4-FFF2-40B4-BE49-F238E27FC236}">
              <a16:creationId xmlns:a16="http://schemas.microsoft.com/office/drawing/2014/main" id="{691C8C7B-447A-EE1D-4860-ED34E53A5BA0}"/>
            </a:ext>
          </a:extLst>
        </cdr:cNvPr>
        <cdr:cNvSpPr txBox="1"/>
      </cdr:nvSpPr>
      <cdr:spPr>
        <a:xfrm xmlns:a="http://schemas.openxmlformats.org/drawingml/2006/main">
          <a:off x="5583294" y="630973"/>
          <a:ext cx="885202" cy="63094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200" b="1" dirty="0">
              <a:latin typeface="Calibri" panose="020F0502020204030204" pitchFamily="34" charset="0"/>
              <a:cs typeface="Calibri" panose="020F0502020204030204" pitchFamily="34" charset="0"/>
            </a:rPr>
            <a:t>+ 12%</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fr-FR" sz="900" dirty="0">
              <a:effectLst/>
              <a:latin typeface="Calibri" panose="020F0502020204030204" pitchFamily="34" charset="0"/>
              <a:cs typeface="Calibri" panose="020F0502020204030204" pitchFamily="34" charset="0"/>
            </a:rPr>
            <a:t>+ 81 000 hl</a:t>
          </a:r>
        </a:p>
        <a:p xmlns:a="http://schemas.openxmlformats.org/drawingml/2006/main">
          <a:endParaRPr lang="fr-FR" sz="1400" b="1"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0.38971</cdr:x>
      <cdr:y>0.4549</cdr:y>
    </cdr:from>
    <cdr:to>
      <cdr:x>0.50095</cdr:x>
      <cdr:y>0.58005</cdr:y>
    </cdr:to>
    <cdr:sp macro="" textlink="">
      <cdr:nvSpPr>
        <cdr:cNvPr id="7" name="ZoneTexte 19">
          <a:extLst xmlns:a="http://schemas.openxmlformats.org/drawingml/2006/main">
            <a:ext uri="{FF2B5EF4-FFF2-40B4-BE49-F238E27FC236}">
              <a16:creationId xmlns:a16="http://schemas.microsoft.com/office/drawing/2014/main" id="{4FF0A1C4-29CA-F732-CAE7-F1196FC4EC7E}"/>
            </a:ext>
          </a:extLst>
        </cdr:cNvPr>
        <cdr:cNvSpPr txBox="1"/>
      </cdr:nvSpPr>
      <cdr:spPr>
        <a:xfrm xmlns:a="http://schemas.openxmlformats.org/drawingml/2006/main">
          <a:off x="3056596" y="1510192"/>
          <a:ext cx="872495" cy="4154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200" b="1" dirty="0">
              <a:latin typeface="Calibri" panose="020F0502020204030204" pitchFamily="34" charset="0"/>
              <a:cs typeface="Calibri" panose="020F0502020204030204" pitchFamily="34" charset="0"/>
            </a:rPr>
            <a:t>+ 23%</a:t>
          </a:r>
        </a:p>
        <a:p xmlns:a="http://schemas.openxmlformats.org/drawingml/2006/main">
          <a:r>
            <a:rPr lang="fr-FR" sz="900" dirty="0">
              <a:latin typeface="Calibri" panose="020F0502020204030204" pitchFamily="34" charset="0"/>
              <a:cs typeface="Calibri" panose="020F0502020204030204" pitchFamily="34" charset="0"/>
            </a:rPr>
            <a:t>+ 107 000 hl</a:t>
          </a:r>
        </a:p>
      </cdr:txBody>
    </cdr:sp>
  </cdr:relSizeAnchor>
  <cdr:relSizeAnchor xmlns:cdr="http://schemas.openxmlformats.org/drawingml/2006/chartDrawing">
    <cdr:from>
      <cdr:x>0.56378</cdr:x>
      <cdr:y>0.60688</cdr:y>
    </cdr:from>
    <cdr:to>
      <cdr:x>0.67501</cdr:x>
      <cdr:y>0.73204</cdr:y>
    </cdr:to>
    <cdr:sp macro="" textlink="">
      <cdr:nvSpPr>
        <cdr:cNvPr id="8" name="ZoneTexte 19">
          <a:extLst xmlns:a="http://schemas.openxmlformats.org/drawingml/2006/main">
            <a:ext uri="{FF2B5EF4-FFF2-40B4-BE49-F238E27FC236}">
              <a16:creationId xmlns:a16="http://schemas.microsoft.com/office/drawing/2014/main" id="{B2C64096-C571-C844-320A-CC947EAD3A2B}"/>
            </a:ext>
          </a:extLst>
        </cdr:cNvPr>
        <cdr:cNvSpPr txBox="1"/>
      </cdr:nvSpPr>
      <cdr:spPr>
        <a:xfrm xmlns:a="http://schemas.openxmlformats.org/drawingml/2006/main">
          <a:off x="4421928" y="2014757"/>
          <a:ext cx="872417" cy="4154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200" b="1" dirty="0">
              <a:latin typeface="Calibri" panose="020F0502020204030204" pitchFamily="34" charset="0"/>
              <a:cs typeface="Calibri" panose="020F0502020204030204" pitchFamily="34" charset="0"/>
            </a:rPr>
            <a:t>- 22%</a:t>
          </a:r>
        </a:p>
        <a:p xmlns:a="http://schemas.openxmlformats.org/drawingml/2006/main">
          <a:r>
            <a:rPr lang="fr-FR" sz="900" dirty="0">
              <a:latin typeface="Calibri" panose="020F0502020204030204" pitchFamily="34" charset="0"/>
              <a:cs typeface="Calibri" panose="020F0502020204030204" pitchFamily="34" charset="0"/>
            </a:rPr>
            <a:t>- 104 000 hl</a:t>
          </a:r>
        </a:p>
      </cdr:txBody>
    </cdr:sp>
  </cdr:relSizeAnchor>
</c:userShapes>
</file>

<file path=ppt/drawings/drawing2.xml><?xml version="1.0" encoding="utf-8"?>
<c:userShapes xmlns:c="http://schemas.openxmlformats.org/drawingml/2006/chart">
  <cdr:relSizeAnchor xmlns:cdr="http://schemas.openxmlformats.org/drawingml/2006/chartDrawing">
    <cdr:from>
      <cdr:x>0.29034</cdr:x>
      <cdr:y>0.52567</cdr:y>
    </cdr:from>
    <cdr:to>
      <cdr:x>0.33623</cdr:x>
      <cdr:y>0.52567</cdr:y>
    </cdr:to>
    <cdr:cxnSp macro="">
      <cdr:nvCxnSpPr>
        <cdr:cNvPr id="3" name="Connecteur droit avec flèche 2">
          <a:extLst xmlns:a="http://schemas.openxmlformats.org/drawingml/2006/main">
            <a:ext uri="{FF2B5EF4-FFF2-40B4-BE49-F238E27FC236}">
              <a16:creationId xmlns:a16="http://schemas.microsoft.com/office/drawing/2014/main" id="{8DF7399A-929B-3E91-DA13-89E11E35D370}"/>
            </a:ext>
          </a:extLst>
        </cdr:cNvPr>
        <cdr:cNvCxnSpPr/>
      </cdr:nvCxnSpPr>
      <cdr:spPr>
        <a:xfrm xmlns:a="http://schemas.openxmlformats.org/drawingml/2006/main">
          <a:off x="2364511" y="2483470"/>
          <a:ext cx="373722" cy="0"/>
        </a:xfrm>
        <a:prstGeom xmlns:a="http://schemas.openxmlformats.org/drawingml/2006/main" prst="straightConnector1">
          <a:avLst/>
        </a:prstGeom>
        <a:ln xmlns:a="http://schemas.openxmlformats.org/drawingml/2006/main">
          <a:solidFill>
            <a:srgbClr val="F907E8"/>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0.40566</cdr:x>
      <cdr:y>0.46803</cdr:y>
    </cdr:from>
    <cdr:to>
      <cdr:x>0.45156</cdr:x>
      <cdr:y>0.46803</cdr:y>
    </cdr:to>
    <cdr:cxnSp macro="">
      <cdr:nvCxnSpPr>
        <cdr:cNvPr id="5" name="Connecteur droit avec flèche 4">
          <a:extLst xmlns:a="http://schemas.openxmlformats.org/drawingml/2006/main">
            <a:ext uri="{FF2B5EF4-FFF2-40B4-BE49-F238E27FC236}">
              <a16:creationId xmlns:a16="http://schemas.microsoft.com/office/drawing/2014/main" id="{1571D81E-761A-66A9-26EC-45C8DCB529BA}"/>
            </a:ext>
          </a:extLst>
        </cdr:cNvPr>
        <cdr:cNvCxnSpPr/>
      </cdr:nvCxnSpPr>
      <cdr:spPr>
        <a:xfrm xmlns:a="http://schemas.openxmlformats.org/drawingml/2006/main">
          <a:off x="3303676" y="2211171"/>
          <a:ext cx="373803" cy="0"/>
        </a:xfrm>
        <a:prstGeom xmlns:a="http://schemas.openxmlformats.org/drawingml/2006/main" prst="straightConnector1">
          <a:avLst/>
        </a:prstGeom>
        <a:ln xmlns:a="http://schemas.openxmlformats.org/drawingml/2006/main">
          <a:solidFill>
            <a:srgbClr val="FFC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0.88153</cdr:x>
      <cdr:y>0.27339</cdr:y>
    </cdr:from>
    <cdr:to>
      <cdr:x>0.91051</cdr:x>
      <cdr:y>0.27339</cdr:y>
    </cdr:to>
    <cdr:cxnSp macro="">
      <cdr:nvCxnSpPr>
        <cdr:cNvPr id="2" name="Connecteur droit avec flèche 1">
          <a:extLst xmlns:a="http://schemas.openxmlformats.org/drawingml/2006/main">
            <a:ext uri="{FF2B5EF4-FFF2-40B4-BE49-F238E27FC236}">
              <a16:creationId xmlns:a16="http://schemas.microsoft.com/office/drawing/2014/main" id="{A8F16349-FBE4-EF31-0E58-5284077E9BBC}"/>
            </a:ext>
          </a:extLst>
        </cdr:cNvPr>
        <cdr:cNvCxnSpPr/>
      </cdr:nvCxnSpPr>
      <cdr:spPr>
        <a:xfrm xmlns:a="http://schemas.openxmlformats.org/drawingml/2006/main" flipH="1">
          <a:off x="7179055" y="1291592"/>
          <a:ext cx="236054" cy="0"/>
        </a:xfrm>
        <a:prstGeom xmlns:a="http://schemas.openxmlformats.org/drawingml/2006/main" prst="straightConnector1">
          <a:avLst/>
        </a:prstGeom>
        <a:ln xmlns:a="http://schemas.openxmlformats.org/drawingml/2006/main">
          <a:solidFill>
            <a:srgbClr val="0070C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0.72186</cdr:x>
      <cdr:y>0.4375</cdr:y>
    </cdr:from>
    <cdr:to>
      <cdr:x>0.76257</cdr:x>
      <cdr:y>0.43761</cdr:y>
    </cdr:to>
    <cdr:cxnSp macro="">
      <cdr:nvCxnSpPr>
        <cdr:cNvPr id="8" name="Connecteur droit avec flèche 7">
          <a:extLst xmlns:a="http://schemas.openxmlformats.org/drawingml/2006/main">
            <a:ext uri="{FF2B5EF4-FFF2-40B4-BE49-F238E27FC236}">
              <a16:creationId xmlns:a16="http://schemas.microsoft.com/office/drawing/2014/main" id="{EE217BE9-ACB4-A6E2-283C-BC64167E5DEA}"/>
            </a:ext>
          </a:extLst>
        </cdr:cNvPr>
        <cdr:cNvCxnSpPr/>
      </cdr:nvCxnSpPr>
      <cdr:spPr>
        <a:xfrm xmlns:a="http://schemas.openxmlformats.org/drawingml/2006/main" flipH="1">
          <a:off x="5878755" y="2066927"/>
          <a:ext cx="331545" cy="522"/>
        </a:xfrm>
        <a:prstGeom xmlns:a="http://schemas.openxmlformats.org/drawingml/2006/main" prst="straightConnector1">
          <a:avLst/>
        </a:prstGeom>
        <a:ln xmlns:a="http://schemas.openxmlformats.org/drawingml/2006/main">
          <a:solidFill>
            <a:schemeClr val="accent6">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0.7296</cdr:x>
      <cdr:y>0.19666</cdr:y>
    </cdr:from>
    <cdr:to>
      <cdr:x>0.75859</cdr:x>
      <cdr:y>0.19666</cdr:y>
    </cdr:to>
    <cdr:cxnSp macro="">
      <cdr:nvCxnSpPr>
        <cdr:cNvPr id="9" name="Connecteur droit avec flèche 8">
          <a:extLst xmlns:a="http://schemas.openxmlformats.org/drawingml/2006/main">
            <a:ext uri="{FF2B5EF4-FFF2-40B4-BE49-F238E27FC236}">
              <a16:creationId xmlns:a16="http://schemas.microsoft.com/office/drawing/2014/main" id="{8B69EFA7-1E49-F166-0204-E784FD5D6441}"/>
            </a:ext>
          </a:extLst>
        </cdr:cNvPr>
        <cdr:cNvCxnSpPr/>
      </cdr:nvCxnSpPr>
      <cdr:spPr>
        <a:xfrm xmlns:a="http://schemas.openxmlformats.org/drawingml/2006/main" flipH="1">
          <a:off x="5941805" y="929113"/>
          <a:ext cx="236055" cy="0"/>
        </a:xfrm>
        <a:prstGeom xmlns:a="http://schemas.openxmlformats.org/drawingml/2006/main" prst="straightConnector1">
          <a:avLst/>
        </a:prstGeom>
        <a:ln xmlns:a="http://schemas.openxmlformats.org/drawingml/2006/main">
          <a:solidFill>
            <a:schemeClr val="accent2">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0.7079</cdr:x>
      <cdr:y>0.36373</cdr:y>
    </cdr:from>
    <cdr:to>
      <cdr:x>0.73689</cdr:x>
      <cdr:y>0.36373</cdr:y>
    </cdr:to>
    <cdr:cxnSp macro="">
      <cdr:nvCxnSpPr>
        <cdr:cNvPr id="10" name="Connecteur droit avec flèche 9">
          <a:extLst xmlns:a="http://schemas.openxmlformats.org/drawingml/2006/main">
            <a:ext uri="{FF2B5EF4-FFF2-40B4-BE49-F238E27FC236}">
              <a16:creationId xmlns:a16="http://schemas.microsoft.com/office/drawing/2014/main" id="{0DF0A109-0F11-3C66-E04D-30F761C1BDB5}"/>
            </a:ext>
          </a:extLst>
        </cdr:cNvPr>
        <cdr:cNvCxnSpPr/>
      </cdr:nvCxnSpPr>
      <cdr:spPr>
        <a:xfrm xmlns:a="http://schemas.openxmlformats.org/drawingml/2006/main" flipH="1">
          <a:off x="5765075" y="1718418"/>
          <a:ext cx="236055" cy="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0.5129</cdr:x>
      <cdr:y>0.29214</cdr:y>
    </cdr:from>
    <cdr:to>
      <cdr:x>0.5588</cdr:x>
      <cdr:y>0.29214</cdr:y>
    </cdr:to>
    <cdr:cxnSp macro="">
      <cdr:nvCxnSpPr>
        <cdr:cNvPr id="11" name="Connecteur droit avec flèche 10">
          <a:extLst xmlns:a="http://schemas.openxmlformats.org/drawingml/2006/main">
            <a:ext uri="{FF2B5EF4-FFF2-40B4-BE49-F238E27FC236}">
              <a16:creationId xmlns:a16="http://schemas.microsoft.com/office/drawing/2014/main" id="{A7E40652-006D-DABD-7505-0B455968030D}"/>
            </a:ext>
          </a:extLst>
        </cdr:cNvPr>
        <cdr:cNvCxnSpPr/>
      </cdr:nvCxnSpPr>
      <cdr:spPr>
        <a:xfrm xmlns:a="http://schemas.openxmlformats.org/drawingml/2006/main">
          <a:off x="4177008" y="1380168"/>
          <a:ext cx="373803" cy="0"/>
        </a:xfrm>
        <a:prstGeom xmlns:a="http://schemas.openxmlformats.org/drawingml/2006/main" prst="straightConnector1">
          <a:avLst/>
        </a:prstGeom>
        <a:ln xmlns:a="http://schemas.openxmlformats.org/drawingml/2006/main">
          <a:solidFill>
            <a:srgbClr val="7030A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0.55531</cdr:x>
      <cdr:y>0.20345</cdr:y>
    </cdr:from>
    <cdr:to>
      <cdr:x>0.5851</cdr:x>
      <cdr:y>0.23817</cdr:y>
    </cdr:to>
    <cdr:cxnSp macro="">
      <cdr:nvCxnSpPr>
        <cdr:cNvPr id="12" name="Connecteur droit avec flèche 11">
          <a:extLst xmlns:a="http://schemas.openxmlformats.org/drawingml/2006/main">
            <a:ext uri="{FF2B5EF4-FFF2-40B4-BE49-F238E27FC236}">
              <a16:creationId xmlns:a16="http://schemas.microsoft.com/office/drawing/2014/main" id="{932A90D1-C6E3-20BF-584C-CE1C5CD6BC3B}"/>
            </a:ext>
          </a:extLst>
        </cdr:cNvPr>
        <cdr:cNvCxnSpPr/>
      </cdr:nvCxnSpPr>
      <cdr:spPr>
        <a:xfrm xmlns:a="http://schemas.openxmlformats.org/drawingml/2006/main">
          <a:off x="4522373" y="961181"/>
          <a:ext cx="242612" cy="164041"/>
        </a:xfrm>
        <a:prstGeom xmlns:a="http://schemas.openxmlformats.org/drawingml/2006/main" prst="straightConnector1">
          <a:avLst/>
        </a:prstGeom>
        <a:ln xmlns:a="http://schemas.openxmlformats.org/drawingml/2006/main">
          <a:solidFill>
            <a:srgbClr val="01DBFF"/>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0.73469</cdr:x>
      <cdr:y>0.30616</cdr:y>
    </cdr:from>
    <cdr:to>
      <cdr:x>0.76367</cdr:x>
      <cdr:y>0.30616</cdr:y>
    </cdr:to>
    <cdr:cxnSp macro="">
      <cdr:nvCxnSpPr>
        <cdr:cNvPr id="13" name="Connecteur droit avec flèche 12">
          <a:extLst xmlns:a="http://schemas.openxmlformats.org/drawingml/2006/main">
            <a:ext uri="{FF2B5EF4-FFF2-40B4-BE49-F238E27FC236}">
              <a16:creationId xmlns:a16="http://schemas.microsoft.com/office/drawing/2014/main" id="{F8843F45-0BF1-6989-2DCC-26ED7C34E492}"/>
            </a:ext>
          </a:extLst>
        </cdr:cNvPr>
        <cdr:cNvCxnSpPr/>
      </cdr:nvCxnSpPr>
      <cdr:spPr>
        <a:xfrm xmlns:a="http://schemas.openxmlformats.org/drawingml/2006/main" flipH="1">
          <a:off x="5983184" y="1446427"/>
          <a:ext cx="236054" cy="0"/>
        </a:xfrm>
        <a:prstGeom xmlns:a="http://schemas.openxmlformats.org/drawingml/2006/main" prst="straightConnector1">
          <a:avLst/>
        </a:prstGeom>
        <a:ln xmlns:a="http://schemas.openxmlformats.org/drawingml/2006/main">
          <a:solidFill>
            <a:srgbClr val="00FF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0.04005</cdr:x>
      <cdr:y>0.26137</cdr:y>
    </cdr:from>
    <cdr:to>
      <cdr:x>0.86731</cdr:x>
      <cdr:y>0.26137</cdr:y>
    </cdr:to>
    <cdr:cxnSp macro="">
      <cdr:nvCxnSpPr>
        <cdr:cNvPr id="2" name="Connecteur droit 1">
          <a:extLst xmlns:a="http://schemas.openxmlformats.org/drawingml/2006/main">
            <a:ext uri="{FF2B5EF4-FFF2-40B4-BE49-F238E27FC236}">
              <a16:creationId xmlns:a16="http://schemas.microsoft.com/office/drawing/2014/main" id="{46E50EBF-7096-03A1-BD8C-8AAE14A201AD}"/>
            </a:ext>
          </a:extLst>
        </cdr:cNvPr>
        <cdr:cNvCxnSpPr>
          <a:cxnSpLocks xmlns:a="http://schemas.openxmlformats.org/drawingml/2006/main"/>
        </cdr:cNvCxnSpPr>
      </cdr:nvCxnSpPr>
      <cdr:spPr>
        <a:xfrm xmlns:a="http://schemas.openxmlformats.org/drawingml/2006/main">
          <a:off x="225081" y="937065"/>
          <a:ext cx="4649373" cy="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B04A3E7-019A-436A-B78A-34A1605DD284}"/>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7CF5AEC-70C1-4598-B5DA-A22D71D7F0E7}"/>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0575673A-2D6B-4781-8C42-218D0AF03CFB}" type="datetimeFigureOut">
              <a:rPr lang="fr-FR" smtClean="0"/>
              <a:t>24/08/2023</a:t>
            </a:fld>
            <a:endParaRPr lang="fr-FR"/>
          </a:p>
        </p:txBody>
      </p:sp>
      <p:sp>
        <p:nvSpPr>
          <p:cNvPr id="4" name="Espace réservé du pied de page 3">
            <a:extLst>
              <a:ext uri="{FF2B5EF4-FFF2-40B4-BE49-F238E27FC236}">
                <a16:creationId xmlns:a16="http://schemas.microsoft.com/office/drawing/2014/main" id="{A810977F-09F0-40A8-AC59-19979510545C}"/>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DBF42F2-FE2E-4545-BFAD-D3B10B1D2C80}"/>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A6895AF7-F285-4E09-B5AD-EE8118BCE909}" type="slidenum">
              <a:rPr lang="fr-FR" smtClean="0"/>
              <a:t>‹N°›</a:t>
            </a:fld>
            <a:endParaRPr lang="fr-FR"/>
          </a:p>
        </p:txBody>
      </p:sp>
    </p:spTree>
    <p:extLst>
      <p:ext uri="{BB962C8B-B14F-4D97-AF65-F5344CB8AC3E}">
        <p14:creationId xmlns:p14="http://schemas.microsoft.com/office/powerpoint/2010/main" val="428321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r.wikipedia.org/wiki/Vert"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fr.wikipedia.org/wiki/Jaune" TargetMode="External"/><Relationship Id="rId5" Type="http://schemas.openxmlformats.org/officeDocument/2006/relationships/hyperlink" Target="https://fr.wikipedia.org/wiki/Bleu" TargetMode="External"/><Relationship Id="rId4" Type="http://schemas.openxmlformats.org/officeDocument/2006/relationships/hyperlink" Target="https://fr.wikipedia.org/wiki/Rouge_(couleu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Accueil</a:t>
            </a:r>
          </a:p>
          <a:p>
            <a:pPr marL="0" lvl="0" indent="0" algn="l" rtl="0">
              <a:spcBef>
                <a:spcPts val="0"/>
              </a:spcBef>
              <a:spcAft>
                <a:spcPts val="0"/>
              </a:spcAft>
              <a:buNone/>
            </a:pPr>
            <a:r>
              <a:rPr lang="fr-FR" dirty="0"/>
              <a:t>Son</a:t>
            </a:r>
          </a:p>
          <a:p>
            <a:pPr marL="0" lvl="0" indent="0" algn="l" rtl="0">
              <a:spcBef>
                <a:spcPts val="0"/>
              </a:spcBef>
              <a:spcAft>
                <a:spcPts val="0"/>
              </a:spcAft>
              <a:buNone/>
            </a:pPr>
            <a:r>
              <a:rPr lang="fr-FR" dirty="0"/>
              <a:t>Dossier de présentation &gt; sur le site</a:t>
            </a:r>
          </a:p>
          <a:p>
            <a:pPr marL="0" lvl="0" indent="0" algn="l" rtl="0">
              <a:spcBef>
                <a:spcPts val="0"/>
              </a:spcBef>
              <a:spcAft>
                <a:spcPts val="0"/>
              </a:spcAft>
              <a:buNone/>
            </a:pPr>
            <a:r>
              <a:rPr lang="fr-FR" dirty="0"/>
              <a:t>Fiche de présence pour le repas + enquête de satisfaction</a:t>
            </a:r>
          </a:p>
          <a:p>
            <a:pPr marL="0" lvl="0" indent="0" algn="l" rtl="0">
              <a:spcBef>
                <a:spcPts val="0"/>
              </a:spcBef>
              <a:spcAft>
                <a:spcPts val="0"/>
              </a:spcAft>
              <a:buNone/>
            </a:pPr>
            <a:r>
              <a:rPr lang="fr-FR" dirty="0"/>
              <a:t>Articulation de la matinée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Pluie importante d’octobre à fin décembre mais toujours déficitaire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Mois de janvier froid</a:t>
            </a:r>
          </a:p>
          <a:p>
            <a:r>
              <a:rPr lang="fr-FR" dirty="0"/>
              <a:t>294 mm de septembre à décembre 2021</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220 mm de septembre à décembre 2022 – 25% par rapport à une année normale</a:t>
            </a:r>
          </a:p>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1117037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fr-FR" dirty="0"/>
              <a:t>Débourrement tardif : fin mars pour les zones les plus précoces</a:t>
            </a:r>
          </a:p>
          <a:p>
            <a:pPr marL="171450" lvl="0" indent="-171450" algn="l" rtl="0">
              <a:spcBef>
                <a:spcPts val="0"/>
              </a:spcBef>
              <a:spcAft>
                <a:spcPts val="0"/>
              </a:spcAft>
            </a:pPr>
            <a:r>
              <a:rPr lang="fr-FR" dirty="0"/>
              <a:t>Climat chaud et sec entre février et avril : la végétation a rattrapé son retard.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Température très chaude en mai et juin. Floraison et nouaison très rapide. Floraison idem 2020 fin mai.</a:t>
            </a:r>
          </a:p>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257954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Précipitations hétérogène : Pour le Nord de la Provence, -58% pour une année normale avec des secteurs extrêmement déficitaire,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dirty="0"/>
          </a:p>
        </p:txBody>
      </p:sp>
    </p:spTree>
    <p:extLst>
      <p:ext uri="{BB962C8B-B14F-4D97-AF65-F5344CB8AC3E}">
        <p14:creationId xmlns:p14="http://schemas.microsoft.com/office/powerpoint/2010/main" val="1412538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Précipitations hétérogène : Plus de 100 mm sur le Haut var entre janvier et mars</a:t>
            </a:r>
          </a:p>
          <a:p>
            <a:pPr marL="0" lvl="0" indent="0" algn="l" rtl="0">
              <a:spcBef>
                <a:spcPts val="0"/>
              </a:spcBef>
              <a:spcAft>
                <a:spcPts val="0"/>
              </a:spcAft>
              <a:buNone/>
            </a:pPr>
            <a:r>
              <a:rPr lang="fr-FR" dirty="0"/>
              <a:t>Entre 50 et 70 mm autour de Hyères et de Flassans fin Juin,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Des secteurs extrêmement déficitaires</a:t>
            </a:r>
          </a:p>
          <a:p>
            <a:pPr marL="158750" indent="0">
              <a:buNone/>
            </a:pPr>
            <a:endParaRPr lang="fr-FR" dirty="0"/>
          </a:p>
          <a:p>
            <a:pPr marL="158750" indent="0">
              <a:buNone/>
            </a:pPr>
            <a:endParaRPr lang="fr-FR" dirty="0"/>
          </a:p>
          <a:p>
            <a:endParaRPr lang="fr-FR" dirty="0"/>
          </a:p>
        </p:txBody>
      </p:sp>
    </p:spTree>
    <p:extLst>
      <p:ext uri="{BB962C8B-B14F-4D97-AF65-F5344CB8AC3E}">
        <p14:creationId xmlns:p14="http://schemas.microsoft.com/office/powerpoint/2010/main" val="123674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Précipitations hétérogène : Pour le Nord de la Provence, -58% pour une année normale avec des secteurs extrêmement déficitaire,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dirty="0"/>
          </a:p>
        </p:txBody>
      </p:sp>
    </p:spTree>
    <p:extLst>
      <p:ext uri="{BB962C8B-B14F-4D97-AF65-F5344CB8AC3E}">
        <p14:creationId xmlns:p14="http://schemas.microsoft.com/office/powerpoint/2010/main" val="3383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Précipitations hétérogène : Pour le Nord de la Provence, -58% pour une année normale avec des secteurs extrêmement déficitaire,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dirty="0"/>
          </a:p>
        </p:txBody>
      </p:sp>
    </p:spTree>
    <p:extLst>
      <p:ext uri="{BB962C8B-B14F-4D97-AF65-F5344CB8AC3E}">
        <p14:creationId xmlns:p14="http://schemas.microsoft.com/office/powerpoint/2010/main" val="310863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Pluie importante d’octobre à fin décembre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Mois de janvier froid</a:t>
            </a:r>
          </a:p>
          <a:p>
            <a:pPr marL="171450" lvl="0" indent="-171450" algn="l" rtl="0">
              <a:spcBef>
                <a:spcPts val="0"/>
              </a:spcBef>
              <a:spcAft>
                <a:spcPts val="0"/>
              </a:spcAft>
            </a:pPr>
            <a:r>
              <a:rPr lang="fr-FR" dirty="0"/>
              <a:t>Débourrement tardif : fin mars pour les zones les plus précoces</a:t>
            </a:r>
          </a:p>
          <a:p>
            <a:pPr marL="171450" lvl="0" indent="-171450" algn="l" rtl="0">
              <a:spcBef>
                <a:spcPts val="0"/>
              </a:spcBef>
              <a:spcAft>
                <a:spcPts val="0"/>
              </a:spcAft>
            </a:pPr>
            <a:r>
              <a:rPr lang="fr-FR" dirty="0"/>
              <a:t>Climat chaud et sec entre février et avril : la végétation a rattrapé son retard.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Température très chaude en mai et juin. Floraison et nouaison très rapide. Floraison idem 2020 fin mai.</a:t>
            </a:r>
          </a:p>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1596767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733283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Mildiou : forte pression avec des dégâts variables selon les zone viticole</a:t>
            </a:r>
          </a:p>
          <a:p>
            <a:pPr marL="0" lvl="0" indent="0" algn="l" rtl="0">
              <a:spcBef>
                <a:spcPts val="0"/>
              </a:spcBef>
              <a:spcAft>
                <a:spcPts val="0"/>
              </a:spcAft>
              <a:buNone/>
            </a:pPr>
            <a:r>
              <a:rPr lang="fr-FR" dirty="0" err="1"/>
              <a:t>Oidium</a:t>
            </a:r>
            <a:r>
              <a:rPr lang="fr-FR" dirty="0"/>
              <a:t> : Peu de pression dans le secteur, proche de 2022</a:t>
            </a:r>
          </a:p>
          <a:p>
            <a:pPr marL="171450" lvl="0" indent="-171450" algn="l" rtl="0">
              <a:spcBef>
                <a:spcPts val="0"/>
              </a:spcBef>
              <a:spcAft>
                <a:spcPts val="0"/>
              </a:spcAft>
            </a:pPr>
            <a:r>
              <a:rPr lang="fr-FR" dirty="0"/>
              <a:t>Pour le Mildiou </a:t>
            </a:r>
          </a:p>
          <a:p>
            <a:pPr marL="628650" lvl="1" indent="-171450" algn="l" rtl="0">
              <a:spcBef>
                <a:spcPts val="0"/>
              </a:spcBef>
              <a:spcAft>
                <a:spcPts val="0"/>
              </a:spcAft>
            </a:pPr>
            <a:r>
              <a:rPr lang="fr-FR" dirty="0"/>
              <a:t>70% des parcelles ont des attaques sur grappes, avec des fréquences et intensité parfois élevées. </a:t>
            </a:r>
          </a:p>
          <a:p>
            <a:pPr marL="628650" lvl="1" indent="-171450" algn="l" rtl="0">
              <a:spcBef>
                <a:spcPts val="0"/>
              </a:spcBef>
              <a:spcAft>
                <a:spcPts val="0"/>
              </a:spcAft>
            </a:pPr>
            <a:r>
              <a:rPr lang="fr-FR" dirty="0"/>
              <a:t>L’intensité moyenne d’attaque peut aller jusqu’à 50% de destruction des grappes.</a:t>
            </a:r>
          </a:p>
          <a:p>
            <a:pPr marL="628650" lvl="1" indent="-171450" algn="l" rtl="0">
              <a:spcBef>
                <a:spcPts val="0"/>
              </a:spcBef>
              <a:spcAft>
                <a:spcPts val="0"/>
              </a:spcAft>
            </a:pPr>
            <a:endParaRPr lang="fr-FR" dirty="0"/>
          </a:p>
          <a:p>
            <a:pPr marL="628650" lvl="1" indent="-171450" algn="l" rtl="0">
              <a:spcBef>
                <a:spcPts val="0"/>
              </a:spcBef>
              <a:spcAft>
                <a:spcPts val="0"/>
              </a:spcAft>
            </a:pPr>
            <a:r>
              <a:rPr lang="fr-FR" dirty="0"/>
              <a:t>Risque de pourriture sur les parcelles chargées, irrigation, pluie et humidité</a:t>
            </a:r>
          </a:p>
        </p:txBody>
      </p:sp>
    </p:spTree>
    <p:extLst>
      <p:ext uri="{BB962C8B-B14F-4D97-AF65-F5344CB8AC3E}">
        <p14:creationId xmlns:p14="http://schemas.microsoft.com/office/powerpoint/2010/main" val="3951821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Millésime très précoce : 7 jours de retard. Cinétique de chargement idem à 2020</a:t>
            </a:r>
          </a:p>
        </p:txBody>
      </p:sp>
    </p:spTree>
    <p:extLst>
      <p:ext uri="{BB962C8B-B14F-4D97-AF65-F5344CB8AC3E}">
        <p14:creationId xmlns:p14="http://schemas.microsoft.com/office/powerpoint/2010/main" val="231073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Dégustation à la pause</a:t>
            </a:r>
          </a:p>
          <a:p>
            <a:pPr marL="0" lvl="0" indent="0" algn="l" rtl="0">
              <a:spcBef>
                <a:spcPts val="0"/>
              </a:spcBef>
              <a:spcAft>
                <a:spcPts val="0"/>
              </a:spcAft>
              <a:buNone/>
            </a:pPr>
            <a:r>
              <a:rPr lang="fr-FR" dirty="0"/>
              <a:t>Remercier </a:t>
            </a:r>
            <a:r>
              <a:rPr lang="fr-FR" dirty="0" err="1"/>
              <a:t>oenos</a:t>
            </a:r>
            <a:endParaRPr lang="fr-FR" dirty="0"/>
          </a:p>
          <a:p>
            <a:pPr marL="0" lvl="0" indent="0" algn="l" rtl="0">
              <a:spcBef>
                <a:spcPts val="0"/>
              </a:spcBef>
              <a:spcAft>
                <a:spcPts val="0"/>
              </a:spcAft>
              <a:buNone/>
            </a:pPr>
            <a:r>
              <a:rPr lang="fr-FR" dirty="0"/>
              <a:t>Présenter </a:t>
            </a:r>
            <a:r>
              <a:rPr lang="fr-FR" dirty="0" err="1"/>
              <a:t>Francois</a:t>
            </a:r>
            <a:endParaRPr lang="fr-FR" dirty="0"/>
          </a:p>
          <a:p>
            <a:pPr marL="0" lvl="0" indent="0" algn="l" rtl="0">
              <a:spcBef>
                <a:spcPts val="0"/>
              </a:spcBef>
              <a:spcAft>
                <a:spcPts val="0"/>
              </a:spcAft>
              <a:buNone/>
            </a:pPr>
            <a:r>
              <a:rPr lang="fr-FR" dirty="0"/>
              <a:t>Remercier intervenants : </a:t>
            </a:r>
            <a:r>
              <a:rPr lang="fr-FR" dirty="0" err="1"/>
              <a:t>Raphaele</a:t>
            </a:r>
            <a:r>
              <a:rPr lang="fr-FR" dirty="0"/>
              <a:t> et Virginie / Brice Eymard / Christophe Chouvet</a:t>
            </a:r>
            <a:endParaRPr dirty="0"/>
          </a:p>
        </p:txBody>
      </p:sp>
    </p:spTree>
    <p:extLst>
      <p:ext uri="{BB962C8B-B14F-4D97-AF65-F5344CB8AC3E}">
        <p14:creationId xmlns:p14="http://schemas.microsoft.com/office/powerpoint/2010/main" val="417343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FR" dirty="0"/>
          </a:p>
        </p:txBody>
      </p:sp>
    </p:spTree>
    <p:extLst>
      <p:ext uri="{BB962C8B-B14F-4D97-AF65-F5344CB8AC3E}">
        <p14:creationId xmlns:p14="http://schemas.microsoft.com/office/powerpoint/2010/main" val="2757761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FR" dirty="0"/>
          </a:p>
        </p:txBody>
      </p:sp>
    </p:spTree>
    <p:extLst>
      <p:ext uri="{BB962C8B-B14F-4D97-AF65-F5344CB8AC3E}">
        <p14:creationId xmlns:p14="http://schemas.microsoft.com/office/powerpoint/2010/main" val="3706316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FR" dirty="0"/>
          </a:p>
        </p:txBody>
      </p:sp>
    </p:spTree>
    <p:extLst>
      <p:ext uri="{BB962C8B-B14F-4D97-AF65-F5344CB8AC3E}">
        <p14:creationId xmlns:p14="http://schemas.microsoft.com/office/powerpoint/2010/main" val="2223222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Sous réserve de la météo de la semaine prochaine </a:t>
            </a:r>
          </a:p>
          <a:p>
            <a:pPr marL="0" lvl="0" indent="0" algn="l" rtl="0">
              <a:spcBef>
                <a:spcPts val="0"/>
              </a:spcBef>
              <a:spcAft>
                <a:spcPts val="0"/>
              </a:spcAft>
              <a:buNone/>
            </a:pPr>
            <a:r>
              <a:rPr lang="fr-FR" dirty="0"/>
              <a:t>Maturation très rapide depuis 3 semaines par des forte chaleurs et du manque d’eau</a:t>
            </a:r>
          </a:p>
        </p:txBody>
      </p:sp>
    </p:spTree>
    <p:extLst>
      <p:ext uri="{BB962C8B-B14F-4D97-AF65-F5344CB8AC3E}">
        <p14:creationId xmlns:p14="http://schemas.microsoft.com/office/powerpoint/2010/main" val="2289587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Attention à l’hétérogénéité de la vendange cette année…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Peu d’azote assimilable cette année : du au printemps sec et donc peu d’</a:t>
            </a:r>
            <a:r>
              <a:rPr lang="fr-FR" dirty="0" err="1"/>
              <a:t>assimillation</a:t>
            </a:r>
            <a:r>
              <a:rPr lang="fr-FR" dirty="0"/>
              <a:t> d’azote dans le sol </a:t>
            </a:r>
          </a:p>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p:txBody>
      </p:sp>
    </p:spTree>
    <p:extLst>
      <p:ext uri="{BB962C8B-B14F-4D97-AF65-F5344CB8AC3E}">
        <p14:creationId xmlns:p14="http://schemas.microsoft.com/office/powerpoint/2010/main" val="357422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err="1"/>
              <a:t>PowerLees</a:t>
            </a:r>
            <a:r>
              <a:rPr lang="fr-FR" dirty="0"/>
              <a:t> Life : 70 euros pour 100 </a:t>
            </a:r>
            <a:r>
              <a:rPr lang="fr-FR" dirty="0" err="1"/>
              <a:t>hL</a:t>
            </a:r>
            <a:endParaRPr dirty="0"/>
          </a:p>
        </p:txBody>
      </p:sp>
    </p:spTree>
    <p:extLst>
      <p:ext uri="{BB962C8B-B14F-4D97-AF65-F5344CB8AC3E}">
        <p14:creationId xmlns:p14="http://schemas.microsoft.com/office/powerpoint/2010/main" val="3747409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Recherche des alternatives à la PVPP autorisé en AB ou à utiliser en complément à la PVPP avec son dose limité à 80g/hl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73739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le paramètre </a:t>
            </a:r>
            <a:r>
              <a:rPr lang="fr-FR" i="1" dirty="0"/>
              <a:t>a*</a:t>
            </a:r>
            <a:r>
              <a:rPr lang="fr-FR" dirty="0"/>
              <a:t> représente la valeur sur un axe </a:t>
            </a:r>
            <a:r>
              <a:rPr lang="fr-FR" dirty="0">
                <a:hlinkClick r:id="rId3" tooltip="Vert"/>
              </a:rPr>
              <a:t>vert</a:t>
            </a:r>
            <a:r>
              <a:rPr lang="fr-FR" dirty="0"/>
              <a:t> → </a:t>
            </a:r>
            <a:r>
              <a:rPr lang="fr-FR" dirty="0">
                <a:hlinkClick r:id="rId4" tooltip="Rouge (couleur)"/>
              </a:rPr>
              <a:t>rouge</a:t>
            </a:r>
            <a:r>
              <a:rPr lang="fr-FR" dirty="0"/>
              <a:t> ; </a:t>
            </a:r>
          </a:p>
          <a:p>
            <a:pPr marL="0" lvl="0" indent="0" algn="l" rtl="0">
              <a:spcBef>
                <a:spcPts val="0"/>
              </a:spcBef>
              <a:spcAft>
                <a:spcPts val="0"/>
              </a:spcAft>
              <a:buNone/>
            </a:pPr>
            <a:r>
              <a:rPr lang="fr-FR" dirty="0"/>
              <a:t>le paramètre </a:t>
            </a:r>
            <a:r>
              <a:rPr lang="fr-FR" i="1" dirty="0"/>
              <a:t>b*</a:t>
            </a:r>
            <a:r>
              <a:rPr lang="fr-FR" dirty="0"/>
              <a:t> représente la valeur sur un axe </a:t>
            </a:r>
            <a:r>
              <a:rPr lang="fr-FR" dirty="0">
                <a:hlinkClick r:id="rId5" tooltip="Bleu"/>
              </a:rPr>
              <a:t>bleu</a:t>
            </a:r>
            <a:r>
              <a:rPr lang="fr-FR" dirty="0"/>
              <a:t> → </a:t>
            </a:r>
            <a:r>
              <a:rPr lang="fr-FR" dirty="0">
                <a:hlinkClick r:id="rId6" tooltip="Jaune"/>
              </a:rPr>
              <a:t>jaune</a:t>
            </a:r>
            <a:r>
              <a:rPr lang="fr-FR" dirty="0"/>
              <a:t>. </a:t>
            </a:r>
          </a:p>
          <a:p>
            <a:pPr marL="0" lvl="0" indent="0" algn="l" rtl="0">
              <a:spcBef>
                <a:spcPts val="0"/>
              </a:spcBef>
              <a:spcAft>
                <a:spcPts val="0"/>
              </a:spcAft>
              <a:buNone/>
            </a:pPr>
            <a:r>
              <a:rPr lang="fr-FR" dirty="0"/>
              <a:t>Produits composés : Pois + </a:t>
            </a:r>
            <a:r>
              <a:rPr lang="fr-FR" dirty="0" err="1"/>
              <a:t>patatine</a:t>
            </a:r>
            <a:r>
              <a:rPr lang="fr-FR" dirty="0"/>
              <a:t> + levures inactivés+ Bentonite :  </a:t>
            </a:r>
            <a:r>
              <a:rPr lang="fr-FR" dirty="0" err="1"/>
              <a:t>Greenfine</a:t>
            </a:r>
            <a:r>
              <a:rPr lang="fr-FR" dirty="0"/>
              <a:t> Nature / </a:t>
            </a:r>
            <a:r>
              <a:rPr lang="fr-FR" dirty="0" err="1"/>
              <a:t>Oenofine</a:t>
            </a:r>
            <a:r>
              <a:rPr lang="fr-FR" dirty="0"/>
              <a:t> Nature/</a:t>
            </a:r>
            <a:r>
              <a:rPr lang="fr-FR" dirty="0" err="1"/>
              <a:t>Oenovégan</a:t>
            </a:r>
            <a:r>
              <a:rPr lang="fr-FR" dirty="0"/>
              <a:t> EPL = diminution de la A </a:t>
            </a:r>
            <a:r>
              <a:rPr lang="fr-FR" dirty="0" err="1"/>
              <a:t>systematique</a:t>
            </a:r>
            <a:r>
              <a:rPr lang="fr-FR" dirty="0"/>
              <a:t>, plus ou moins la valeur de B et donc le jaune </a:t>
            </a:r>
          </a:p>
          <a:p>
            <a:pPr marL="0" lvl="0" indent="0" algn="l" rtl="0">
              <a:spcBef>
                <a:spcPts val="0"/>
              </a:spcBef>
              <a:spcAft>
                <a:spcPts val="0"/>
              </a:spcAft>
              <a:buNone/>
            </a:pPr>
            <a:endParaRPr lang="fr-F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Produits composés : Pois + </a:t>
            </a:r>
            <a:r>
              <a:rPr lang="fr-FR" dirty="0" err="1"/>
              <a:t>ecorses</a:t>
            </a:r>
            <a:r>
              <a:rPr lang="fr-FR" dirty="0"/>
              <a:t> de levure + Bentonite+ Charbon :  </a:t>
            </a:r>
            <a:r>
              <a:rPr lang="fr-FR" dirty="0" err="1"/>
              <a:t>Oenofine</a:t>
            </a:r>
            <a:r>
              <a:rPr lang="fr-FR" dirty="0"/>
              <a:t> </a:t>
            </a:r>
            <a:r>
              <a:rPr lang="fr-FR" dirty="0" err="1"/>
              <a:t>pink</a:t>
            </a:r>
            <a:r>
              <a:rPr lang="fr-FR" dirty="0"/>
              <a:t> = diminution de A et B par rapport au témoin, plus que le PVPP mais </a:t>
            </a:r>
            <a:r>
              <a:rPr lang="fr-FR" dirty="0" err="1"/>
              <a:t>probleme</a:t>
            </a:r>
            <a:r>
              <a:rPr lang="fr-FR" dirty="0"/>
              <a:t> de dosage PVPP et utilisation du charbon</a:t>
            </a:r>
          </a:p>
          <a:p>
            <a:pPr marL="0" lvl="0" indent="0" algn="l" rtl="0">
              <a:spcBef>
                <a:spcPts val="0"/>
              </a:spcBef>
              <a:spcAft>
                <a:spcPts val="0"/>
              </a:spcAft>
              <a:buNone/>
            </a:pPr>
            <a:r>
              <a:rPr lang="fr-FR" dirty="0"/>
              <a:t>Caséine à même dose, bien que pas de limite réglementaire, mais </a:t>
            </a:r>
            <a:r>
              <a:rPr lang="fr-FR" dirty="0" err="1"/>
              <a:t>allergéne</a:t>
            </a:r>
            <a:endParaRPr lang="fr-FR" dirty="0"/>
          </a:p>
          <a:p>
            <a:pPr marL="0" lvl="0" indent="0" algn="l" rtl="0">
              <a:spcBef>
                <a:spcPts val="0"/>
              </a:spcBef>
              <a:spcAft>
                <a:spcPts val="0"/>
              </a:spcAft>
              <a:buNone/>
            </a:pPr>
            <a:r>
              <a:rPr lang="fr-FR" dirty="0" err="1"/>
              <a:t>Greenfine</a:t>
            </a:r>
            <a:r>
              <a:rPr lang="fr-FR" dirty="0"/>
              <a:t> rosé (POIS + PVPP)</a:t>
            </a:r>
            <a:endParaRPr dirty="0"/>
          </a:p>
        </p:txBody>
      </p:sp>
    </p:spTree>
    <p:extLst>
      <p:ext uri="{BB962C8B-B14F-4D97-AF65-F5344CB8AC3E}">
        <p14:creationId xmlns:p14="http://schemas.microsoft.com/office/powerpoint/2010/main" val="2222719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Prix PVPP plus </a:t>
            </a:r>
            <a:r>
              <a:rPr lang="fr-FR" sz="1400" dirty="0" err="1">
                <a:effectLst/>
                <a:latin typeface="Calibri" panose="020F0502020204030204" pitchFamily="34" charset="0"/>
                <a:ea typeface="Calibri" panose="020F0502020204030204" pitchFamily="34" charset="0"/>
                <a:cs typeface="Arial" panose="020B0604020202020204" pitchFamily="34" charset="0"/>
              </a:rPr>
              <a:t>efficase</a:t>
            </a:r>
            <a:r>
              <a:rPr lang="fr-FR" sz="1400" dirty="0">
                <a:effectLst/>
                <a:latin typeface="Calibri" panose="020F0502020204030204" pitchFamily="34" charset="0"/>
                <a:ea typeface="Calibri" panose="020F0502020204030204" pitchFamily="34" charset="0"/>
                <a:cs typeface="Arial" panose="020B0604020202020204" pitchFamily="34" charset="0"/>
              </a:rPr>
              <a:t> mais plus cher,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Caséine : </a:t>
            </a:r>
            <a:r>
              <a:rPr lang="fr-FR" sz="1400" dirty="0" err="1">
                <a:effectLst/>
                <a:latin typeface="Calibri" panose="020F0502020204030204" pitchFamily="34" charset="0"/>
                <a:ea typeface="Calibri" panose="020F0502020204030204" pitchFamily="34" charset="0"/>
                <a:cs typeface="Arial" panose="020B0604020202020204" pitchFamily="34" charset="0"/>
              </a:rPr>
              <a:t>allergene</a:t>
            </a:r>
            <a:r>
              <a:rPr lang="fr-FR" sz="1400" dirty="0">
                <a:effectLst/>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Produits composés </a:t>
            </a:r>
            <a:r>
              <a:rPr lang="fr-FR" sz="1400" dirty="0"/>
              <a:t>Pois + </a:t>
            </a:r>
            <a:r>
              <a:rPr lang="fr-FR" sz="1400" dirty="0" err="1"/>
              <a:t>patatine</a:t>
            </a:r>
            <a:r>
              <a:rPr lang="fr-FR" sz="1400" dirty="0"/>
              <a:t> + levures inactivés+ Bentonite  : Prix proche au caséine, aussi </a:t>
            </a:r>
            <a:r>
              <a:rPr lang="fr-FR" sz="1400" dirty="0" err="1"/>
              <a:t>efficase</a:t>
            </a:r>
            <a:r>
              <a:rPr lang="fr-FR" sz="1400" dirty="0"/>
              <a:t> et bonne alt</a:t>
            </a:r>
            <a:r>
              <a:rPr lang="fr-FR" sz="1400" dirty="0">
                <a:effectLst/>
                <a:latin typeface="Calibri" panose="020F0502020204030204" pitchFamily="34" charset="0"/>
                <a:ea typeface="Calibri" panose="020F0502020204030204" pitchFamily="34" charset="0"/>
                <a:cs typeface="Arial" panose="020B0604020202020204" pitchFamily="34" charset="0"/>
              </a:rPr>
              <a:t>ernative BIO/ NOP/végan </a:t>
            </a:r>
          </a:p>
        </p:txBody>
      </p:sp>
    </p:spTree>
    <p:extLst>
      <p:ext uri="{BB962C8B-B14F-4D97-AF65-F5344CB8AC3E}">
        <p14:creationId xmlns:p14="http://schemas.microsoft.com/office/powerpoint/2010/main" val="4010129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867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3901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9758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1144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1035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71180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33238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3554657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894666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45679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7508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869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6501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Présentation de Laffort, puis en reparle derrière avec les résultats des essais qu’on a fait chez vous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J0 = sortie de débourbage et ajout de la levure. Dans les 2 cas, au-dessus de 16°C &gt; temps de latence variable, entre 24h et 36h</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 gauche : Omega à J0 et levure de FA à J+4 &gt; stoppe la pride lactique</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 droite : 2eme levure à J8 : on arrive à un plateau de production de lactique vers 9-10 jours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Il faut aussi tenir compte de la prise naturelle d’acidité lors du début de fermentation, variable selon les cas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(entre 0.5 et 1.5 g d’acide tartrique/L)</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0268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Si on compare une fermentation avec Omega, et une fermentation classique :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Production d’acide lactique moins forte que donnée par Laffort, même en lui laissant le temps : sans doute la température en sortie de débourbage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On avait pas toujours un témoin à mettre en face de l’essai &gt; les données ci-dessus sont une « interprétation » des différents résultats obtenus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 faire en levurage séquentiel et pas en </a:t>
            </a:r>
            <a:r>
              <a:rPr lang="fr-FR" sz="1400" dirty="0" err="1">
                <a:effectLst/>
                <a:latin typeface="Calibri" panose="020F0502020204030204" pitchFamily="34" charset="0"/>
                <a:ea typeface="Calibri" panose="020F0502020204030204" pitchFamily="34" charset="0"/>
                <a:cs typeface="Arial" panose="020B0604020202020204" pitchFamily="34" charset="0"/>
              </a:rPr>
              <a:t>co</a:t>
            </a:r>
            <a:r>
              <a:rPr lang="fr-FR" sz="1400" dirty="0">
                <a:effectLst/>
                <a:latin typeface="Calibri" panose="020F0502020204030204" pitchFamily="34" charset="0"/>
                <a:ea typeface="Calibri" panose="020F0502020204030204" pitchFamily="34" charset="0"/>
                <a:cs typeface="Arial" panose="020B0604020202020204" pitchFamily="34" charset="0"/>
              </a:rPr>
              <a:t>-inoculation &gt; vus les temps de latence, sans doute très peu de production avec les 2 levurages en même temps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Pas de départ avant le second levurage observé, malgré les températures supérieurs à 16°C</a:t>
            </a:r>
          </a:p>
        </p:txBody>
      </p:sp>
    </p:spTree>
    <p:extLst>
      <p:ext uri="{BB962C8B-B14F-4D97-AF65-F5344CB8AC3E}">
        <p14:creationId xmlns:p14="http://schemas.microsoft.com/office/powerpoint/2010/main" val="3285202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Là aussi, on part d’une hypothèse et pas d’un assemblage réellement fait, mais c’est pour avoir une idée</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Si on obtient les résultats de la diapo précédent, analytiquement, il faut mettre 35-40% de la cuve avec Omega, et 60-65% de la cuve classique pour avoir la bonne acidité</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Si on compare avec des acidifications traditionnelle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Prix pas aberrant par rapport aux techniques actuelles (acides) : même ordre de grandeur</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Inconvénients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Gestion technique incertaine : difficile d’être précis sur la montée d’acidité (incertitude sur la production de lactique et sur l’effet du lactique produit sur l’</a:t>
            </a:r>
            <a:r>
              <a:rPr lang="fr-FR" sz="1400" dirty="0" err="1">
                <a:effectLst/>
                <a:latin typeface="Calibri" panose="020F0502020204030204" pitchFamily="34" charset="0"/>
                <a:ea typeface="Calibri" panose="020F0502020204030204" pitchFamily="34" charset="0"/>
                <a:cs typeface="Arial" panose="020B0604020202020204" pitchFamily="34" charset="0"/>
              </a:rPr>
              <a:t>equilibre</a:t>
            </a:r>
            <a:r>
              <a:rPr lang="fr-FR" sz="1400" dirty="0">
                <a:effectLst/>
                <a:latin typeface="Calibri" panose="020F0502020204030204" pitchFamily="34" charset="0"/>
                <a:ea typeface="Calibri" panose="020F0502020204030204" pitchFamily="34" charset="0"/>
                <a:cs typeface="Arial" panose="020B0604020202020204" pitchFamily="34" charset="0"/>
              </a:rPr>
              <a:t> du vin)</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Multiples facteurs pouvant jouer sur la production de lactique : la température (pas moins de 18°C) et le SO2 (pas de plus de 4 g/</a:t>
            </a:r>
            <a:r>
              <a:rPr lang="fr-FR" sz="1400" dirty="0" err="1">
                <a:effectLst/>
                <a:latin typeface="Calibri" panose="020F0502020204030204" pitchFamily="34" charset="0"/>
                <a:ea typeface="Calibri" panose="020F0502020204030204" pitchFamily="34" charset="0"/>
                <a:cs typeface="Arial" panose="020B0604020202020204" pitchFamily="34" charset="0"/>
              </a:rPr>
              <a:t>hL</a:t>
            </a:r>
            <a:r>
              <a:rPr lang="fr-FR" sz="1400" dirty="0">
                <a:effectLst/>
                <a:latin typeface="Calibri" panose="020F0502020204030204" pitchFamily="34" charset="0"/>
                <a:ea typeface="Calibri" panose="020F0502020204030204" pitchFamily="34" charset="0"/>
                <a:cs typeface="Arial" panose="020B0604020202020204" pitchFamily="34" charset="0"/>
              </a:rPr>
              <a:t>) &gt; impose un suivi du lactique pour placer le second levurage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Bon, en même temps, l’ajout d’acide est relativement incertaine aussi, surtout avec du tartrique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Avantages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Le prix, dans le même ordre de grandeur que les acides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La qualité de l’acidité, plus douce que le tartrique, et moins amer que le malique, plus fondue qu’avec l’ajout d’acide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Production naturelle d’acide, qui accessoirement ne figurera pas dans la composition sur l’étiquette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err="1">
                <a:effectLst/>
                <a:latin typeface="Calibri" panose="020F0502020204030204" pitchFamily="34" charset="0"/>
                <a:ea typeface="Calibri" panose="020F0502020204030204" pitchFamily="34" charset="0"/>
                <a:cs typeface="Arial" panose="020B0604020202020204" pitchFamily="34" charset="0"/>
              </a:rPr>
              <a:t>Oenlogiquement</a:t>
            </a:r>
            <a:r>
              <a:rPr lang="fr-FR" sz="1400" dirty="0">
                <a:effectLst/>
                <a:latin typeface="Calibri" panose="020F0502020204030204" pitchFamily="34" charset="0"/>
                <a:ea typeface="Calibri" panose="020F0502020204030204" pitchFamily="34" charset="0"/>
                <a:cs typeface="Arial" panose="020B0604020202020204" pitchFamily="34" charset="0"/>
              </a:rPr>
              <a:t>, plus satisfaisant que de mettre des pelletées d’acide dans les moûts</a:t>
            </a:r>
          </a:p>
        </p:txBody>
      </p:sp>
    </p:spTree>
    <p:extLst>
      <p:ext uri="{BB962C8B-B14F-4D97-AF65-F5344CB8AC3E}">
        <p14:creationId xmlns:p14="http://schemas.microsoft.com/office/powerpoint/2010/main" val="3012559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Inconvénients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Gestion technique incertaine : difficile d’être précis sur la montée d’acidité (incertitude sur la production de lactique et sur l’effet du lactique produit sur l’</a:t>
            </a:r>
            <a:r>
              <a:rPr lang="fr-FR" sz="1400" dirty="0" err="1">
                <a:effectLst/>
                <a:latin typeface="Calibri" panose="020F0502020204030204" pitchFamily="34" charset="0"/>
                <a:ea typeface="Calibri" panose="020F0502020204030204" pitchFamily="34" charset="0"/>
                <a:cs typeface="Arial" panose="020B0604020202020204" pitchFamily="34" charset="0"/>
              </a:rPr>
              <a:t>equilibre</a:t>
            </a:r>
            <a:r>
              <a:rPr lang="fr-FR" sz="1400" dirty="0">
                <a:effectLst/>
                <a:latin typeface="Calibri" panose="020F0502020204030204" pitchFamily="34" charset="0"/>
                <a:ea typeface="Calibri" panose="020F0502020204030204" pitchFamily="34" charset="0"/>
                <a:cs typeface="Arial" panose="020B0604020202020204" pitchFamily="34" charset="0"/>
              </a:rPr>
              <a:t> du vin) ; il faut s’habituer à une fermentation qui ne doit pas aller jusqu’au bout…</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Multiples facteurs pouvant jouer sur la production de lactique : la température (pas moins de 18°C) et le SO2 (pas de plus de 4 g/</a:t>
            </a:r>
            <a:r>
              <a:rPr lang="fr-FR" sz="1400" dirty="0" err="1">
                <a:effectLst/>
                <a:latin typeface="Calibri" panose="020F0502020204030204" pitchFamily="34" charset="0"/>
                <a:ea typeface="Calibri" panose="020F0502020204030204" pitchFamily="34" charset="0"/>
                <a:cs typeface="Arial" panose="020B0604020202020204" pitchFamily="34" charset="0"/>
              </a:rPr>
              <a:t>hL</a:t>
            </a:r>
            <a:r>
              <a:rPr lang="fr-FR" sz="1400" dirty="0">
                <a:effectLst/>
                <a:latin typeface="Calibri" panose="020F0502020204030204" pitchFamily="34" charset="0"/>
                <a:ea typeface="Calibri" panose="020F0502020204030204" pitchFamily="34" charset="0"/>
                <a:cs typeface="Arial" panose="020B0604020202020204" pitchFamily="34" charset="0"/>
              </a:rPr>
              <a:t>) &gt; impose un suivi du lactique pour placer le second levurage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Bon, en même temps, l’ajout d’acide est relativement incertaine aussi, surtout avec du tartrique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Avantages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Le prix, dans le même ordre de grandeur que les acides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La qualité de l’acidité, plus douce que le tartrique, et moins amer que le malique, plus fondue qu’avec l’ajout d’acide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Production naturelle d’acide, qui accessoirement ne figurera pas dans la composition sur l’étiquette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err="1">
                <a:effectLst/>
                <a:latin typeface="Calibri" panose="020F0502020204030204" pitchFamily="34" charset="0"/>
                <a:ea typeface="Calibri" panose="020F0502020204030204" pitchFamily="34" charset="0"/>
                <a:cs typeface="Arial" panose="020B0604020202020204" pitchFamily="34" charset="0"/>
              </a:rPr>
              <a:t>Oenlogiquement</a:t>
            </a:r>
            <a:r>
              <a:rPr lang="fr-FR" sz="1400" dirty="0">
                <a:effectLst/>
                <a:latin typeface="Calibri" panose="020F0502020204030204" pitchFamily="34" charset="0"/>
                <a:ea typeface="Calibri" panose="020F0502020204030204" pitchFamily="34" charset="0"/>
                <a:cs typeface="Arial" panose="020B0604020202020204" pitchFamily="34" charset="0"/>
              </a:rPr>
              <a:t>, plus satisfaisant que de mettre des pelletées d’acide dans les moûts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Rappel du protocole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Importance de la température et du SO2</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Importance de la correction azotée lors des 2 levurages</a:t>
            </a:r>
          </a:p>
        </p:txBody>
      </p:sp>
    </p:spTree>
    <p:extLst>
      <p:ext uri="{BB962C8B-B14F-4D97-AF65-F5344CB8AC3E}">
        <p14:creationId xmlns:p14="http://schemas.microsoft.com/office/powerpoint/2010/main" val="267615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7508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err="1"/>
              <a:t>PowerLees</a:t>
            </a:r>
            <a:r>
              <a:rPr lang="fr-FR" dirty="0"/>
              <a:t> Life : 70 euros pour 100 </a:t>
            </a:r>
            <a:r>
              <a:rPr lang="fr-FR" dirty="0" err="1"/>
              <a:t>hL</a:t>
            </a:r>
            <a:endParaRPr dirty="0"/>
          </a:p>
        </p:txBody>
      </p:sp>
    </p:spTree>
    <p:extLst>
      <p:ext uri="{BB962C8B-B14F-4D97-AF65-F5344CB8AC3E}">
        <p14:creationId xmlns:p14="http://schemas.microsoft.com/office/powerpoint/2010/main" val="3179654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3554657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45679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519867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121481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9967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2462979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2856398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2897587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2442565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195904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1820536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FR" sz="1100" dirty="0">
              <a:effectLst/>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3054437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Rassemblé des questions qui nous sont posées régulièrement</a:t>
            </a:r>
            <a:endParaRPr dirty="0"/>
          </a:p>
        </p:txBody>
      </p:sp>
    </p:spTree>
    <p:extLst>
      <p:ext uri="{BB962C8B-B14F-4D97-AF65-F5344CB8AC3E}">
        <p14:creationId xmlns:p14="http://schemas.microsoft.com/office/powerpoint/2010/main" val="1701095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On isole les parcelles = on s’arrange pour voir que les raisins sont abîmés AVANT qu’ils soient dans la benne devant la cave, sinon, c’est dur à gérer.</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On les rentre rapidement : on espère pas que ça murisse : sauf mistral, ça risque surtout de s’abîmer</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Augmenter le SO2 pour limiter l’action des enzymes du Botrytis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Tanins galliques idem : limite l’activité des enzymes d’oxydation des champignons, et facilite la clarification. Passée la maie du pressoir, ça ne sert plus à grand-chose de les mettre</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Pressurage = remplissage rapide, à basse température, et pas de macération</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Si possible, je mets à part les jus de benne et dégoutage du reste du pressoir &gt; impact différent, qualité des jus obtenus différents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En FA :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Caséine de préférence, pour éliminer les composés formés par l’oxydation, masqueurs d’arômes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Des copeaux de bois frais : n’apportent pas de notes boisées, mais apportent de la matière en bouche, et servent de support aromatique pour les levures.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Privilégier des levures qui produisent des arômes fermentaires à basse température : </a:t>
            </a:r>
            <a:r>
              <a:rPr lang="fr-FR" sz="1400" dirty="0" err="1">
                <a:effectLst/>
                <a:latin typeface="Calibri" panose="020F0502020204030204" pitchFamily="34" charset="0"/>
                <a:ea typeface="Calibri" panose="020F0502020204030204" pitchFamily="34" charset="0"/>
                <a:cs typeface="Arial" panose="020B0604020202020204" pitchFamily="34" charset="0"/>
              </a:rPr>
              <a:t>Xarom</a:t>
            </a:r>
            <a:r>
              <a:rPr lang="fr-FR" sz="1400" dirty="0">
                <a:effectLst/>
                <a:latin typeface="Calibri" panose="020F0502020204030204" pitchFamily="34" charset="0"/>
                <a:ea typeface="Calibri" panose="020F0502020204030204" pitchFamily="34" charset="0"/>
                <a:cs typeface="Arial" panose="020B0604020202020204" pitchFamily="34" charset="0"/>
              </a:rPr>
              <a:t>, Actiflore rosé</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Eventuellement, charbon</a:t>
            </a:r>
          </a:p>
        </p:txBody>
      </p:sp>
    </p:spTree>
    <p:extLst>
      <p:ext uri="{BB962C8B-B14F-4D97-AF65-F5344CB8AC3E}">
        <p14:creationId xmlns:p14="http://schemas.microsoft.com/office/powerpoint/2010/main" val="1835329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On isole les parcelles = on s’arrange pour voir que les raisins sont abîmés AVANT qu’ils soient dans la benne devant la cave, sinon, c’est dur à gérer.</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On les rentre rapidement : on espère pas que ça murisse : sauf mistral, ça risque surtout de s’abîmer</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Augmenter le SO2 pour limiter l’action des enzymes du Botrytis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Tanins galliques idem : limite l’</a:t>
            </a:r>
            <a:r>
              <a:rPr lang="fr-FR" sz="1400" dirty="0" err="1">
                <a:effectLst/>
                <a:latin typeface="Calibri" panose="020F0502020204030204" pitchFamily="34" charset="0"/>
                <a:ea typeface="Calibri" panose="020F0502020204030204" pitchFamily="34" charset="0"/>
                <a:cs typeface="Arial" panose="020B0604020202020204" pitchFamily="34" charset="0"/>
              </a:rPr>
              <a:t>activié</a:t>
            </a:r>
            <a:r>
              <a:rPr lang="fr-FR" sz="1400" dirty="0">
                <a:effectLst/>
                <a:latin typeface="Calibri" panose="020F0502020204030204" pitchFamily="34" charset="0"/>
                <a:ea typeface="Calibri" panose="020F0502020204030204" pitchFamily="34" charset="0"/>
                <a:cs typeface="Arial" panose="020B0604020202020204" pitchFamily="34" charset="0"/>
              </a:rPr>
              <a:t> des enzymes d’oxydation des champignons, et facilite la clarification. Passée la maie du pressoir, ça ne sert plus à grand-chose de les mettre</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Pressurage = remplissage rapide, à basse température, et pas de macération</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Si possible, je mets à part les jus de benne et dégoutage du reste du pressoir &gt; impact différent, qualité des jus obtenus différents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En FA :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Caséine de préférence, pour éliminer les composés formés par l’oxydation, masqueurs d’arômes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Des copeaux de bois frais : n’apportent pas de notes boisées, mais apportent de la matière en bouche, et servent de support aromatique pour les levures.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Privilégier des levures qui produisent des arômes fermentaires à basse température : </a:t>
            </a:r>
            <a:r>
              <a:rPr lang="fr-FR" sz="1400" dirty="0" err="1">
                <a:effectLst/>
                <a:latin typeface="Calibri" panose="020F0502020204030204" pitchFamily="34" charset="0"/>
                <a:ea typeface="Calibri" panose="020F0502020204030204" pitchFamily="34" charset="0"/>
                <a:cs typeface="Arial" panose="020B0604020202020204" pitchFamily="34" charset="0"/>
              </a:rPr>
              <a:t>Xarom</a:t>
            </a:r>
            <a:r>
              <a:rPr lang="fr-FR" sz="1400" dirty="0">
                <a:effectLst/>
                <a:latin typeface="Calibri" panose="020F0502020204030204" pitchFamily="34" charset="0"/>
                <a:ea typeface="Calibri" panose="020F0502020204030204" pitchFamily="34" charset="0"/>
                <a:cs typeface="Arial" panose="020B0604020202020204" pitchFamily="34" charset="0"/>
              </a:rPr>
              <a:t>, Actiflore rosé</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Eventuellement, charbon</a:t>
            </a:r>
          </a:p>
        </p:txBody>
      </p:sp>
    </p:spTree>
    <p:extLst>
      <p:ext uri="{BB962C8B-B14F-4D97-AF65-F5344CB8AC3E}">
        <p14:creationId xmlns:p14="http://schemas.microsoft.com/office/powerpoint/2010/main" val="298669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5345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Re présenter le défaut au début. Différence entre </a:t>
            </a:r>
            <a:r>
              <a:rPr lang="fr-FR" sz="1400" dirty="0" err="1">
                <a:effectLst/>
                <a:latin typeface="Calibri" panose="020F0502020204030204" pitchFamily="34" charset="0"/>
                <a:ea typeface="Calibri" panose="020F0502020204030204" pitchFamily="34" charset="0"/>
                <a:cs typeface="Arial" panose="020B0604020202020204" pitchFamily="34" charset="0"/>
              </a:rPr>
              <a:t>brett</a:t>
            </a:r>
            <a:r>
              <a:rPr lang="fr-FR" sz="1400" dirty="0">
                <a:effectLst/>
                <a:latin typeface="Calibri" panose="020F0502020204030204" pitchFamily="34" charset="0"/>
                <a:ea typeface="Calibri" panose="020F0502020204030204" pitchFamily="34" charset="0"/>
                <a:cs typeface="Arial" panose="020B0604020202020204" pitchFamily="34" charset="0"/>
              </a:rPr>
              <a:t> et phénols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Cout analyse </a:t>
            </a:r>
            <a:r>
              <a:rPr lang="fr-FR" sz="1400" dirty="0" err="1">
                <a:effectLst/>
                <a:latin typeface="Calibri" panose="020F0502020204030204" pitchFamily="34" charset="0"/>
                <a:ea typeface="Calibri" panose="020F0502020204030204" pitchFamily="34" charset="0"/>
                <a:cs typeface="Arial" panose="020B0604020202020204" pitchFamily="34" charset="0"/>
              </a:rPr>
              <a:t>brett</a:t>
            </a:r>
            <a:r>
              <a:rPr lang="fr-FR" sz="1400" dirty="0">
                <a:effectLst/>
                <a:latin typeface="Calibri" panose="020F0502020204030204" pitchFamily="34" charset="0"/>
                <a:ea typeface="Calibri" panose="020F0502020204030204" pitchFamily="34" charset="0"/>
                <a:cs typeface="Arial" panose="020B0604020202020204" pitchFamily="34" charset="0"/>
              </a:rPr>
              <a:t>: 23€</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Cout traitement </a:t>
            </a:r>
            <a:r>
              <a:rPr lang="fr-FR" sz="1400" dirty="0" err="1">
                <a:effectLst/>
                <a:latin typeface="Calibri" panose="020F0502020204030204" pitchFamily="34" charset="0"/>
                <a:ea typeface="Calibri" panose="020F0502020204030204" pitchFamily="34" charset="0"/>
                <a:cs typeface="Arial" panose="020B0604020202020204" pitchFamily="34" charset="0"/>
              </a:rPr>
              <a:t>chitosane</a:t>
            </a:r>
            <a:r>
              <a:rPr lang="fr-FR" sz="1400" dirty="0">
                <a:effectLst/>
                <a:latin typeface="Calibri" panose="020F0502020204030204" pitchFamily="34" charset="0"/>
                <a:ea typeface="Calibri" panose="020F0502020204030204" pitchFamily="34" charset="0"/>
                <a:cs typeface="Arial" panose="020B0604020202020204" pitchFamily="34" charset="0"/>
              </a:rPr>
              <a:t> 100 hl: 160€ environ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Charbon désodorisant fonctionne, mais interdit sur vin fini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Traitement par osmose inverse + adsorption autorisé depuis 2014 sauf vins bio et </a:t>
            </a:r>
            <a:r>
              <a:rPr lang="fr-FR" sz="1400" dirty="0" err="1">
                <a:effectLst/>
                <a:latin typeface="Calibri" panose="020F0502020204030204" pitchFamily="34" charset="0"/>
                <a:ea typeface="Calibri" panose="020F0502020204030204" pitchFamily="34" charset="0"/>
                <a:cs typeface="Arial" panose="020B0604020202020204" pitchFamily="34" charset="0"/>
              </a:rPr>
              <a:t>demeter</a:t>
            </a:r>
            <a:r>
              <a:rPr lang="fr-FR" sz="1400" dirty="0">
                <a:effectLst/>
                <a:latin typeface="Calibri" panose="020F0502020204030204" pitchFamily="34" charset="0"/>
                <a:ea typeface="Calibri" panose="020F0502020204030204" pitchFamily="34" charset="0"/>
                <a:cs typeface="Arial" panose="020B0604020202020204" pitchFamily="34" charset="0"/>
              </a:rPr>
              <a:t>. Prestataire </a:t>
            </a:r>
            <a:r>
              <a:rPr lang="fr-FR" sz="1400" dirty="0" err="1">
                <a:effectLst/>
                <a:latin typeface="Calibri" panose="020F0502020204030204" pitchFamily="34" charset="0"/>
                <a:ea typeface="Calibri" panose="020F0502020204030204" pitchFamily="34" charset="0"/>
                <a:cs typeface="Arial" panose="020B0604020202020204" pitchFamily="34" charset="0"/>
              </a:rPr>
              <a:t>paetzold</a:t>
            </a: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8137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57082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46075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err="1">
                <a:effectLst/>
                <a:latin typeface="Calibri" panose="020F0502020204030204" pitchFamily="34" charset="0"/>
                <a:ea typeface="Calibri" panose="020F0502020204030204" pitchFamily="34" charset="0"/>
                <a:cs typeface="Arial" panose="020B0604020202020204" pitchFamily="34" charset="0"/>
              </a:rPr>
              <a:t>Microcol</a:t>
            </a:r>
            <a:r>
              <a:rPr lang="fr-FR" sz="1400" dirty="0">
                <a:effectLst/>
                <a:latin typeface="Calibri" panose="020F0502020204030204" pitchFamily="34" charset="0"/>
                <a:ea typeface="Calibri" panose="020F0502020204030204" pitchFamily="34" charset="0"/>
                <a:cs typeface="Arial" panose="020B0604020202020204" pitchFamily="34" charset="0"/>
              </a:rPr>
              <a:t> alpha, poudre ou bentonite 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Impact faible sur a dégustation en FA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Tassement des colles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50g/hl cout 20-25€ pour 100hl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Pas </a:t>
            </a:r>
            <a:r>
              <a:rPr lang="fr-FR" sz="1400" dirty="0" err="1">
                <a:effectLst/>
                <a:latin typeface="Calibri" panose="020F0502020204030204" pitchFamily="34" charset="0"/>
                <a:ea typeface="Calibri" panose="020F0502020204030204" pitchFamily="34" charset="0"/>
                <a:cs typeface="Arial" panose="020B0604020202020204" pitchFamily="34" charset="0"/>
              </a:rPr>
              <a:t>necessaire</a:t>
            </a:r>
            <a:r>
              <a:rPr lang="fr-FR" sz="1400" dirty="0">
                <a:effectLst/>
                <a:latin typeface="Calibri" panose="020F0502020204030204" pitchFamily="34" charset="0"/>
                <a:ea typeface="Calibri" panose="020F0502020204030204" pitchFamily="34" charset="0"/>
                <a:cs typeface="Arial" panose="020B0604020202020204" pitchFamily="34" charset="0"/>
              </a:rPr>
              <a:t> sur les rouges car les formation des complexes tannins/protéines qui </a:t>
            </a:r>
            <a:r>
              <a:rPr lang="fr-FR" sz="1400" dirty="0" err="1">
                <a:effectLst/>
                <a:latin typeface="Calibri" panose="020F0502020204030204" pitchFamily="34" charset="0"/>
                <a:ea typeface="Calibri" panose="020F0502020204030204" pitchFamily="34" charset="0"/>
                <a:cs typeface="Arial" panose="020B0604020202020204" pitchFamily="34" charset="0"/>
              </a:rPr>
              <a:t>precipitent</a:t>
            </a:r>
            <a:r>
              <a:rPr lang="fr-FR" sz="1400" dirty="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2641809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834661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10478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Premier constat : le SO2 mis à l’entrée de la vendange (4 à 5 g, à la benne ou au quai) se retrouve très peu dans l’analyse de moût.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5 caves (2 domaines, 3 coops) parmi nos clients; étude de leur traça avec nos analyses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Partie de gauche du tableau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Sur moût, 9 cuves dur 10 à 0, le reste en dessous de 20</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Cas de la cave 3 : corrige le SO2 sur cuve &gt; Attention : c’est normal de ne pas avoir de SO2 sur les analyses / si inertage, peu d’intérêt de sulfiter en cuve de débourbage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2eme partie : en fin FA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Plus des 2/3 des cuves à moins de 20 en fin FA</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Régulier selon les caves, alors que levures utilisées sensiblement différentes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Production moyenne entre 10 et 20 mg/L</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8137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Premier constat : le SO2 mis à l’entrée de la vendange (4 à 5 g, à la benne ou au quai) se retrouve très peu dans l’analyse de moût.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5 caves (2 domaines, 3 coops) parmi nos clients; étude de leur traça avec nos analyses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Partie de gauche du tableau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Sur moût, 9 cuves dur 10 à 0, le reste en dessous de 20</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Cas de la cave 3 : corrige le SO2 sur cuve &gt; Attention : c’est normal de ne pas avoir de SO2 sur les analyses / si inertage, peu d’intérêt de sulfiter en cuve de débourbage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2eme partie : en fin FA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Plus des 2/3 des cuves à moins de 20 en fin FA</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Régulier selon les caves, alors que levures utilisées sensiblement différentes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Production moyenne entre 10 et 20 mg/L</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25054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Premier constat : le SO2 mis à l’entrée de la vendange (4 à 5 g, à la benne ou au quai) se retrouve très peu dans l’analyse de moût.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5 caves (2 domaines, 3 coops) parmi nos clients; étude de leur traça avec nos analyses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Partie de gauche du tableau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Sur moût, 9 cuves dur 10 à 0, le reste en dessous de 20</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Cas de la cave 3 : corrige le SO2 sur cuve &gt; Attention : c’est normal de ne pas avoir de SO2 sur les analyses / si inertage, peu d’intérêt de sulfiter en cuve de débourbage</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2eme partie : en fin FA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Plus des 2/3 des cuves à moins de 20 en fin FA</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Régulier selon les caves, alors que levures utilisées sensiblement différentes</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Production moyenne entre 10 et 20 mg/L</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4269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SO2 total produit par les levures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Levures inégales dans la production de SO2 T : cas de l’Actiflore rosé souvent évoqué</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Données de 5 caves pour comparatif (environ 200 cuves)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Ecarts entre les levures : en rouge la moyenne des SO2 en fin de FA : Actiflore rosé! CKS 102! A l’inverse X </a:t>
            </a:r>
            <a:r>
              <a:rPr lang="fr-FR" sz="1400" dirty="0" err="1">
                <a:effectLst/>
                <a:latin typeface="Calibri" panose="020F0502020204030204" pitchFamily="34" charset="0"/>
                <a:ea typeface="Calibri" panose="020F0502020204030204" pitchFamily="34" charset="0"/>
                <a:cs typeface="Arial" panose="020B0604020202020204" pitchFamily="34" charset="0"/>
              </a:rPr>
              <a:t>Arom</a:t>
            </a:r>
            <a:r>
              <a:rPr lang="fr-FR" sz="1400" dirty="0">
                <a:effectLst/>
                <a:latin typeface="Calibri" panose="020F0502020204030204" pitchFamily="34" charset="0"/>
                <a:ea typeface="Calibri" panose="020F0502020204030204" pitchFamily="34" charset="0"/>
                <a:cs typeface="Arial" panose="020B0604020202020204" pitchFamily="34" charset="0"/>
              </a:rPr>
              <a:t>! </a:t>
            </a:r>
            <a:r>
              <a:rPr lang="fr-FR" sz="1400" dirty="0" err="1">
                <a:effectLst/>
                <a:latin typeface="Calibri" panose="020F0502020204030204" pitchFamily="34" charset="0"/>
                <a:ea typeface="Calibri" panose="020F0502020204030204" pitchFamily="34" charset="0"/>
                <a:cs typeface="Arial" panose="020B0604020202020204" pitchFamily="34" charset="0"/>
              </a:rPr>
              <a:t>Okay</a:t>
            </a:r>
            <a:r>
              <a:rPr lang="fr-FR" sz="1400" dirty="0">
                <a:effectLst/>
                <a:latin typeface="Calibri" panose="020F0502020204030204" pitchFamily="34" charset="0"/>
                <a:ea typeface="Calibri" panose="020F050202020403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Variabilité pour une même levure : impact des conditions : ex de stabulation impact faible sur Alchemy1, </a:t>
            </a:r>
            <a:r>
              <a:rPr lang="fr-FR" sz="1400" dirty="0" err="1">
                <a:effectLst/>
                <a:latin typeface="Calibri" panose="020F0502020204030204" pitchFamily="34" charset="0"/>
                <a:ea typeface="Calibri" panose="020F0502020204030204" pitchFamily="34" charset="0"/>
                <a:cs typeface="Arial" panose="020B0604020202020204" pitchFamily="34" charset="0"/>
              </a:rPr>
              <a:t>Sodelight</a:t>
            </a:r>
            <a:r>
              <a:rPr lang="fr-FR" sz="1400" dirty="0">
                <a:effectLst/>
                <a:latin typeface="Calibri" panose="020F0502020204030204" pitchFamily="34" charset="0"/>
                <a:ea typeface="Calibri" panose="020F0502020204030204" pitchFamily="34" charset="0"/>
                <a:cs typeface="Arial" panose="020B0604020202020204" pitchFamily="34" charset="0"/>
              </a:rPr>
              <a:t> ou </a:t>
            </a:r>
            <a:r>
              <a:rPr lang="fr-FR" sz="1400" dirty="0" err="1">
                <a:effectLst/>
                <a:latin typeface="Calibri" panose="020F0502020204030204" pitchFamily="34" charset="0"/>
                <a:ea typeface="Calibri" panose="020F0502020204030204" pitchFamily="34" charset="0"/>
                <a:cs typeface="Arial" panose="020B0604020202020204" pitchFamily="34" charset="0"/>
              </a:rPr>
              <a:t>Revelacion</a:t>
            </a:r>
            <a:r>
              <a:rPr lang="fr-FR" sz="1400" dirty="0">
                <a:effectLst/>
                <a:latin typeface="Calibri" panose="020F0502020204030204" pitchFamily="34" charset="0"/>
                <a:ea typeface="Calibri" panose="020F0502020204030204" pitchFamily="34" charset="0"/>
                <a:cs typeface="Arial" panose="020B0604020202020204" pitchFamily="34" charset="0"/>
              </a:rPr>
              <a:t>, impact fort sur Actiflore rosé</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Actiflore rosé : moins de 20 dans 65% des cas, au lieu des 75 en moyenne, mais en fait beaucoup en cas de stress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Facteurs : sulfate (-), nutrition, cépage, cinétique fermentaire, température faible &gt; plus de SO2, SO2 sur le raisin &gt; pas d’impact direct sur la C° (3-4 g) en fin, impact du SO2 au départ sur la production d’arômes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041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Maturation avec de la concentration, on avait peur de blocages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Au final, la fin de campagne, pour la maturation, c’était bien passée, notamment grâce aux précipitations qu’on avait eu</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Un état sanitaire globalement sans problème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Des acidités faibles : d’autant plus visible qu’on sortait de 2021 où les acidités avaient été plutôt élevées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Forcement beaucoup d’acidifications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Un impact net sur les équilibres en bouche, les tenues des vins dans le temps, et les nuances, moins propres quand 2021</a:t>
            </a:r>
          </a:p>
        </p:txBody>
      </p:sp>
    </p:spTree>
    <p:extLst>
      <p:ext uri="{BB962C8B-B14F-4D97-AF65-F5344CB8AC3E}">
        <p14:creationId xmlns:p14="http://schemas.microsoft.com/office/powerpoint/2010/main" val="819608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SO2 total produit par les levures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Levures inégales dans la production de SO2 T : cas de l’Actiflore rosé souvent évoqué</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Données de 5 caves pour comparatif (environ 200 cuves) :</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Ecarts entre les levures : en rouge la moyenne des SO2 en fin de FA : Actiflore rosé! CKS 102! A l’inverse X </a:t>
            </a:r>
            <a:r>
              <a:rPr lang="fr-FR" sz="1400" dirty="0" err="1">
                <a:effectLst/>
                <a:latin typeface="Calibri" panose="020F0502020204030204" pitchFamily="34" charset="0"/>
                <a:ea typeface="Calibri" panose="020F0502020204030204" pitchFamily="34" charset="0"/>
                <a:cs typeface="Arial" panose="020B0604020202020204" pitchFamily="34" charset="0"/>
              </a:rPr>
              <a:t>Arom</a:t>
            </a:r>
            <a:r>
              <a:rPr lang="fr-FR" sz="1400" dirty="0">
                <a:effectLst/>
                <a:latin typeface="Calibri" panose="020F0502020204030204" pitchFamily="34" charset="0"/>
                <a:ea typeface="Calibri" panose="020F0502020204030204" pitchFamily="34" charset="0"/>
                <a:cs typeface="Arial" panose="020B0604020202020204" pitchFamily="34" charset="0"/>
              </a:rPr>
              <a:t>! </a:t>
            </a:r>
            <a:r>
              <a:rPr lang="fr-FR" sz="1400" dirty="0" err="1">
                <a:effectLst/>
                <a:latin typeface="Calibri" panose="020F0502020204030204" pitchFamily="34" charset="0"/>
                <a:ea typeface="Calibri" panose="020F0502020204030204" pitchFamily="34" charset="0"/>
                <a:cs typeface="Arial" panose="020B0604020202020204" pitchFamily="34" charset="0"/>
              </a:rPr>
              <a:t>Okay</a:t>
            </a:r>
            <a:r>
              <a:rPr lang="fr-FR" sz="1400" dirty="0">
                <a:effectLst/>
                <a:latin typeface="Calibri" panose="020F0502020204030204" pitchFamily="34" charset="0"/>
                <a:ea typeface="Calibri" panose="020F050202020403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Variabilité pour une même levure : impact des conditions : ex de stabulation impact faible sur Alchemy1, </a:t>
            </a:r>
            <a:r>
              <a:rPr lang="fr-FR" sz="1400" dirty="0" err="1">
                <a:effectLst/>
                <a:latin typeface="Calibri" panose="020F0502020204030204" pitchFamily="34" charset="0"/>
                <a:ea typeface="Calibri" panose="020F0502020204030204" pitchFamily="34" charset="0"/>
                <a:cs typeface="Arial" panose="020B0604020202020204" pitchFamily="34" charset="0"/>
              </a:rPr>
              <a:t>Sodelight</a:t>
            </a:r>
            <a:r>
              <a:rPr lang="fr-FR" sz="1400" dirty="0">
                <a:effectLst/>
                <a:latin typeface="Calibri" panose="020F0502020204030204" pitchFamily="34" charset="0"/>
                <a:ea typeface="Calibri" panose="020F0502020204030204" pitchFamily="34" charset="0"/>
                <a:cs typeface="Arial" panose="020B0604020202020204" pitchFamily="34" charset="0"/>
              </a:rPr>
              <a:t> ou </a:t>
            </a:r>
            <a:r>
              <a:rPr lang="fr-FR" sz="1400" dirty="0" err="1">
                <a:effectLst/>
                <a:latin typeface="Calibri" panose="020F0502020204030204" pitchFamily="34" charset="0"/>
                <a:ea typeface="Calibri" panose="020F0502020204030204" pitchFamily="34" charset="0"/>
                <a:cs typeface="Arial" panose="020B0604020202020204" pitchFamily="34" charset="0"/>
              </a:rPr>
              <a:t>Revelacion</a:t>
            </a:r>
            <a:r>
              <a:rPr lang="fr-FR" sz="1400" dirty="0">
                <a:effectLst/>
                <a:latin typeface="Calibri" panose="020F0502020204030204" pitchFamily="34" charset="0"/>
                <a:ea typeface="Calibri" panose="020F0502020204030204" pitchFamily="34" charset="0"/>
                <a:cs typeface="Arial" panose="020B0604020202020204" pitchFamily="34" charset="0"/>
              </a:rPr>
              <a:t>, impact fort sur Actiflore rosé</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Actiflore rosé : moins de 20 dans 65% des cas, au lieu des 75 en moyenne, mais en fait beaucoup en cas de stress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Facteurs : sulfate (-), nutrition, cépage, cinétique fermentaire, température faible &gt; plus de SO2, SO2 sur le raisin &gt; pas d’impact direct sur la C° (3-4 g) en fin, impact du SO2 au départ sur la production d’arômes</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7928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Même étude sur l’acidité volatile en fin de FA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Moins de disparités selon les levures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Actiflore rosé! X </a:t>
            </a:r>
            <a:r>
              <a:rPr lang="fr-FR" sz="1400" dirty="0" err="1">
                <a:effectLst/>
                <a:latin typeface="Calibri" panose="020F0502020204030204" pitchFamily="34" charset="0"/>
                <a:ea typeface="Calibri" panose="020F0502020204030204" pitchFamily="34" charset="0"/>
                <a:cs typeface="Arial" panose="020B0604020202020204" pitchFamily="34" charset="0"/>
              </a:rPr>
              <a:t>Arom</a:t>
            </a:r>
            <a:r>
              <a:rPr lang="fr-FR" sz="1400" dirty="0">
                <a:effectLst/>
                <a:latin typeface="Calibri" panose="020F0502020204030204" pitchFamily="34" charset="0"/>
                <a:ea typeface="Calibri" panose="020F0502020204030204" pitchFamily="34" charset="0"/>
                <a:cs typeface="Arial" panose="020B0604020202020204" pitchFamily="34" charset="0"/>
              </a:rPr>
              <a:t>! Peu de production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Attention à CKS 102, FA languissante de Delta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Tendances : pas observé dans chaque cave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Résultats aromatiques de l’Omega</a:t>
            </a:r>
          </a:p>
        </p:txBody>
      </p:sp>
    </p:spTree>
    <p:extLst>
      <p:ext uri="{BB962C8B-B14F-4D97-AF65-F5344CB8AC3E}">
        <p14:creationId xmlns:p14="http://schemas.microsoft.com/office/powerpoint/2010/main" val="14995491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91346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9089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C3C552E-5264-4467-9370-3A398586ACB9}"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46451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C3C552E-5264-4467-9370-3A398586ACB9}"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0074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C3C552E-5264-4467-9370-3A398586ACB9}"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83680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C3C552E-5264-4467-9370-3A398586ACB9}"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01366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Traçabilité en cave: papier, obligations, règlementation, contrôles.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La bonne tenue de la traçabilité est obligatoire.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Chaque étape du process du raisin à la bouteille doit être enregistrée.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1 registre par étape, il doit y avoir un lien entre chaque registre pour remonter dans un sens ou dans l’autre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Contrôle typique: 1 bouteille,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Rappel: chaque cuve est numérotée. Numéro unique et indélébile.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Rappel pratiques soumises à déclarations: Acidification Désacidification, charbon, bois, sucre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29217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Traçabilité en cave: papier, obligations, règlementation, contrôles.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La bonne tenue de la traçabilité est obligatoire.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Chaque étape du process du raisin à la bouteille doit être enregistrée.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1 registre par étape, il doit y avoir un lien entre chaque registre pour remonter dans un sens ou dans l’autre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Contrôle typique: 1 bouteille,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Rappel: chaque cuve est numérotée. Numéro unique et indélébile.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400" dirty="0">
                <a:effectLst/>
                <a:latin typeface="Calibri" panose="020F0502020204030204" pitchFamily="34" charset="0"/>
                <a:ea typeface="Calibri" panose="020F0502020204030204" pitchFamily="34" charset="0"/>
                <a:cs typeface="Arial" panose="020B0604020202020204" pitchFamily="34" charset="0"/>
              </a:rPr>
              <a:t>Rappel pratiques soumises à déclarations: Acidification Désacidification, charbon, bois, sucre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47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fr-FR" sz="1100" kern="1200"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sz="1100" b="0" kern="1200" dirty="0">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fr-FR" sz="1100" b="0" kern="1200" dirty="0">
                <a:latin typeface="Calibri" panose="020F0502020204030204" pitchFamily="34" charset="0"/>
                <a:ea typeface="Calibri" panose="020F0502020204030204" pitchFamily="34" charset="0"/>
                <a:cs typeface="Calibri" panose="020F0502020204030204" pitchFamily="34" charset="0"/>
              </a:rPr>
              <a:t>Mois de janvier froid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Times New Roman" panose="02020603050405020304" pitchFamily="18" charset="0"/>
                <a:sym typeface="Arial"/>
              </a:rPr>
              <a:t>Débourrement tardif (proche à 2022) marqué par un fort déficit pluviométrique </a:t>
            </a:r>
            <a:endPar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743818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fr-FR" sz="1100" kern="1200"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sz="1100" b="0" kern="1200" dirty="0">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fr-FR" sz="1100" b="0" kern="1200" dirty="0">
                <a:latin typeface="Calibri" panose="020F0502020204030204" pitchFamily="34" charset="0"/>
                <a:ea typeface="Calibri" panose="020F0502020204030204" pitchFamily="34" charset="0"/>
                <a:cs typeface="Calibri" panose="020F0502020204030204" pitchFamily="34" charset="0"/>
              </a:rPr>
              <a:t>Mois de janvier froid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Times New Roman" panose="02020603050405020304" pitchFamily="18" charset="0"/>
                <a:sym typeface="Arial"/>
              </a:rPr>
              <a:t>Débourrement tardif (proche à 2022) marqué par un fort déficit pluviométrique </a:t>
            </a:r>
            <a:endPar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23097461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fr-FR" sz="1100" kern="1200"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sz="1100" b="0" kern="1200" dirty="0">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fr-FR" sz="1100" b="0" kern="1200" dirty="0">
                <a:latin typeface="Calibri" panose="020F0502020204030204" pitchFamily="34" charset="0"/>
                <a:ea typeface="Calibri" panose="020F0502020204030204" pitchFamily="34" charset="0"/>
                <a:cs typeface="Calibri" panose="020F0502020204030204" pitchFamily="34" charset="0"/>
              </a:rPr>
              <a:t>Mois de janvier froid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Times New Roman" panose="02020603050405020304" pitchFamily="18" charset="0"/>
                <a:sym typeface="Arial"/>
              </a:rPr>
              <a:t>Débourrement tardif (proche à 2022) marqué par un fort déficit pluviométrique </a:t>
            </a:r>
            <a:endPar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26805800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8313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75088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952640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55991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21158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858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fr-FR" sz="1100" kern="1200"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sz="1100" b="0" kern="1200" dirty="0">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fr-FR" sz="1100" b="0" kern="1200" dirty="0">
                <a:latin typeface="Calibri" panose="020F0502020204030204" pitchFamily="34" charset="0"/>
                <a:ea typeface="Calibri" panose="020F0502020204030204" pitchFamily="34" charset="0"/>
                <a:cs typeface="Calibri" panose="020F0502020204030204" pitchFamily="34" charset="0"/>
              </a:rPr>
              <a:t>Mois de janvier froid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Times New Roman" panose="02020603050405020304" pitchFamily="18" charset="0"/>
                <a:sym typeface="Arial"/>
              </a:rPr>
              <a:t>Débourrement tardif (proche à 2022) marqué par un fort déficit pluviométrique </a:t>
            </a:r>
            <a:endParaRPr kumimoji="0" lang="fr-FR" sz="11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a:p>
            <a:pPr marL="171450" lvl="0" indent="-171450" algn="l" rtl="0">
              <a:spcBef>
                <a:spcPts val="0"/>
              </a:spcBef>
              <a:spcAft>
                <a:spcPts val="0"/>
              </a:spcAft>
            </a:pPr>
            <a:endParaRPr lang="fr-FR" dirty="0"/>
          </a:p>
          <a:p>
            <a:pPr marL="171450" lvl="0" indent="-171450" algn="l" rtl="0">
              <a:spcBef>
                <a:spcPts val="0"/>
              </a:spcBef>
              <a:spcAft>
                <a:spcPts val="0"/>
              </a:spcAft>
            </a:pPr>
            <a:endParaRPr dirty="0"/>
          </a:p>
        </p:txBody>
      </p:sp>
    </p:spTree>
    <p:extLst>
      <p:ext uri="{BB962C8B-B14F-4D97-AF65-F5344CB8AC3E}">
        <p14:creationId xmlns:p14="http://schemas.microsoft.com/office/powerpoint/2010/main" val="23097461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018225d05_0_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018225d05_0_1: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59029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231b3b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231b3b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Bonnes vendanges</a:t>
            </a:r>
          </a:p>
          <a:p>
            <a:pPr marL="0" lvl="0" indent="0" algn="l" rtl="0">
              <a:spcBef>
                <a:spcPts val="0"/>
              </a:spcBef>
              <a:spcAft>
                <a:spcPts val="0"/>
              </a:spcAft>
              <a:buNone/>
            </a:pPr>
            <a:r>
              <a:rPr lang="fr-FR" dirty="0"/>
              <a:t>Remercier Aix Oeno : œnologues, équipe du labo</a:t>
            </a:r>
          </a:p>
          <a:p>
            <a:pPr marL="0" lvl="0" indent="0" algn="l" rtl="0">
              <a:spcBef>
                <a:spcPts val="0"/>
              </a:spcBef>
              <a:spcAft>
                <a:spcPts val="0"/>
              </a:spcAft>
              <a:buNone/>
            </a:pPr>
            <a:r>
              <a:rPr lang="fr-FR" dirty="0"/>
              <a:t>Remercier intervenants : Raphaële &amp; Virginie, Brice, Christophe Chouvet</a:t>
            </a:r>
          </a:p>
          <a:p>
            <a:pPr marL="0" lvl="0" indent="0" algn="l" rtl="0">
              <a:spcBef>
                <a:spcPts val="0"/>
              </a:spcBef>
              <a:spcAft>
                <a:spcPts val="0"/>
              </a:spcAft>
              <a:buNone/>
            </a:pPr>
            <a:r>
              <a:rPr lang="fr-FR" dirty="0"/>
              <a:t>Remercier participants</a:t>
            </a:r>
            <a:endParaRPr dirty="0"/>
          </a:p>
        </p:txBody>
      </p:sp>
    </p:spTree>
    <p:extLst>
      <p:ext uri="{BB962C8B-B14F-4D97-AF65-F5344CB8AC3E}">
        <p14:creationId xmlns:p14="http://schemas.microsoft.com/office/powerpoint/2010/main" val="185498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C42B6-E440-B444-7EE9-43BAFE3C3B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31B4C9E-3AA0-A926-0E88-D8B3E3EBEE5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931E19C-99C6-5007-92D5-5C9181C4B26B}"/>
              </a:ext>
            </a:extLst>
          </p:cNvPr>
          <p:cNvSpPr>
            <a:spLocks noGrp="1"/>
          </p:cNvSpPr>
          <p:nvPr>
            <p:ph type="dt" sz="half" idx="10"/>
          </p:nvPr>
        </p:nvSpPr>
        <p:spPr/>
        <p:txBody>
          <a:bodyPr/>
          <a:lstStyle/>
          <a:p>
            <a:fld id="{62472A5A-B9E3-4AB7-8209-1E8E2FF8F815}" type="datetime1">
              <a:rPr lang="fr-FR" smtClean="0"/>
              <a:t>24/08/2023</a:t>
            </a:fld>
            <a:endParaRPr lang="fr-FR"/>
          </a:p>
        </p:txBody>
      </p:sp>
      <p:sp>
        <p:nvSpPr>
          <p:cNvPr id="5" name="Espace réservé du pied de page 4">
            <a:extLst>
              <a:ext uri="{FF2B5EF4-FFF2-40B4-BE49-F238E27FC236}">
                <a16:creationId xmlns:a16="http://schemas.microsoft.com/office/drawing/2014/main" id="{DE687BC4-843D-09E6-0081-5EDD8ADAB1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FA5A91-5BD4-3940-100C-553C6639C609}"/>
              </a:ext>
            </a:extLst>
          </p:cNvPr>
          <p:cNvSpPr>
            <a:spLocks noGrp="1"/>
          </p:cNvSpPr>
          <p:nvPr>
            <p:ph type="sldNum" sz="quarter" idx="12"/>
          </p:nvPr>
        </p:nvSpPr>
        <p:spPr/>
        <p:txBody>
          <a:bodyPr/>
          <a:lstStyle/>
          <a:p>
            <a:fld id="{589D9225-A9FD-453D-8C01-C8E866EC4E7A}" type="slidenum">
              <a:rPr lang="fr-FR" smtClean="0"/>
              <a:t>‹N°›</a:t>
            </a:fld>
            <a:endParaRPr lang="fr-FR"/>
          </a:p>
        </p:txBody>
      </p:sp>
    </p:spTree>
    <p:extLst>
      <p:ext uri="{BB962C8B-B14F-4D97-AF65-F5344CB8AC3E}">
        <p14:creationId xmlns:p14="http://schemas.microsoft.com/office/powerpoint/2010/main" val="415915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4">
            <a:alphaModFix/>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 Id="rId9"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chart" Target="../charts/chart12.xml"/><Relationship Id="rId4" Type="http://schemas.openxmlformats.org/officeDocument/2006/relationships/chart" Target="../charts/char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73.xml"/><Relationship Id="rId16" Type="http://schemas.openxmlformats.org/officeDocument/2006/relationships/diagramColors" Target="../diagrams/colors4.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image" Target="../media/image36.gif"/><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Image 5">
            <a:extLst>
              <a:ext uri="{FF2B5EF4-FFF2-40B4-BE49-F238E27FC236}">
                <a16:creationId xmlns:a16="http://schemas.microsoft.com/office/drawing/2014/main" id="{C6FCC2A0-469E-124F-C24F-8364EE374794}"/>
              </a:ext>
            </a:extLst>
          </p:cNvPr>
          <p:cNvPicPr>
            <a:picLocks noChangeAspect="1"/>
          </p:cNvPicPr>
          <p:nvPr/>
        </p:nvPicPr>
        <p:blipFill>
          <a:blip r:embed="rId3"/>
          <a:stretch>
            <a:fillRect/>
          </a:stretch>
        </p:blipFill>
        <p:spPr>
          <a:xfrm>
            <a:off x="2333729" y="-40547"/>
            <a:ext cx="6858000" cy="5143500"/>
          </a:xfrm>
          <a:prstGeom prst="rect">
            <a:avLst/>
          </a:prstGeom>
        </p:spPr>
      </p:pic>
      <p:pic>
        <p:nvPicPr>
          <p:cNvPr id="55" name="Google Shape;55;p13"/>
          <p:cNvPicPr preferRelativeResize="0"/>
          <p:nvPr/>
        </p:nvPicPr>
        <p:blipFill>
          <a:blip r:embed="rId4">
            <a:alphaModFix/>
          </a:blip>
          <a:stretch>
            <a:fillRect/>
          </a:stretch>
        </p:blipFill>
        <p:spPr>
          <a:xfrm>
            <a:off x="0" y="-81100"/>
            <a:ext cx="9144002" cy="5224607"/>
          </a:xfrm>
          <a:prstGeom prst="rect">
            <a:avLst/>
          </a:prstGeom>
          <a:noFill/>
          <a:ln>
            <a:noFill/>
          </a:ln>
        </p:spPr>
      </p:pic>
      <p:sp>
        <p:nvSpPr>
          <p:cNvPr id="56" name="Google Shape;56;p13"/>
          <p:cNvSpPr txBox="1">
            <a:spLocks noGrp="1"/>
          </p:cNvSpPr>
          <p:nvPr>
            <p:ph type="ctrTitle"/>
          </p:nvPr>
        </p:nvSpPr>
        <p:spPr>
          <a:xfrm>
            <a:off x="4668950" y="261784"/>
            <a:ext cx="4372200" cy="553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fr-FR" sz="2800" cap="small" dirty="0">
                <a:solidFill>
                  <a:srgbClr val="FFFFFF"/>
                </a:solidFill>
              </a:rPr>
              <a:t>Réunion technique 2023</a:t>
            </a:r>
            <a:endParaRPr sz="2800" cap="small"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10" name="Rectangle 9">
            <a:extLst>
              <a:ext uri="{FF2B5EF4-FFF2-40B4-BE49-F238E27FC236}">
                <a16:creationId xmlns:a16="http://schemas.microsoft.com/office/drawing/2014/main" id="{BC761C9D-EA89-3B4D-D619-716B46F330F6}"/>
              </a:ext>
            </a:extLst>
          </p:cNvPr>
          <p:cNvSpPr/>
          <p:nvPr/>
        </p:nvSpPr>
        <p:spPr>
          <a:xfrm>
            <a:off x="228600" y="4011029"/>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Image 3">
            <a:extLst>
              <a:ext uri="{FF2B5EF4-FFF2-40B4-BE49-F238E27FC236}">
                <a16:creationId xmlns:a16="http://schemas.microsoft.com/office/drawing/2014/main" id="{C81F95C6-678A-86B3-0F1A-CCC6A421F082}"/>
              </a:ext>
            </a:extLst>
          </p:cNvPr>
          <p:cNvPicPr>
            <a:picLocks noChangeAspect="1"/>
          </p:cNvPicPr>
          <p:nvPr/>
        </p:nvPicPr>
        <p:blipFill>
          <a:blip r:embed="rId4"/>
          <a:stretch>
            <a:fillRect/>
          </a:stretch>
        </p:blipFill>
        <p:spPr>
          <a:xfrm>
            <a:off x="599302" y="911399"/>
            <a:ext cx="7727092" cy="3690007"/>
          </a:xfrm>
          <a:prstGeom prst="rect">
            <a:avLst/>
          </a:prstGeom>
        </p:spPr>
      </p:pic>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a:r>
              <a:rPr lang="fr-FR" sz="2000" cap="small" dirty="0">
                <a:latin typeface="Calibri" panose="020F0502020204030204" pitchFamily="34" charset="0"/>
                <a:cs typeface="Times New Roman" panose="02020603050405020304" pitchFamily="18" charset="0"/>
              </a:rPr>
              <a:t>Climatologie</a:t>
            </a:r>
            <a:endParaRPr sz="2000" cap="small" dirty="0">
              <a:latin typeface="Calibri" panose="020F0502020204030204" pitchFamily="34" charset="0"/>
              <a:cs typeface="Times New Roman" panose="02020603050405020304" pitchFamily="18"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B6E95827-E238-814A-A4FD-63B03AF1FC98}"/>
              </a:ext>
            </a:extLst>
          </p:cNvPr>
          <p:cNvSpPr/>
          <p:nvPr/>
        </p:nvSpPr>
        <p:spPr>
          <a:xfrm>
            <a:off x="5477347" y="1367652"/>
            <a:ext cx="2353901" cy="2604274"/>
          </a:xfrm>
          <a:prstGeom prst="roundRect">
            <a:avLst>
              <a:gd name="adj" fmla="val 853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296527547"/>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pic>
        <p:nvPicPr>
          <p:cNvPr id="7" name="Image 6">
            <a:extLst>
              <a:ext uri="{FF2B5EF4-FFF2-40B4-BE49-F238E27FC236}">
                <a16:creationId xmlns:a16="http://schemas.microsoft.com/office/drawing/2014/main" id="{39F293A4-D142-D249-2890-3C39D6481747}"/>
              </a:ext>
            </a:extLst>
          </p:cNvPr>
          <p:cNvPicPr>
            <a:picLocks noChangeAspect="1"/>
          </p:cNvPicPr>
          <p:nvPr/>
        </p:nvPicPr>
        <p:blipFill>
          <a:blip r:embed="rId4"/>
          <a:stretch>
            <a:fillRect/>
          </a:stretch>
        </p:blipFill>
        <p:spPr>
          <a:xfrm>
            <a:off x="533370" y="911399"/>
            <a:ext cx="8077259" cy="3829078"/>
          </a:xfrm>
          <a:prstGeom prst="rect">
            <a:avLst/>
          </a:prstGeom>
        </p:spPr>
      </p:pic>
      <p:sp>
        <p:nvSpPr>
          <p:cNvPr id="10" name="Rectangle 9">
            <a:extLst>
              <a:ext uri="{FF2B5EF4-FFF2-40B4-BE49-F238E27FC236}">
                <a16:creationId xmlns:a16="http://schemas.microsoft.com/office/drawing/2014/main" id="{BC761C9D-EA89-3B4D-D619-716B46F330F6}"/>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a:r>
              <a:rPr lang="fr-FR" sz="2000" cap="small" dirty="0">
                <a:latin typeface="Calibri" panose="020F0502020204030204" pitchFamily="34" charset="0"/>
                <a:cs typeface="Times New Roman" panose="02020603050405020304" pitchFamily="18" charset="0"/>
              </a:rPr>
              <a:t>Climatologie</a:t>
            </a:r>
            <a:endParaRPr sz="2000" cap="small" dirty="0">
              <a:latin typeface="Calibri" panose="020F0502020204030204" pitchFamily="34" charset="0"/>
              <a:cs typeface="Times New Roman" panose="02020603050405020304" pitchFamily="18"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7F3E0169-7084-DD75-CEBC-AA760D7E46C9}"/>
              </a:ext>
            </a:extLst>
          </p:cNvPr>
          <p:cNvSpPr/>
          <p:nvPr/>
        </p:nvSpPr>
        <p:spPr>
          <a:xfrm>
            <a:off x="3416531" y="1484099"/>
            <a:ext cx="2294312" cy="2663952"/>
          </a:xfrm>
          <a:prstGeom prst="roundRect">
            <a:avLst>
              <a:gd name="adj" fmla="val 853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128082955"/>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8" name="Rectangle 7">
            <a:extLst>
              <a:ext uri="{FF2B5EF4-FFF2-40B4-BE49-F238E27FC236}">
                <a16:creationId xmlns:a16="http://schemas.microsoft.com/office/drawing/2014/main" id="{DF835DEE-4FEC-8CA1-DB67-79ED0C2CCAE5}"/>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Image 6">
            <a:extLst>
              <a:ext uri="{FF2B5EF4-FFF2-40B4-BE49-F238E27FC236}">
                <a16:creationId xmlns:a16="http://schemas.microsoft.com/office/drawing/2014/main" id="{055D7936-1E8A-159C-486E-37D5956767E0}"/>
              </a:ext>
            </a:extLst>
          </p:cNvPr>
          <p:cNvPicPr>
            <a:picLocks noChangeAspect="1"/>
          </p:cNvPicPr>
          <p:nvPr/>
        </p:nvPicPr>
        <p:blipFill>
          <a:blip r:embed="rId4"/>
          <a:stretch>
            <a:fillRect/>
          </a:stretch>
        </p:blipFill>
        <p:spPr>
          <a:xfrm>
            <a:off x="344641" y="849007"/>
            <a:ext cx="8417211" cy="3955792"/>
          </a:xfrm>
          <a:prstGeom prst="rect">
            <a:avLst/>
          </a:prstGeom>
        </p:spPr>
      </p:pic>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b="1" dirty="0">
                <a:latin typeface="Calibri" panose="020F0502020204030204" pitchFamily="34" charset="0"/>
                <a:cs typeface="Times New Roman" panose="02020603050405020304" pitchFamily="18" charset="0"/>
              </a:rPr>
              <a:t>Climatologie</a:t>
            </a:r>
            <a:endParaRPr sz="2000"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Rectangle : coins arrondis 5">
            <a:extLst>
              <a:ext uri="{FF2B5EF4-FFF2-40B4-BE49-F238E27FC236}">
                <a16:creationId xmlns:a16="http://schemas.microsoft.com/office/drawing/2014/main" id="{185E6D06-5471-903C-2FA2-A40A68FBF8CD}"/>
              </a:ext>
            </a:extLst>
          </p:cNvPr>
          <p:cNvSpPr/>
          <p:nvPr/>
        </p:nvSpPr>
        <p:spPr>
          <a:xfrm>
            <a:off x="3399905" y="1367651"/>
            <a:ext cx="1063372" cy="2763216"/>
          </a:xfrm>
          <a:prstGeom prst="roundRect">
            <a:avLst>
              <a:gd name="adj" fmla="val 853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3798088"/>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8" name="Rectangle 7">
            <a:extLst>
              <a:ext uri="{FF2B5EF4-FFF2-40B4-BE49-F238E27FC236}">
                <a16:creationId xmlns:a16="http://schemas.microsoft.com/office/drawing/2014/main" id="{DF835DEE-4FEC-8CA1-DB67-79ED0C2CCAE5}"/>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Image 9">
            <a:extLst>
              <a:ext uri="{FF2B5EF4-FFF2-40B4-BE49-F238E27FC236}">
                <a16:creationId xmlns:a16="http://schemas.microsoft.com/office/drawing/2014/main" id="{48005827-E007-E29F-D8A2-BC84F0A54A55}"/>
              </a:ext>
            </a:extLst>
          </p:cNvPr>
          <p:cNvPicPr>
            <a:picLocks noChangeAspect="1"/>
          </p:cNvPicPr>
          <p:nvPr/>
        </p:nvPicPr>
        <p:blipFill>
          <a:blip r:embed="rId3"/>
          <a:stretch>
            <a:fillRect/>
          </a:stretch>
        </p:blipFill>
        <p:spPr>
          <a:xfrm>
            <a:off x="280248" y="934236"/>
            <a:ext cx="8382684" cy="3913866"/>
          </a:xfrm>
          <a:prstGeom prst="rect">
            <a:avLst/>
          </a:prstGeom>
        </p:spPr>
      </p:pic>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b="1" dirty="0">
                <a:latin typeface="Calibri" panose="020F0502020204030204" pitchFamily="34" charset="0"/>
                <a:cs typeface="Times New Roman" panose="02020603050405020304" pitchFamily="18" charset="0"/>
              </a:rPr>
              <a:t>Climatologie</a:t>
            </a:r>
            <a:endParaRPr sz="2000"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C0A0846D-BD8D-C626-6561-D8731D5B24E0}"/>
              </a:ext>
            </a:extLst>
          </p:cNvPr>
          <p:cNvPicPr>
            <a:picLocks noChangeAspect="1"/>
          </p:cNvPicPr>
          <p:nvPr/>
        </p:nvPicPr>
        <p:blipFill>
          <a:blip r:embed="rId4"/>
          <a:stretch>
            <a:fillRect/>
          </a:stretch>
        </p:blipFill>
        <p:spPr>
          <a:xfrm>
            <a:off x="280248" y="891789"/>
            <a:ext cx="8382684" cy="3956313"/>
          </a:xfrm>
          <a:prstGeom prst="rect">
            <a:avLst/>
          </a:prstGeom>
        </p:spPr>
      </p:pic>
      <p:sp>
        <p:nvSpPr>
          <p:cNvPr id="6" name="Rectangle : coins arrondis 5">
            <a:extLst>
              <a:ext uri="{FF2B5EF4-FFF2-40B4-BE49-F238E27FC236}">
                <a16:creationId xmlns:a16="http://schemas.microsoft.com/office/drawing/2014/main" id="{185E6D06-5471-903C-2FA2-A40A68FBF8CD}"/>
              </a:ext>
            </a:extLst>
          </p:cNvPr>
          <p:cNvSpPr/>
          <p:nvPr/>
        </p:nvSpPr>
        <p:spPr>
          <a:xfrm>
            <a:off x="3331860" y="1446048"/>
            <a:ext cx="1063372" cy="2763216"/>
          </a:xfrm>
          <a:prstGeom prst="roundRect">
            <a:avLst>
              <a:gd name="adj" fmla="val 853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8949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28" name="Rectangle 27">
            <a:extLst>
              <a:ext uri="{FF2B5EF4-FFF2-40B4-BE49-F238E27FC236}">
                <a16:creationId xmlns:a16="http://schemas.microsoft.com/office/drawing/2014/main" id="{683585EB-D384-9F35-EA82-18F1FFD3B11C}"/>
              </a:ext>
            </a:extLst>
          </p:cNvPr>
          <p:cNvSpPr/>
          <p:nvPr/>
        </p:nvSpPr>
        <p:spPr>
          <a:xfrm>
            <a:off x="243107" y="4181302"/>
            <a:ext cx="2086495" cy="806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65FA1BA9-A350-2C95-9B77-39EFA7B94336}"/>
              </a:ext>
            </a:extLst>
          </p:cNvPr>
          <p:cNvPicPr>
            <a:picLocks noChangeAspect="1"/>
          </p:cNvPicPr>
          <p:nvPr/>
        </p:nvPicPr>
        <p:blipFill>
          <a:blip r:embed="rId4"/>
          <a:stretch>
            <a:fillRect/>
          </a:stretch>
        </p:blipFill>
        <p:spPr>
          <a:xfrm>
            <a:off x="17888" y="-14484"/>
            <a:ext cx="3272275" cy="4363032"/>
          </a:xfrm>
          <a:prstGeom prst="rect">
            <a:avLst/>
          </a:prstGeom>
        </p:spPr>
      </p:pic>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b="1" dirty="0">
                <a:latin typeface="Calibri" panose="020F0502020204030204" pitchFamily="34" charset="0"/>
                <a:cs typeface="Times New Roman" panose="02020603050405020304" pitchFamily="18" charset="0"/>
              </a:rPr>
              <a:t>Les intempéries</a:t>
            </a:r>
            <a:endParaRPr sz="2000"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98777D53-1057-7D9C-B690-2ACB25ED273B}"/>
              </a:ext>
            </a:extLst>
          </p:cNvPr>
          <p:cNvSpPr txBox="1"/>
          <p:nvPr/>
        </p:nvSpPr>
        <p:spPr>
          <a:xfrm>
            <a:off x="4891504" y="4357852"/>
            <a:ext cx="4252496" cy="307777"/>
          </a:xfrm>
          <a:prstGeom prst="rect">
            <a:avLst/>
          </a:prstGeom>
          <a:solidFill>
            <a:schemeClr val="bg1"/>
          </a:solidFill>
        </p:spPr>
        <p:txBody>
          <a:bodyPr wrap="square" rtlCol="0">
            <a:spAutoFit/>
          </a:bodyPr>
          <a:lstStyle/>
          <a:p>
            <a:r>
              <a:rPr lang="fr-FR" dirty="0"/>
              <a:t>Samedi 24 Juin : 110mm à Saint Canat + Grêle </a:t>
            </a:r>
          </a:p>
        </p:txBody>
      </p:sp>
      <p:sp>
        <p:nvSpPr>
          <p:cNvPr id="9" name="ZoneTexte 8">
            <a:extLst>
              <a:ext uri="{FF2B5EF4-FFF2-40B4-BE49-F238E27FC236}">
                <a16:creationId xmlns:a16="http://schemas.microsoft.com/office/drawing/2014/main" id="{A9984F73-875F-1081-764C-3ED2ECBF149E}"/>
              </a:ext>
            </a:extLst>
          </p:cNvPr>
          <p:cNvSpPr txBox="1"/>
          <p:nvPr/>
        </p:nvSpPr>
        <p:spPr>
          <a:xfrm>
            <a:off x="49260" y="4348548"/>
            <a:ext cx="4252496" cy="307777"/>
          </a:xfrm>
          <a:prstGeom prst="rect">
            <a:avLst/>
          </a:prstGeom>
          <a:solidFill>
            <a:schemeClr val="bg1"/>
          </a:solidFill>
        </p:spPr>
        <p:txBody>
          <a:bodyPr wrap="square" rtlCol="0">
            <a:spAutoFit/>
          </a:bodyPr>
          <a:lstStyle/>
          <a:p>
            <a:r>
              <a:rPr lang="fr-FR" dirty="0"/>
              <a:t>Mardi 13 Juin : 150 mm à </a:t>
            </a:r>
            <a:r>
              <a:rPr lang="fr-FR" dirty="0" err="1"/>
              <a:t>Trêts</a:t>
            </a:r>
            <a:r>
              <a:rPr lang="fr-FR" dirty="0"/>
              <a:t>/ </a:t>
            </a:r>
            <a:r>
              <a:rPr lang="fr-FR" dirty="0" err="1"/>
              <a:t>Pourrieres</a:t>
            </a:r>
            <a:r>
              <a:rPr lang="fr-FR" dirty="0"/>
              <a:t> </a:t>
            </a:r>
          </a:p>
        </p:txBody>
      </p:sp>
      <p:pic>
        <p:nvPicPr>
          <p:cNvPr id="23" name="Image 22">
            <a:extLst>
              <a:ext uri="{FF2B5EF4-FFF2-40B4-BE49-F238E27FC236}">
                <a16:creationId xmlns:a16="http://schemas.microsoft.com/office/drawing/2014/main" id="{C9DE83BD-C4E2-1DE7-2A21-372182FEB2E2}"/>
              </a:ext>
            </a:extLst>
          </p:cNvPr>
          <p:cNvPicPr>
            <a:picLocks noChangeAspect="1"/>
          </p:cNvPicPr>
          <p:nvPr/>
        </p:nvPicPr>
        <p:blipFill>
          <a:blip r:embed="rId5"/>
          <a:stretch>
            <a:fillRect/>
          </a:stretch>
        </p:blipFill>
        <p:spPr>
          <a:xfrm>
            <a:off x="5853839" y="0"/>
            <a:ext cx="3272275" cy="4363034"/>
          </a:xfrm>
          <a:prstGeom prst="rect">
            <a:avLst/>
          </a:prstGeom>
        </p:spPr>
      </p:pic>
      <p:pic>
        <p:nvPicPr>
          <p:cNvPr id="27" name="Image 26">
            <a:extLst>
              <a:ext uri="{FF2B5EF4-FFF2-40B4-BE49-F238E27FC236}">
                <a16:creationId xmlns:a16="http://schemas.microsoft.com/office/drawing/2014/main" id="{1A80C13A-469B-CD51-996E-1A48E7B2778D}"/>
              </a:ext>
            </a:extLst>
          </p:cNvPr>
          <p:cNvPicPr>
            <a:picLocks noChangeAspect="1"/>
          </p:cNvPicPr>
          <p:nvPr/>
        </p:nvPicPr>
        <p:blipFill>
          <a:blip r:embed="rId6"/>
          <a:stretch>
            <a:fillRect/>
          </a:stretch>
        </p:blipFill>
        <p:spPr>
          <a:xfrm rot="5400000">
            <a:off x="2422355" y="543569"/>
            <a:ext cx="4348550" cy="3261413"/>
          </a:xfrm>
          <a:prstGeom prst="rect">
            <a:avLst/>
          </a:prstGeom>
        </p:spPr>
      </p:pic>
    </p:spTree>
    <p:extLst>
      <p:ext uri="{BB962C8B-B14F-4D97-AF65-F5344CB8AC3E}">
        <p14:creationId xmlns:p14="http://schemas.microsoft.com/office/powerpoint/2010/main" val="1191420305"/>
      </p:ext>
    </p:extLst>
  </p:cSld>
  <p:clrMapOvr>
    <a:overrideClrMapping bg1="lt1" tx1="dk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15" name="Image 14">
            <a:extLst>
              <a:ext uri="{FF2B5EF4-FFF2-40B4-BE49-F238E27FC236}">
                <a16:creationId xmlns:a16="http://schemas.microsoft.com/office/drawing/2014/main" id="{61EC7571-B0F8-3414-E9AD-6828BDF68945}"/>
              </a:ext>
            </a:extLst>
          </p:cNvPr>
          <p:cNvPicPr>
            <a:picLocks noChangeAspect="1"/>
          </p:cNvPicPr>
          <p:nvPr/>
        </p:nvPicPr>
        <p:blipFill>
          <a:blip r:embed="rId3"/>
          <a:stretch>
            <a:fillRect/>
          </a:stretch>
        </p:blipFill>
        <p:spPr>
          <a:xfrm>
            <a:off x="3950487" y="2228984"/>
            <a:ext cx="5197270" cy="2923464"/>
          </a:xfrm>
          <a:prstGeom prst="rect">
            <a:avLst/>
          </a:prstGeom>
        </p:spPr>
      </p:pic>
      <p:sp>
        <p:nvSpPr>
          <p:cNvPr id="8" name="Rectangle 7">
            <a:extLst>
              <a:ext uri="{FF2B5EF4-FFF2-40B4-BE49-F238E27FC236}">
                <a16:creationId xmlns:a16="http://schemas.microsoft.com/office/drawing/2014/main" id="{DF835DEE-4FEC-8CA1-DB67-79ED0C2CCAE5}"/>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6F4FB3AE-FBB5-2920-8F2C-2FC0D7D4FBA8}"/>
              </a:ext>
            </a:extLst>
          </p:cNvPr>
          <p:cNvPicPr>
            <a:picLocks noChangeAspect="1"/>
          </p:cNvPicPr>
          <p:nvPr/>
        </p:nvPicPr>
        <p:blipFill>
          <a:blip r:embed="rId4"/>
          <a:stretch>
            <a:fillRect/>
          </a:stretch>
        </p:blipFill>
        <p:spPr>
          <a:xfrm>
            <a:off x="0" y="-40084"/>
            <a:ext cx="4310743" cy="2873828"/>
          </a:xfrm>
          <a:prstGeom prst="rect">
            <a:avLst/>
          </a:prstGeom>
        </p:spPr>
      </p:pic>
      <p:pic>
        <p:nvPicPr>
          <p:cNvPr id="21" name="Image 20">
            <a:extLst>
              <a:ext uri="{FF2B5EF4-FFF2-40B4-BE49-F238E27FC236}">
                <a16:creationId xmlns:a16="http://schemas.microsoft.com/office/drawing/2014/main" id="{C4391553-A420-692D-F2C9-C3183911289B}"/>
              </a:ext>
            </a:extLst>
          </p:cNvPr>
          <p:cNvPicPr>
            <a:picLocks noChangeAspect="1"/>
          </p:cNvPicPr>
          <p:nvPr/>
        </p:nvPicPr>
        <p:blipFill>
          <a:blip r:embed="rId5"/>
          <a:stretch>
            <a:fillRect/>
          </a:stretch>
        </p:blipFill>
        <p:spPr>
          <a:xfrm>
            <a:off x="-13105" y="2230427"/>
            <a:ext cx="2184805" cy="2913073"/>
          </a:xfrm>
          <a:prstGeom prst="rect">
            <a:avLst/>
          </a:prstGeom>
        </p:spPr>
      </p:pic>
      <p:pic>
        <p:nvPicPr>
          <p:cNvPr id="17" name="Image 16">
            <a:extLst>
              <a:ext uri="{FF2B5EF4-FFF2-40B4-BE49-F238E27FC236}">
                <a16:creationId xmlns:a16="http://schemas.microsoft.com/office/drawing/2014/main" id="{1395BD89-B7A5-9F32-B7E7-AB1D72C9BAAD}"/>
              </a:ext>
            </a:extLst>
          </p:cNvPr>
          <p:cNvPicPr>
            <a:picLocks noChangeAspect="1"/>
          </p:cNvPicPr>
          <p:nvPr/>
        </p:nvPicPr>
        <p:blipFill>
          <a:blip r:embed="rId6"/>
          <a:stretch>
            <a:fillRect/>
          </a:stretch>
        </p:blipFill>
        <p:spPr>
          <a:xfrm>
            <a:off x="2171700" y="2219198"/>
            <a:ext cx="2192617" cy="2923488"/>
          </a:xfrm>
          <a:prstGeom prst="rect">
            <a:avLst/>
          </a:prstGeom>
        </p:spPr>
      </p:pic>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b="1" dirty="0">
                <a:latin typeface="Calibri" panose="020F0502020204030204" pitchFamily="34" charset="0"/>
                <a:cs typeface="Times New Roman" panose="02020603050405020304" pitchFamily="18" charset="0"/>
              </a:rPr>
              <a:t>Les intempéries</a:t>
            </a:r>
            <a:endParaRPr sz="2000" dirty="0"/>
          </a:p>
        </p:txBody>
      </p:sp>
      <p:pic>
        <p:nvPicPr>
          <p:cNvPr id="6" name="Image 5">
            <a:extLst>
              <a:ext uri="{FF2B5EF4-FFF2-40B4-BE49-F238E27FC236}">
                <a16:creationId xmlns:a16="http://schemas.microsoft.com/office/drawing/2014/main" id="{E1D0174D-E671-5E07-DC6A-DD1467F4BBDA}"/>
              </a:ext>
            </a:extLst>
          </p:cNvPr>
          <p:cNvPicPr>
            <a:picLocks noChangeAspect="1"/>
          </p:cNvPicPr>
          <p:nvPr/>
        </p:nvPicPr>
        <p:blipFill>
          <a:blip r:embed="rId7"/>
          <a:stretch>
            <a:fillRect/>
          </a:stretch>
        </p:blipFill>
        <p:spPr>
          <a:xfrm>
            <a:off x="5853397" y="0"/>
            <a:ext cx="1698132" cy="2264175"/>
          </a:xfrm>
          <a:prstGeom prst="rect">
            <a:avLst/>
          </a:prstGeom>
        </p:spPr>
      </p:pic>
      <p:pic>
        <p:nvPicPr>
          <p:cNvPr id="11" name="Image 10">
            <a:extLst>
              <a:ext uri="{FF2B5EF4-FFF2-40B4-BE49-F238E27FC236}">
                <a16:creationId xmlns:a16="http://schemas.microsoft.com/office/drawing/2014/main" id="{7B958AF1-6F7E-7FF8-392E-E58D99303162}"/>
              </a:ext>
            </a:extLst>
          </p:cNvPr>
          <p:cNvPicPr>
            <a:picLocks noChangeAspect="1"/>
          </p:cNvPicPr>
          <p:nvPr/>
        </p:nvPicPr>
        <p:blipFill>
          <a:blip r:embed="rId8"/>
          <a:stretch>
            <a:fillRect/>
          </a:stretch>
        </p:blipFill>
        <p:spPr>
          <a:xfrm>
            <a:off x="7462298" y="-20044"/>
            <a:ext cx="1698132" cy="2264175"/>
          </a:xfrm>
          <a:prstGeom prst="rect">
            <a:avLst/>
          </a:prstGeom>
        </p:spPr>
      </p:pic>
      <p:pic>
        <p:nvPicPr>
          <p:cNvPr id="14" name="Image 13">
            <a:extLst>
              <a:ext uri="{FF2B5EF4-FFF2-40B4-BE49-F238E27FC236}">
                <a16:creationId xmlns:a16="http://schemas.microsoft.com/office/drawing/2014/main" id="{E9F8ACD5-B760-6149-7F89-4B8312884916}"/>
              </a:ext>
            </a:extLst>
          </p:cNvPr>
          <p:cNvPicPr>
            <a:picLocks noChangeAspect="1"/>
          </p:cNvPicPr>
          <p:nvPr/>
        </p:nvPicPr>
        <p:blipFill>
          <a:blip r:embed="rId9"/>
          <a:stretch>
            <a:fillRect/>
          </a:stretch>
        </p:blipFill>
        <p:spPr>
          <a:xfrm rot="5400000">
            <a:off x="4027721" y="270804"/>
            <a:ext cx="2264175" cy="1698131"/>
          </a:xfrm>
          <a:prstGeom prst="rect">
            <a:avLst/>
          </a:prstGeom>
        </p:spPr>
      </p:pic>
      <p:sp>
        <p:nvSpPr>
          <p:cNvPr id="10" name="ZoneTexte 9">
            <a:extLst>
              <a:ext uri="{FF2B5EF4-FFF2-40B4-BE49-F238E27FC236}">
                <a16:creationId xmlns:a16="http://schemas.microsoft.com/office/drawing/2014/main" id="{1A564FA9-18A6-65D4-7085-D14392265220}"/>
              </a:ext>
            </a:extLst>
          </p:cNvPr>
          <p:cNvSpPr txBox="1"/>
          <p:nvPr/>
        </p:nvSpPr>
        <p:spPr>
          <a:xfrm>
            <a:off x="2296626" y="2002083"/>
            <a:ext cx="4252496" cy="553998"/>
          </a:xfrm>
          <a:prstGeom prst="rect">
            <a:avLst/>
          </a:prstGeom>
          <a:solidFill>
            <a:schemeClr val="bg1"/>
          </a:solidFill>
        </p:spPr>
        <p:txBody>
          <a:bodyPr wrap="squar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Plusieurs épisodes de grêle dans le Var et dans les Bouches du Rhône.</a:t>
            </a:r>
          </a:p>
        </p:txBody>
      </p:sp>
    </p:spTree>
    <p:extLst>
      <p:ext uri="{BB962C8B-B14F-4D97-AF65-F5344CB8AC3E}">
        <p14:creationId xmlns:p14="http://schemas.microsoft.com/office/powerpoint/2010/main" val="120951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a:r>
              <a:rPr lang="fr-FR" sz="2000" cap="small" dirty="0">
                <a:latin typeface="Calibri" panose="020F0502020204030204" pitchFamily="34" charset="0"/>
                <a:cs typeface="Times New Roman" panose="02020603050405020304" pitchFamily="18" charset="0"/>
              </a:rPr>
              <a:t>Climatologie</a:t>
            </a:r>
            <a:endParaRPr sz="2000" cap="small" dirty="0">
              <a:latin typeface="Calibri" panose="020F0502020204030204" pitchFamily="34" charset="0"/>
              <a:cs typeface="Times New Roman" panose="02020603050405020304" pitchFamily="18"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761C9D-EA89-3B4D-D619-716B46F330F6}"/>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30" name="Groupe 29">
            <a:extLst>
              <a:ext uri="{FF2B5EF4-FFF2-40B4-BE49-F238E27FC236}">
                <a16:creationId xmlns:a16="http://schemas.microsoft.com/office/drawing/2014/main" id="{60E4DF4B-A3B6-7732-F41C-9A8D431C1923}"/>
              </a:ext>
            </a:extLst>
          </p:cNvPr>
          <p:cNvGrpSpPr/>
          <p:nvPr/>
        </p:nvGrpSpPr>
        <p:grpSpPr>
          <a:xfrm>
            <a:off x="428476" y="3334702"/>
            <a:ext cx="921502" cy="1545607"/>
            <a:chOff x="0" y="1134371"/>
            <a:chExt cx="921502" cy="1316430"/>
          </a:xfrm>
          <a:solidFill>
            <a:srgbClr val="FFFEFD"/>
          </a:solidFill>
        </p:grpSpPr>
        <p:sp>
          <p:nvSpPr>
            <p:cNvPr id="31" name="Flèche : chevron 30">
              <a:extLst>
                <a:ext uri="{FF2B5EF4-FFF2-40B4-BE49-F238E27FC236}">
                  <a16:creationId xmlns:a16="http://schemas.microsoft.com/office/drawing/2014/main" id="{7C1BF972-8D2C-D6D1-B193-2D12123BE32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32" name="Flèche : chevron 4">
              <a:extLst>
                <a:ext uri="{FF2B5EF4-FFF2-40B4-BE49-F238E27FC236}">
                  <a16:creationId xmlns:a16="http://schemas.microsoft.com/office/drawing/2014/main" id="{228BB6FC-CCC8-64FD-25E7-FBCA31984E36}"/>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a:buNone/>
                <a:tabLst/>
                <a:defRPr/>
              </a:pPr>
              <a:r>
                <a:rPr kumimoji="0" lang="fr-FR" sz="15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Avril à Juin</a:t>
              </a:r>
            </a:p>
          </p:txBody>
        </p:sp>
      </p:grpSp>
      <p:grpSp>
        <p:nvGrpSpPr>
          <p:cNvPr id="9" name="Groupe 8">
            <a:extLst>
              <a:ext uri="{FF2B5EF4-FFF2-40B4-BE49-F238E27FC236}">
                <a16:creationId xmlns:a16="http://schemas.microsoft.com/office/drawing/2014/main" id="{13911BB9-2161-0B2A-F5FA-1600FCF61B64}"/>
              </a:ext>
            </a:extLst>
          </p:cNvPr>
          <p:cNvGrpSpPr/>
          <p:nvPr/>
        </p:nvGrpSpPr>
        <p:grpSpPr>
          <a:xfrm>
            <a:off x="4572001" y="1077365"/>
            <a:ext cx="3920150" cy="862506"/>
            <a:chOff x="928853" y="451"/>
            <a:chExt cx="3902732" cy="862506"/>
          </a:xfrm>
        </p:grpSpPr>
        <p:sp>
          <p:nvSpPr>
            <p:cNvPr id="11" name="Rectangle : avec coins arrondis en haut 10">
              <a:extLst>
                <a:ext uri="{FF2B5EF4-FFF2-40B4-BE49-F238E27FC236}">
                  <a16:creationId xmlns:a16="http://schemas.microsoft.com/office/drawing/2014/main" id="{02B134E0-ADB0-F400-DBA6-8B73014AF926}"/>
                </a:ext>
              </a:extLst>
            </p:cNvPr>
            <p:cNvSpPr/>
            <p:nvPr/>
          </p:nvSpPr>
          <p:spPr>
            <a:xfrm rot="5400000">
              <a:off x="2448966" y="-1519662"/>
              <a:ext cx="862506" cy="3902732"/>
            </a:xfrm>
            <a:prstGeom prst="round2SameRect">
              <a:avLst/>
            </a:prstGeom>
            <a:ln>
              <a:solidFill>
                <a:srgbClr val="33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23" name="Rectangle : avec coins arrondis en haut 4">
              <a:extLst>
                <a:ext uri="{FF2B5EF4-FFF2-40B4-BE49-F238E27FC236}">
                  <a16:creationId xmlns:a16="http://schemas.microsoft.com/office/drawing/2014/main" id="{2FEB6481-5071-DB1C-5171-88100D8218F3}"/>
                </a:ext>
              </a:extLst>
            </p:cNvPr>
            <p:cNvSpPr txBox="1"/>
            <p:nvPr/>
          </p:nvSpPr>
          <p:spPr>
            <a:xfrm>
              <a:off x="928853" y="42555"/>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Débourrement tardif (proche à 2022) marqué par un fort déficit pluviométrique </a:t>
              </a:r>
            </a:p>
          </p:txBody>
        </p:sp>
      </p:grpSp>
      <p:grpSp>
        <p:nvGrpSpPr>
          <p:cNvPr id="24" name="Groupe 23">
            <a:extLst>
              <a:ext uri="{FF2B5EF4-FFF2-40B4-BE49-F238E27FC236}">
                <a16:creationId xmlns:a16="http://schemas.microsoft.com/office/drawing/2014/main" id="{39D9D3C7-3DCE-288A-3795-BF8D90067467}"/>
              </a:ext>
            </a:extLst>
          </p:cNvPr>
          <p:cNvGrpSpPr/>
          <p:nvPr/>
        </p:nvGrpSpPr>
        <p:grpSpPr>
          <a:xfrm>
            <a:off x="4572001" y="2206034"/>
            <a:ext cx="3920150" cy="862506"/>
            <a:chOff x="928853" y="1129120"/>
            <a:chExt cx="3902732" cy="862506"/>
          </a:xfrm>
        </p:grpSpPr>
        <p:sp>
          <p:nvSpPr>
            <p:cNvPr id="25" name="Rectangle : avec coins arrondis en haut 24">
              <a:extLst>
                <a:ext uri="{FF2B5EF4-FFF2-40B4-BE49-F238E27FC236}">
                  <a16:creationId xmlns:a16="http://schemas.microsoft.com/office/drawing/2014/main" id="{BAE44479-9701-3083-AE72-C8A3419DCF74}"/>
                </a:ext>
              </a:extLst>
            </p:cNvPr>
            <p:cNvSpPr/>
            <p:nvPr/>
          </p:nvSpPr>
          <p:spPr>
            <a:xfrm rot="5400000">
              <a:off x="2448966" y="-390993"/>
              <a:ext cx="862506" cy="3902732"/>
            </a:xfrm>
            <a:prstGeom prst="round2SameRect">
              <a:avLst/>
            </a:prstGeom>
            <a:noFill/>
            <a:ln>
              <a:solidFill>
                <a:srgbClr val="33660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26" name="Rectangle : avec coins arrondis en haut 6">
              <a:extLst>
                <a:ext uri="{FF2B5EF4-FFF2-40B4-BE49-F238E27FC236}">
                  <a16:creationId xmlns:a16="http://schemas.microsoft.com/office/drawing/2014/main" id="{18163731-80B6-C0C7-E6AB-511A916B6A49}"/>
                </a:ext>
              </a:extLst>
            </p:cNvPr>
            <p:cNvSpPr txBox="1"/>
            <p:nvPr/>
          </p:nvSpPr>
          <p:spPr>
            <a:xfrm>
              <a:off x="928853" y="1171224"/>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La végétation a rattrapé son retard</a:t>
              </a:r>
            </a:p>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Floraison et nouaison très rapide</a:t>
              </a:r>
            </a:p>
          </p:txBody>
        </p:sp>
      </p:grpSp>
      <p:grpSp>
        <p:nvGrpSpPr>
          <p:cNvPr id="43" name="Groupe 42">
            <a:extLst>
              <a:ext uri="{FF2B5EF4-FFF2-40B4-BE49-F238E27FC236}">
                <a16:creationId xmlns:a16="http://schemas.microsoft.com/office/drawing/2014/main" id="{81F84865-9577-9C11-8777-6329628C4FC5}"/>
              </a:ext>
            </a:extLst>
          </p:cNvPr>
          <p:cNvGrpSpPr/>
          <p:nvPr/>
        </p:nvGrpSpPr>
        <p:grpSpPr>
          <a:xfrm>
            <a:off x="422351" y="1053974"/>
            <a:ext cx="921502" cy="1316430"/>
            <a:chOff x="0" y="515"/>
            <a:chExt cx="921502" cy="1316430"/>
          </a:xfrm>
        </p:grpSpPr>
        <p:sp>
          <p:nvSpPr>
            <p:cNvPr id="53" name="Flèche : chevron 52">
              <a:extLst>
                <a:ext uri="{FF2B5EF4-FFF2-40B4-BE49-F238E27FC236}">
                  <a16:creationId xmlns:a16="http://schemas.microsoft.com/office/drawing/2014/main" id="{8FF37CEE-C0DC-633C-B30F-A8AA16FDF771}"/>
                </a:ext>
              </a:extLst>
            </p:cNvPr>
            <p:cNvSpPr/>
            <p:nvPr/>
          </p:nvSpPr>
          <p:spPr>
            <a:xfrm rot="5400000">
              <a:off x="-197464" y="197979"/>
              <a:ext cx="1316430" cy="921501"/>
            </a:xfrm>
            <a:prstGeom prst="chevron">
              <a:avLst/>
            </a:prstGeom>
            <a:solidFill>
              <a:srgbClr val="C00000"/>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54" name="Flèche : chevron 4">
              <a:extLst>
                <a:ext uri="{FF2B5EF4-FFF2-40B4-BE49-F238E27FC236}">
                  <a16:creationId xmlns:a16="http://schemas.microsoft.com/office/drawing/2014/main" id="{38E83DB6-1900-8193-224A-3FF5B3ACA7C8}"/>
                </a:ext>
              </a:extLst>
            </p:cNvPr>
            <p:cNvSpPr txBox="1"/>
            <p:nvPr/>
          </p:nvSpPr>
          <p:spPr>
            <a:xfrm>
              <a:off x="1" y="461266"/>
              <a:ext cx="921501" cy="394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500" kern="1200" dirty="0">
                  <a:latin typeface="Calibri" panose="020F0502020204030204" pitchFamily="34" charset="0"/>
                  <a:ea typeface="Calibri" panose="020F0502020204030204" pitchFamily="34" charset="0"/>
                  <a:cs typeface="Calibri" panose="020F0502020204030204" pitchFamily="34" charset="0"/>
                </a:rPr>
                <a:t>Décembre à mars</a:t>
              </a:r>
            </a:p>
          </p:txBody>
        </p:sp>
      </p:grpSp>
      <p:grpSp>
        <p:nvGrpSpPr>
          <p:cNvPr id="44" name="Groupe 43">
            <a:extLst>
              <a:ext uri="{FF2B5EF4-FFF2-40B4-BE49-F238E27FC236}">
                <a16:creationId xmlns:a16="http://schemas.microsoft.com/office/drawing/2014/main" id="{800E6F21-DDE2-B6BC-07D0-B8B31B541D36}"/>
              </a:ext>
            </a:extLst>
          </p:cNvPr>
          <p:cNvGrpSpPr/>
          <p:nvPr/>
        </p:nvGrpSpPr>
        <p:grpSpPr>
          <a:xfrm>
            <a:off x="1343852" y="1053974"/>
            <a:ext cx="3222021" cy="855679"/>
            <a:chOff x="921501" y="515"/>
            <a:chExt cx="3222021" cy="855679"/>
          </a:xfrm>
        </p:grpSpPr>
        <p:sp>
          <p:nvSpPr>
            <p:cNvPr id="51" name="Rectangle : avec coins arrondis en haut 50">
              <a:extLst>
                <a:ext uri="{FF2B5EF4-FFF2-40B4-BE49-F238E27FC236}">
                  <a16:creationId xmlns:a16="http://schemas.microsoft.com/office/drawing/2014/main" id="{E09304CC-D13B-79D3-6597-A52A433742CB}"/>
                </a:ext>
              </a:extLst>
            </p:cNvPr>
            <p:cNvSpPr/>
            <p:nvPr/>
          </p:nvSpPr>
          <p:spPr>
            <a:xfrm rot="5400000">
              <a:off x="2104672" y="-1182656"/>
              <a:ext cx="855679" cy="3222021"/>
            </a:xfrm>
            <a:prstGeom prst="round2SameRect">
              <a:avLst/>
            </a:pr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52" name="Rectangle : avec coins arrondis en haut 6">
              <a:extLst>
                <a:ext uri="{FF2B5EF4-FFF2-40B4-BE49-F238E27FC236}">
                  <a16:creationId xmlns:a16="http://schemas.microsoft.com/office/drawing/2014/main" id="{A9D3FC1A-229F-9D14-C829-B8023A74DED4}"/>
                </a:ext>
              </a:extLst>
            </p:cNvPr>
            <p:cNvSpPr txBox="1"/>
            <p:nvPr/>
          </p:nvSpPr>
          <p:spPr>
            <a:xfrm>
              <a:off x="921502" y="42285"/>
              <a:ext cx="3180250" cy="772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fr-FR" sz="1500" kern="1200"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sz="1500" b="0" kern="1200" dirty="0">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fr-FR" sz="1500" b="0" kern="1200" dirty="0">
                  <a:latin typeface="Calibri" panose="020F0502020204030204" pitchFamily="34" charset="0"/>
                  <a:ea typeface="Calibri" panose="020F0502020204030204" pitchFamily="34" charset="0"/>
                  <a:cs typeface="Calibri" panose="020F0502020204030204" pitchFamily="34" charset="0"/>
                </a:rPr>
                <a:t>Mois de janvier froid</a:t>
              </a:r>
            </a:p>
          </p:txBody>
        </p:sp>
      </p:grpSp>
      <p:grpSp>
        <p:nvGrpSpPr>
          <p:cNvPr id="45" name="Groupe 44">
            <a:extLst>
              <a:ext uri="{FF2B5EF4-FFF2-40B4-BE49-F238E27FC236}">
                <a16:creationId xmlns:a16="http://schemas.microsoft.com/office/drawing/2014/main" id="{337AD4C8-39E4-9901-6C9B-B3C62E4A9ACF}"/>
              </a:ext>
            </a:extLst>
          </p:cNvPr>
          <p:cNvGrpSpPr/>
          <p:nvPr/>
        </p:nvGrpSpPr>
        <p:grpSpPr>
          <a:xfrm>
            <a:off x="422351" y="2187830"/>
            <a:ext cx="921502" cy="1316430"/>
            <a:chOff x="0" y="1134371"/>
            <a:chExt cx="921502" cy="1316430"/>
          </a:xfrm>
        </p:grpSpPr>
        <p:sp>
          <p:nvSpPr>
            <p:cNvPr id="49" name="Flèche : chevron 48">
              <a:extLst>
                <a:ext uri="{FF2B5EF4-FFF2-40B4-BE49-F238E27FC236}">
                  <a16:creationId xmlns:a16="http://schemas.microsoft.com/office/drawing/2014/main" id="{097F8DD7-3DDB-D68E-FA5F-AFD03EB39A40}"/>
                </a:ext>
              </a:extLst>
            </p:cNvPr>
            <p:cNvSpPr/>
            <p:nvPr/>
          </p:nvSpPr>
          <p:spPr>
            <a:xfrm rot="5400000">
              <a:off x="-197464" y="1331835"/>
              <a:ext cx="1316430" cy="921501"/>
            </a:xfrm>
            <a:prstGeom prst="chevron">
              <a:avLst/>
            </a:prstGeom>
            <a:solidFill>
              <a:srgbClr val="C00000"/>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50" name="Flèche : chevron 8">
              <a:extLst>
                <a:ext uri="{FF2B5EF4-FFF2-40B4-BE49-F238E27FC236}">
                  <a16:creationId xmlns:a16="http://schemas.microsoft.com/office/drawing/2014/main" id="{E9150AE3-984D-09EB-CAA1-CADBAAF5C194}"/>
                </a:ext>
              </a:extLst>
            </p:cNvPr>
            <p:cNvSpPr txBox="1"/>
            <p:nvPr/>
          </p:nvSpPr>
          <p:spPr>
            <a:xfrm>
              <a:off x="1" y="1595122"/>
              <a:ext cx="921501" cy="394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500" kern="1200" dirty="0">
                  <a:latin typeface="Calibri" panose="020F0502020204030204" pitchFamily="34" charset="0"/>
                  <a:ea typeface="Calibri" panose="020F0502020204030204" pitchFamily="34" charset="0"/>
                  <a:cs typeface="Calibri" panose="020F0502020204030204" pitchFamily="34" charset="0"/>
                </a:rPr>
                <a:t>Avril à Juin</a:t>
              </a:r>
            </a:p>
          </p:txBody>
        </p:sp>
      </p:grpSp>
      <p:grpSp>
        <p:nvGrpSpPr>
          <p:cNvPr id="46" name="Groupe 45">
            <a:extLst>
              <a:ext uri="{FF2B5EF4-FFF2-40B4-BE49-F238E27FC236}">
                <a16:creationId xmlns:a16="http://schemas.microsoft.com/office/drawing/2014/main" id="{BCD433F3-05C7-F8A0-F803-725806099511}"/>
              </a:ext>
            </a:extLst>
          </p:cNvPr>
          <p:cNvGrpSpPr/>
          <p:nvPr/>
        </p:nvGrpSpPr>
        <p:grpSpPr>
          <a:xfrm>
            <a:off x="1343852" y="2187830"/>
            <a:ext cx="3222021" cy="855679"/>
            <a:chOff x="921501" y="1134371"/>
            <a:chExt cx="3222021" cy="855679"/>
          </a:xfrm>
        </p:grpSpPr>
        <p:sp>
          <p:nvSpPr>
            <p:cNvPr id="47" name="Rectangle : avec coins arrondis en haut 46">
              <a:extLst>
                <a:ext uri="{FF2B5EF4-FFF2-40B4-BE49-F238E27FC236}">
                  <a16:creationId xmlns:a16="http://schemas.microsoft.com/office/drawing/2014/main" id="{21654C4A-37F1-9CFC-D078-0E35D22F7F72}"/>
                </a:ext>
              </a:extLst>
            </p:cNvPr>
            <p:cNvSpPr/>
            <p:nvPr/>
          </p:nvSpPr>
          <p:spPr>
            <a:xfrm rot="5400000">
              <a:off x="2104672" y="-48800"/>
              <a:ext cx="855679" cy="3222021"/>
            </a:xfrm>
            <a:prstGeom prst="round2SameRect">
              <a:avLst/>
            </a:prstGeom>
            <a:noFill/>
            <a:ln>
              <a:solidFill>
                <a:srgbClr val="C0000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48" name="Rectangle : avec coins arrondis en haut 10">
              <a:extLst>
                <a:ext uri="{FF2B5EF4-FFF2-40B4-BE49-F238E27FC236}">
                  <a16:creationId xmlns:a16="http://schemas.microsoft.com/office/drawing/2014/main" id="{986A0E11-54E2-3FF9-B128-73C9B193B28B}"/>
                </a:ext>
              </a:extLst>
            </p:cNvPr>
            <p:cNvSpPr txBox="1"/>
            <p:nvPr/>
          </p:nvSpPr>
          <p:spPr>
            <a:xfrm>
              <a:off x="921502" y="1176141"/>
              <a:ext cx="3180250" cy="772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fr-FR" sz="1500" b="0" kern="1200" dirty="0">
                  <a:latin typeface="Calibri" panose="020F0502020204030204" pitchFamily="34" charset="0"/>
                  <a:ea typeface="Calibri" panose="020F0502020204030204" pitchFamily="34" charset="0"/>
                  <a:cs typeface="Calibri" panose="020F0502020204030204" pitchFamily="34" charset="0"/>
                </a:rPr>
                <a:t>Mai/juin pluvieuses avec des fortes épisodes de grêle</a:t>
              </a:r>
            </a:p>
            <a:p>
              <a:pPr marL="114300" lvl="1" indent="-114300" algn="l" defTabSz="533400">
                <a:lnSpc>
                  <a:spcPct val="90000"/>
                </a:lnSpc>
                <a:spcBef>
                  <a:spcPct val="0"/>
                </a:spcBef>
                <a:spcAft>
                  <a:spcPct val="15000"/>
                </a:spcAft>
                <a:buFont typeface="Arial" panose="020B0604020202020204" pitchFamily="34" charset="0"/>
                <a:buChar char="•"/>
              </a:pPr>
              <a:r>
                <a:rPr lang="fr-FR" sz="1500" b="0" kern="1200" dirty="0">
                  <a:latin typeface="Calibri" panose="020F0502020204030204" pitchFamily="34" charset="0"/>
                  <a:ea typeface="Calibri" panose="020F0502020204030204" pitchFamily="34" charset="0"/>
                  <a:cs typeface="Calibri" panose="020F0502020204030204" pitchFamily="34" charset="0"/>
                </a:rPr>
                <a:t>Pluie très localisé : entre 30 à 180 mm selon les secteurs </a:t>
              </a:r>
            </a:p>
          </p:txBody>
        </p:sp>
      </p:grpSp>
      <p:sp>
        <p:nvSpPr>
          <p:cNvPr id="37" name="Flèche : droite 36">
            <a:extLst>
              <a:ext uri="{FF2B5EF4-FFF2-40B4-BE49-F238E27FC236}">
                <a16:creationId xmlns:a16="http://schemas.microsoft.com/office/drawing/2014/main" id="{2D3E1483-5E6D-F4D6-5CD9-49B92CECFD93}"/>
              </a:ext>
            </a:extLst>
          </p:cNvPr>
          <p:cNvSpPr/>
          <p:nvPr/>
        </p:nvSpPr>
        <p:spPr>
          <a:xfrm>
            <a:off x="4462848" y="1364051"/>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9" name="Flèche : droite 38">
            <a:extLst>
              <a:ext uri="{FF2B5EF4-FFF2-40B4-BE49-F238E27FC236}">
                <a16:creationId xmlns:a16="http://schemas.microsoft.com/office/drawing/2014/main" id="{B486AF42-AA7E-2629-3B32-D613143D5C1E}"/>
              </a:ext>
            </a:extLst>
          </p:cNvPr>
          <p:cNvSpPr/>
          <p:nvPr/>
        </p:nvSpPr>
        <p:spPr>
          <a:xfrm>
            <a:off x="4462848" y="2488829"/>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801314118"/>
      </p:ext>
    </p:extLst>
  </p:cSld>
  <p:clrMapOvr>
    <a:overrideClrMapping bg1="lt1" tx1="dk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a:r>
              <a:rPr lang="fr-FR" sz="2000" cap="small" dirty="0">
                <a:latin typeface="Calibri" panose="020F0502020204030204" pitchFamily="34" charset="0"/>
                <a:cs typeface="Times New Roman" panose="02020603050405020304" pitchFamily="18" charset="0"/>
              </a:rPr>
              <a:t>Climatologie</a:t>
            </a:r>
            <a:endParaRPr sz="2000" cap="small" dirty="0">
              <a:latin typeface="Calibri" panose="020F0502020204030204" pitchFamily="34" charset="0"/>
              <a:cs typeface="Times New Roman" panose="02020603050405020304" pitchFamily="18"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761C9D-EA89-3B4D-D619-716B46F330F6}"/>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aphicFrame>
        <p:nvGraphicFramePr>
          <p:cNvPr id="6" name="Diagramme 5">
            <a:extLst>
              <a:ext uri="{FF2B5EF4-FFF2-40B4-BE49-F238E27FC236}">
                <a16:creationId xmlns:a16="http://schemas.microsoft.com/office/drawing/2014/main" id="{0C95E88C-249C-CC32-A1E5-D996FC33A304}"/>
              </a:ext>
            </a:extLst>
          </p:cNvPr>
          <p:cNvGraphicFramePr/>
          <p:nvPr>
            <p:extLst>
              <p:ext uri="{D42A27DB-BD31-4B8C-83A1-F6EECF244321}">
                <p14:modId xmlns:p14="http://schemas.microsoft.com/office/powerpoint/2010/main" val="3652209897"/>
              </p:ext>
            </p:extLst>
          </p:nvPr>
        </p:nvGraphicFramePr>
        <p:xfrm>
          <a:off x="428477" y="1077365"/>
          <a:ext cx="4143523" cy="3585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roupe 11">
            <a:extLst>
              <a:ext uri="{FF2B5EF4-FFF2-40B4-BE49-F238E27FC236}">
                <a16:creationId xmlns:a16="http://schemas.microsoft.com/office/drawing/2014/main" id="{4B9FD913-121E-4788-862F-D2774429FB22}"/>
              </a:ext>
            </a:extLst>
          </p:cNvPr>
          <p:cNvGrpSpPr/>
          <p:nvPr/>
        </p:nvGrpSpPr>
        <p:grpSpPr>
          <a:xfrm>
            <a:off x="4572001" y="1077365"/>
            <a:ext cx="3920150" cy="862506"/>
            <a:chOff x="928853" y="451"/>
            <a:chExt cx="3902732" cy="862506"/>
          </a:xfrm>
        </p:grpSpPr>
        <p:sp>
          <p:nvSpPr>
            <p:cNvPr id="19" name="Rectangle : avec coins arrondis en haut 18">
              <a:extLst>
                <a:ext uri="{FF2B5EF4-FFF2-40B4-BE49-F238E27FC236}">
                  <a16:creationId xmlns:a16="http://schemas.microsoft.com/office/drawing/2014/main" id="{4EA14ABC-F103-48B4-2EF7-8205A9CA0AF6}"/>
                </a:ext>
              </a:extLst>
            </p:cNvPr>
            <p:cNvSpPr/>
            <p:nvPr/>
          </p:nvSpPr>
          <p:spPr>
            <a:xfrm rot="5400000">
              <a:off x="2448966" y="-1519662"/>
              <a:ext cx="862506" cy="3902732"/>
            </a:xfrm>
            <a:prstGeom prst="round2SameRect">
              <a:avLst/>
            </a:prstGeom>
            <a:ln>
              <a:solidFill>
                <a:srgbClr val="33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20" name="Rectangle : avec coins arrondis en haut 4">
              <a:extLst>
                <a:ext uri="{FF2B5EF4-FFF2-40B4-BE49-F238E27FC236}">
                  <a16:creationId xmlns:a16="http://schemas.microsoft.com/office/drawing/2014/main" id="{0ECAD379-1E15-6C3D-BA65-91962CA64988}"/>
                </a:ext>
              </a:extLst>
            </p:cNvPr>
            <p:cNvSpPr txBox="1"/>
            <p:nvPr/>
          </p:nvSpPr>
          <p:spPr>
            <a:xfrm>
              <a:off x="928853" y="42555"/>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Débourrement tardif (proche à 2022) marqué par un fort déficit pluviométrique </a:t>
              </a:r>
            </a:p>
          </p:txBody>
        </p:sp>
      </p:grpSp>
      <p:grpSp>
        <p:nvGrpSpPr>
          <p:cNvPr id="13" name="Groupe 12">
            <a:extLst>
              <a:ext uri="{FF2B5EF4-FFF2-40B4-BE49-F238E27FC236}">
                <a16:creationId xmlns:a16="http://schemas.microsoft.com/office/drawing/2014/main" id="{2E60D581-54B6-C782-F5E4-6F65E4D84431}"/>
              </a:ext>
            </a:extLst>
          </p:cNvPr>
          <p:cNvGrpSpPr/>
          <p:nvPr/>
        </p:nvGrpSpPr>
        <p:grpSpPr>
          <a:xfrm>
            <a:off x="4572001" y="2206034"/>
            <a:ext cx="3920150" cy="862506"/>
            <a:chOff x="928853" y="1129120"/>
            <a:chExt cx="3902732" cy="862506"/>
          </a:xfrm>
        </p:grpSpPr>
        <p:sp>
          <p:nvSpPr>
            <p:cNvPr id="17" name="Rectangle : avec coins arrondis en haut 16">
              <a:extLst>
                <a:ext uri="{FF2B5EF4-FFF2-40B4-BE49-F238E27FC236}">
                  <a16:creationId xmlns:a16="http://schemas.microsoft.com/office/drawing/2014/main" id="{47C7159C-C805-B8CA-B2F4-65819D00805D}"/>
                </a:ext>
              </a:extLst>
            </p:cNvPr>
            <p:cNvSpPr/>
            <p:nvPr/>
          </p:nvSpPr>
          <p:spPr>
            <a:xfrm rot="5400000">
              <a:off x="2448966" y="-390993"/>
              <a:ext cx="862506" cy="3902732"/>
            </a:xfrm>
            <a:prstGeom prst="round2SameRect">
              <a:avLst/>
            </a:prstGeom>
            <a:noFill/>
            <a:ln>
              <a:solidFill>
                <a:srgbClr val="33660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18" name="Rectangle : avec coins arrondis en haut 6">
              <a:extLst>
                <a:ext uri="{FF2B5EF4-FFF2-40B4-BE49-F238E27FC236}">
                  <a16:creationId xmlns:a16="http://schemas.microsoft.com/office/drawing/2014/main" id="{D74F9958-73EA-04E6-A4ED-4B7434774D0C}"/>
                </a:ext>
              </a:extLst>
            </p:cNvPr>
            <p:cNvSpPr txBox="1"/>
            <p:nvPr/>
          </p:nvSpPr>
          <p:spPr>
            <a:xfrm>
              <a:off x="928853" y="1171224"/>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La végétation a rattrapé son retard</a:t>
              </a:r>
            </a:p>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Floraison et nouaison très rapide</a:t>
              </a:r>
            </a:p>
          </p:txBody>
        </p:sp>
      </p:grpSp>
      <p:grpSp>
        <p:nvGrpSpPr>
          <p:cNvPr id="14" name="Groupe 13">
            <a:extLst>
              <a:ext uri="{FF2B5EF4-FFF2-40B4-BE49-F238E27FC236}">
                <a16:creationId xmlns:a16="http://schemas.microsoft.com/office/drawing/2014/main" id="{B2AE14BA-18C7-EA3A-4FE5-31D03A8CA19D}"/>
              </a:ext>
            </a:extLst>
          </p:cNvPr>
          <p:cNvGrpSpPr/>
          <p:nvPr/>
        </p:nvGrpSpPr>
        <p:grpSpPr>
          <a:xfrm>
            <a:off x="4572001" y="3334702"/>
            <a:ext cx="3969098" cy="862506"/>
            <a:chOff x="928853" y="2257788"/>
            <a:chExt cx="3902732" cy="862506"/>
          </a:xfrm>
        </p:grpSpPr>
        <p:sp>
          <p:nvSpPr>
            <p:cNvPr id="15" name="Rectangle : avec coins arrondis en haut 14">
              <a:extLst>
                <a:ext uri="{FF2B5EF4-FFF2-40B4-BE49-F238E27FC236}">
                  <a16:creationId xmlns:a16="http://schemas.microsoft.com/office/drawing/2014/main" id="{C4A0FF5D-53E9-D622-3531-0403713E02F7}"/>
                </a:ext>
              </a:extLst>
            </p:cNvPr>
            <p:cNvSpPr/>
            <p:nvPr/>
          </p:nvSpPr>
          <p:spPr>
            <a:xfrm rot="5400000">
              <a:off x="2448966" y="737675"/>
              <a:ext cx="862506" cy="3902732"/>
            </a:xfrm>
            <a:prstGeom prst="round2SameRect">
              <a:avLst/>
            </a:prstGeom>
            <a:noFill/>
            <a:ln>
              <a:solidFill>
                <a:srgbClr val="33660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16" name="Rectangle : avec coins arrondis en haut 8">
              <a:extLst>
                <a:ext uri="{FF2B5EF4-FFF2-40B4-BE49-F238E27FC236}">
                  <a16:creationId xmlns:a16="http://schemas.microsoft.com/office/drawing/2014/main" id="{1BEE3481-EB24-85A4-3178-DAB9136FB758}"/>
                </a:ext>
              </a:extLst>
            </p:cNvPr>
            <p:cNvSpPr txBox="1"/>
            <p:nvPr/>
          </p:nvSpPr>
          <p:spPr>
            <a:xfrm>
              <a:off x="928853" y="2299892"/>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F</a:t>
              </a:r>
              <a:r>
                <a:rPr kumimoji="0" lang="fr-FR" sz="1500" b="0" i="0" u="none" strike="noStrike" kern="1200" cap="none" spc="0" normalizeH="0" baseline="0" noProof="0" dirty="0" err="1">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ortes</a:t>
              </a: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hétérogénéités </a:t>
              </a:r>
            </a:p>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7 jours de retard par rapport à 2022</a:t>
              </a:r>
              <a:endPar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7" name="Flèche : droite 6">
            <a:extLst>
              <a:ext uri="{FF2B5EF4-FFF2-40B4-BE49-F238E27FC236}">
                <a16:creationId xmlns:a16="http://schemas.microsoft.com/office/drawing/2014/main" id="{0028699B-A774-0E88-295A-E9C4AD0BF120}"/>
              </a:ext>
            </a:extLst>
          </p:cNvPr>
          <p:cNvSpPr/>
          <p:nvPr/>
        </p:nvSpPr>
        <p:spPr>
          <a:xfrm>
            <a:off x="4462848" y="1364051"/>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1" name="Flèche : droite 20">
            <a:extLst>
              <a:ext uri="{FF2B5EF4-FFF2-40B4-BE49-F238E27FC236}">
                <a16:creationId xmlns:a16="http://schemas.microsoft.com/office/drawing/2014/main" id="{997FBBE2-54FE-C5AA-65FA-1929E122B952}"/>
              </a:ext>
            </a:extLst>
          </p:cNvPr>
          <p:cNvSpPr/>
          <p:nvPr/>
        </p:nvSpPr>
        <p:spPr>
          <a:xfrm>
            <a:off x="4463039" y="3621388"/>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 name="Flèche : droite 21">
            <a:extLst>
              <a:ext uri="{FF2B5EF4-FFF2-40B4-BE49-F238E27FC236}">
                <a16:creationId xmlns:a16="http://schemas.microsoft.com/office/drawing/2014/main" id="{F959261E-12B0-4CEB-F49A-0AB0193B31EA}"/>
              </a:ext>
            </a:extLst>
          </p:cNvPr>
          <p:cNvSpPr/>
          <p:nvPr/>
        </p:nvSpPr>
        <p:spPr>
          <a:xfrm>
            <a:off x="4462848" y="2488829"/>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33051533"/>
      </p:ext>
    </p:extLst>
  </p:cSld>
  <p:clrMapOvr>
    <a:overrideClrMapping bg1="lt1" tx1="dk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48" name="Rectangle 47">
            <a:extLst>
              <a:ext uri="{FF2B5EF4-FFF2-40B4-BE49-F238E27FC236}">
                <a16:creationId xmlns:a16="http://schemas.microsoft.com/office/drawing/2014/main" id="{0EE609E6-0B16-5CF0-3542-DF250A240F03}"/>
              </a:ext>
            </a:extLst>
          </p:cNvPr>
          <p:cNvSpPr/>
          <p:nvPr/>
        </p:nvSpPr>
        <p:spPr>
          <a:xfrm>
            <a:off x="66309" y="4008290"/>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55565"/>
            <a:ext cx="892569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cap="small" dirty="0">
                <a:latin typeface="Calibri" panose="020F0502020204030204" pitchFamily="34" charset="0"/>
                <a:cs typeface="Times New Roman" panose="02020603050405020304" pitchFamily="18" charset="0"/>
              </a:rPr>
              <a:t>Etat phytosanitaire</a:t>
            </a:r>
            <a:endParaRPr sz="2000" cap="small" dirty="0">
              <a:latin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CABC2D32-443E-4038-B475-04661B04ECDC}"/>
              </a:ext>
            </a:extLst>
          </p:cNvPr>
          <p:cNvSpPr txBox="1"/>
          <p:nvPr/>
        </p:nvSpPr>
        <p:spPr>
          <a:xfrm>
            <a:off x="814014" y="833240"/>
            <a:ext cx="7833248" cy="830997"/>
          </a:xfrm>
          <a:prstGeom prst="rect">
            <a:avLst/>
          </a:prstGeom>
          <a:noFill/>
        </p:spPr>
        <p:txBody>
          <a:bodyPr wrap="square" rtlCol="0">
            <a:spAutoFit/>
          </a:bodyPr>
          <a:lstStyle/>
          <a:p>
            <a:pPr marL="285750" lvl="8" indent="-285750">
              <a:buFont typeface="Wingdings" panose="05000000000000000000" pitchFamily="2" charset="2"/>
              <a:buChar char="§"/>
            </a:pPr>
            <a:r>
              <a:rPr lang="fr-FR" sz="1600" b="1" i="1" dirty="0">
                <a:latin typeface="Calibri" panose="020F0502020204030204" pitchFamily="34" charset="0"/>
                <a:cs typeface="Times New Roman" panose="02020603050405020304" pitchFamily="18" charset="0"/>
              </a:rPr>
              <a:t>Forte pression mildiou</a:t>
            </a:r>
          </a:p>
          <a:p>
            <a:pPr marL="285750" lvl="8" indent="-285750">
              <a:buFont typeface="Wingdings" panose="05000000000000000000" pitchFamily="2" charset="2"/>
              <a:buChar char="§"/>
            </a:pPr>
            <a:r>
              <a:rPr lang="fr-FR" sz="1600" b="1" i="1" dirty="0">
                <a:latin typeface="Calibri" panose="020F0502020204030204" pitchFamily="34" charset="0"/>
                <a:cs typeface="Times New Roman" panose="02020603050405020304" pitchFamily="18" charset="0"/>
              </a:rPr>
              <a:t>Rester vigilant, maintenir une protection</a:t>
            </a:r>
          </a:p>
          <a:p>
            <a:pPr marL="285750" lvl="8" indent="-285750">
              <a:buFont typeface="Wingdings" panose="05000000000000000000" pitchFamily="2" charset="2"/>
              <a:buChar char="§"/>
            </a:pPr>
            <a:r>
              <a:rPr lang="fr-FR" sz="1600" b="1" i="1" dirty="0">
                <a:latin typeface="Calibri" panose="020F0502020204030204" pitchFamily="34" charset="0"/>
                <a:cs typeface="Times New Roman" panose="02020603050405020304" pitchFamily="18" charset="0"/>
              </a:rPr>
              <a:t>Risques de phyto toxicité très importants</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FA6FA37-AE4C-4796-9DF7-66698C6D930F}"/>
              </a:ext>
            </a:extLst>
          </p:cNvPr>
          <p:cNvSpPr txBox="1"/>
          <p:nvPr/>
        </p:nvSpPr>
        <p:spPr>
          <a:xfrm>
            <a:off x="7954067" y="2751747"/>
            <a:ext cx="1475474" cy="646331"/>
          </a:xfrm>
          <a:prstGeom prst="rect">
            <a:avLst/>
          </a:prstGeom>
          <a:noFill/>
        </p:spPr>
        <p:txBody>
          <a:bodyPr wrap="square">
            <a:spAutoFit/>
          </a:bodyPr>
          <a:lstStyle/>
          <a:p>
            <a:r>
              <a:rPr lang="fr-FR" sz="1200" dirty="0">
                <a:solidFill>
                  <a:schemeClr val="tx1"/>
                </a:solidFill>
              </a:rPr>
              <a:t>1 à 10%</a:t>
            </a:r>
          </a:p>
          <a:p>
            <a:r>
              <a:rPr lang="fr-FR" sz="1200" dirty="0">
                <a:solidFill>
                  <a:schemeClr val="tx1"/>
                </a:solidFill>
              </a:rPr>
              <a:t>de grappes touchées</a:t>
            </a:r>
          </a:p>
        </p:txBody>
      </p:sp>
      <p:graphicFrame>
        <p:nvGraphicFramePr>
          <p:cNvPr id="7" name="Graphique 6">
            <a:extLst>
              <a:ext uri="{FF2B5EF4-FFF2-40B4-BE49-F238E27FC236}">
                <a16:creationId xmlns:a16="http://schemas.microsoft.com/office/drawing/2014/main" id="{522A781C-4F2A-8929-E45F-C31B3D2A8B76}"/>
              </a:ext>
            </a:extLst>
          </p:cNvPr>
          <p:cNvGraphicFramePr>
            <a:graphicFrameLocks/>
          </p:cNvGraphicFramePr>
          <p:nvPr/>
        </p:nvGraphicFramePr>
        <p:xfrm>
          <a:off x="709668" y="1929282"/>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ZoneTexte 8">
            <a:extLst>
              <a:ext uri="{FF2B5EF4-FFF2-40B4-BE49-F238E27FC236}">
                <a16:creationId xmlns:a16="http://schemas.microsoft.com/office/drawing/2014/main" id="{4BB2EF92-1DD0-25EF-67BF-301EE342D615}"/>
              </a:ext>
            </a:extLst>
          </p:cNvPr>
          <p:cNvSpPr txBox="1"/>
          <p:nvPr/>
        </p:nvSpPr>
        <p:spPr>
          <a:xfrm>
            <a:off x="271092" y="4362832"/>
            <a:ext cx="3966332" cy="523220"/>
          </a:xfrm>
          <a:prstGeom prst="rect">
            <a:avLst/>
          </a:prstGeom>
          <a:solidFill>
            <a:schemeClr val="bg1"/>
          </a:solidFill>
        </p:spPr>
        <p:txBody>
          <a:bodyPr wrap="square" rtlCol="0">
            <a:spAutoFit/>
          </a:bodyPr>
          <a:lstStyle/>
          <a:p>
            <a:r>
              <a:rPr lang="fr-FR" dirty="0"/>
              <a:t>Symptômes de </a:t>
            </a:r>
            <a:r>
              <a:rPr lang="fr-FR" b="1" dirty="0"/>
              <a:t>mildiou</a:t>
            </a:r>
            <a:r>
              <a:rPr lang="fr-FR" dirty="0"/>
              <a:t> sur grappes observées la semaine dernière sur le réseau de la CA 83</a:t>
            </a:r>
          </a:p>
        </p:txBody>
      </p:sp>
      <p:sp>
        <p:nvSpPr>
          <p:cNvPr id="19" name="ZoneTexte 18">
            <a:extLst>
              <a:ext uri="{FF2B5EF4-FFF2-40B4-BE49-F238E27FC236}">
                <a16:creationId xmlns:a16="http://schemas.microsoft.com/office/drawing/2014/main" id="{D4F5DF49-96AD-D394-A310-B0731EDF737A}"/>
              </a:ext>
            </a:extLst>
          </p:cNvPr>
          <p:cNvSpPr txBox="1"/>
          <p:nvPr/>
        </p:nvSpPr>
        <p:spPr>
          <a:xfrm>
            <a:off x="3740082" y="1965864"/>
            <a:ext cx="1143706" cy="461665"/>
          </a:xfrm>
          <a:prstGeom prst="rect">
            <a:avLst/>
          </a:prstGeom>
          <a:noFill/>
        </p:spPr>
        <p:txBody>
          <a:bodyPr wrap="square">
            <a:spAutoFit/>
          </a:bodyPr>
          <a:lstStyle/>
          <a:p>
            <a:r>
              <a:rPr lang="fr-FR" sz="1200" dirty="0">
                <a:solidFill>
                  <a:schemeClr val="tx1"/>
                </a:solidFill>
              </a:rPr>
              <a:t>Absence de symptômes</a:t>
            </a:r>
          </a:p>
        </p:txBody>
      </p:sp>
      <p:sp>
        <p:nvSpPr>
          <p:cNvPr id="20" name="ZoneTexte 19">
            <a:extLst>
              <a:ext uri="{FF2B5EF4-FFF2-40B4-BE49-F238E27FC236}">
                <a16:creationId xmlns:a16="http://schemas.microsoft.com/office/drawing/2014/main" id="{9D125EFE-1B1B-ABC9-6D23-9CF78210BBE4}"/>
              </a:ext>
            </a:extLst>
          </p:cNvPr>
          <p:cNvSpPr txBox="1"/>
          <p:nvPr/>
        </p:nvSpPr>
        <p:spPr>
          <a:xfrm>
            <a:off x="4099518" y="3553492"/>
            <a:ext cx="1568541" cy="461665"/>
          </a:xfrm>
          <a:prstGeom prst="rect">
            <a:avLst/>
          </a:prstGeom>
          <a:noFill/>
        </p:spPr>
        <p:txBody>
          <a:bodyPr wrap="square">
            <a:spAutoFit/>
          </a:bodyPr>
          <a:lstStyle/>
          <a:p>
            <a:r>
              <a:rPr lang="fr-FR" sz="1200" dirty="0">
                <a:solidFill>
                  <a:schemeClr val="tx1"/>
                </a:solidFill>
              </a:rPr>
              <a:t>Moins de 10 % des grappes touchées</a:t>
            </a:r>
          </a:p>
        </p:txBody>
      </p:sp>
      <p:sp>
        <p:nvSpPr>
          <p:cNvPr id="38" name="ZoneTexte 37">
            <a:extLst>
              <a:ext uri="{FF2B5EF4-FFF2-40B4-BE49-F238E27FC236}">
                <a16:creationId xmlns:a16="http://schemas.microsoft.com/office/drawing/2014/main" id="{ED3559B4-0A76-B03C-7AC6-1184B89415B0}"/>
              </a:ext>
            </a:extLst>
          </p:cNvPr>
          <p:cNvSpPr txBox="1"/>
          <p:nvPr/>
        </p:nvSpPr>
        <p:spPr>
          <a:xfrm>
            <a:off x="814014" y="2248584"/>
            <a:ext cx="1475474" cy="646331"/>
          </a:xfrm>
          <a:prstGeom prst="rect">
            <a:avLst/>
          </a:prstGeom>
          <a:noFill/>
        </p:spPr>
        <p:txBody>
          <a:bodyPr wrap="square">
            <a:spAutoFit/>
          </a:bodyPr>
          <a:lstStyle/>
          <a:p>
            <a:r>
              <a:rPr lang="fr-FR" sz="1200" dirty="0">
                <a:solidFill>
                  <a:schemeClr val="tx1"/>
                </a:solidFill>
              </a:rPr>
              <a:t>61 à 90%</a:t>
            </a:r>
          </a:p>
          <a:p>
            <a:r>
              <a:rPr lang="fr-FR" sz="1200" dirty="0">
                <a:solidFill>
                  <a:schemeClr val="tx1"/>
                </a:solidFill>
              </a:rPr>
              <a:t>de grappes touchées</a:t>
            </a:r>
          </a:p>
        </p:txBody>
      </p:sp>
      <p:grpSp>
        <p:nvGrpSpPr>
          <p:cNvPr id="4" name="Groupe 3">
            <a:extLst>
              <a:ext uri="{FF2B5EF4-FFF2-40B4-BE49-F238E27FC236}">
                <a16:creationId xmlns:a16="http://schemas.microsoft.com/office/drawing/2014/main" id="{28E74641-83D4-7DBE-5EF1-42C116EFB05F}"/>
              </a:ext>
            </a:extLst>
          </p:cNvPr>
          <p:cNvGrpSpPr/>
          <p:nvPr/>
        </p:nvGrpSpPr>
        <p:grpSpPr>
          <a:xfrm>
            <a:off x="4826387" y="1212845"/>
            <a:ext cx="3865417" cy="3648446"/>
            <a:chOff x="4826387" y="1212845"/>
            <a:chExt cx="3865417" cy="3648446"/>
          </a:xfrm>
        </p:grpSpPr>
        <p:sp>
          <p:nvSpPr>
            <p:cNvPr id="15" name="ZoneTexte 14">
              <a:extLst>
                <a:ext uri="{FF2B5EF4-FFF2-40B4-BE49-F238E27FC236}">
                  <a16:creationId xmlns:a16="http://schemas.microsoft.com/office/drawing/2014/main" id="{85B87B2D-6C19-8E6B-57AB-2C68FE60F36F}"/>
                </a:ext>
              </a:extLst>
            </p:cNvPr>
            <p:cNvSpPr txBox="1"/>
            <p:nvPr/>
          </p:nvSpPr>
          <p:spPr>
            <a:xfrm>
              <a:off x="4826387" y="4338071"/>
              <a:ext cx="3865417" cy="523220"/>
            </a:xfrm>
            <a:prstGeom prst="rect">
              <a:avLst/>
            </a:prstGeom>
            <a:solidFill>
              <a:schemeClr val="bg1"/>
            </a:solidFill>
          </p:spPr>
          <p:txBody>
            <a:bodyPr wrap="square" rtlCol="0">
              <a:spAutoFit/>
            </a:bodyPr>
            <a:lstStyle/>
            <a:p>
              <a:r>
                <a:rPr lang="fr-FR" dirty="0"/>
                <a:t>Symptômes d’</a:t>
              </a:r>
              <a:r>
                <a:rPr lang="fr-FR" b="1" dirty="0"/>
                <a:t>oïdium</a:t>
              </a:r>
              <a:r>
                <a:rPr lang="fr-FR" dirty="0"/>
                <a:t> sur grappes observées la semaine dernière sur le réseau de la CA 83</a:t>
              </a:r>
            </a:p>
          </p:txBody>
        </p:sp>
        <p:sp>
          <p:nvSpPr>
            <p:cNvPr id="16" name="Arc partiel 15">
              <a:extLst>
                <a:ext uri="{FF2B5EF4-FFF2-40B4-BE49-F238E27FC236}">
                  <a16:creationId xmlns:a16="http://schemas.microsoft.com/office/drawing/2014/main" id="{01EAF0ED-6CA5-F939-A2BB-17C28704971C}"/>
                </a:ext>
              </a:extLst>
            </p:cNvPr>
            <p:cNvSpPr/>
            <p:nvPr/>
          </p:nvSpPr>
          <p:spPr>
            <a:xfrm>
              <a:off x="5777909" y="2380566"/>
              <a:ext cx="1800000" cy="1800000"/>
            </a:xfrm>
            <a:prstGeom prst="pie">
              <a:avLst>
                <a:gd name="adj1" fmla="val 2109100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7" name="Arc partiel 16">
              <a:extLst>
                <a:ext uri="{FF2B5EF4-FFF2-40B4-BE49-F238E27FC236}">
                  <a16:creationId xmlns:a16="http://schemas.microsoft.com/office/drawing/2014/main" id="{E900D0F5-470F-DB38-88B4-C6CB7C6EA88F}"/>
                </a:ext>
              </a:extLst>
            </p:cNvPr>
            <p:cNvSpPr/>
            <p:nvPr/>
          </p:nvSpPr>
          <p:spPr>
            <a:xfrm rot="10800000">
              <a:off x="5827337" y="2294580"/>
              <a:ext cx="1800000" cy="1800000"/>
            </a:xfrm>
            <a:prstGeom prst="pie">
              <a:avLst>
                <a:gd name="adj1" fmla="val 5392700"/>
                <a:gd name="adj2" fmla="val 67692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21" name="Connecteur droit 20">
              <a:extLst>
                <a:ext uri="{FF2B5EF4-FFF2-40B4-BE49-F238E27FC236}">
                  <a16:creationId xmlns:a16="http://schemas.microsoft.com/office/drawing/2014/main" id="{C5400BCC-47CD-2850-2EA4-30D6723D031E}"/>
                </a:ext>
              </a:extLst>
            </p:cNvPr>
            <p:cNvCxnSpPr>
              <a:cxnSpLocks/>
              <a:stCxn id="20" idx="3"/>
            </p:cNvCxnSpPr>
            <p:nvPr/>
          </p:nvCxnSpPr>
          <p:spPr>
            <a:xfrm flipV="1">
              <a:off x="5668059" y="3516421"/>
              <a:ext cx="779945" cy="267904"/>
            </a:xfrm>
            <a:prstGeom prst="line">
              <a:avLst/>
            </a:prstGeom>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6192BA5B-F69B-DF7B-2741-092F1F9FD957}"/>
                </a:ext>
              </a:extLst>
            </p:cNvPr>
            <p:cNvSpPr txBox="1"/>
            <p:nvPr/>
          </p:nvSpPr>
          <p:spPr>
            <a:xfrm>
              <a:off x="6336200" y="3641251"/>
              <a:ext cx="594804" cy="307777"/>
            </a:xfrm>
            <a:prstGeom prst="rect">
              <a:avLst/>
            </a:prstGeom>
            <a:noFill/>
          </p:spPr>
          <p:txBody>
            <a:bodyPr wrap="square">
              <a:spAutoFit/>
            </a:bodyPr>
            <a:lstStyle/>
            <a:p>
              <a:r>
                <a:rPr lang="fr-FR" b="1" dirty="0">
                  <a:solidFill>
                    <a:schemeClr val="bg1"/>
                  </a:solidFill>
                </a:rPr>
                <a:t>75 % </a:t>
              </a:r>
            </a:p>
          </p:txBody>
        </p:sp>
        <p:sp>
          <p:nvSpPr>
            <p:cNvPr id="23" name="ZoneTexte 22">
              <a:extLst>
                <a:ext uri="{FF2B5EF4-FFF2-40B4-BE49-F238E27FC236}">
                  <a16:creationId xmlns:a16="http://schemas.microsoft.com/office/drawing/2014/main" id="{42393CF4-C678-36F4-3CF3-409C4CB38CBE}"/>
                </a:ext>
              </a:extLst>
            </p:cNvPr>
            <p:cNvSpPr txBox="1"/>
            <p:nvPr/>
          </p:nvSpPr>
          <p:spPr>
            <a:xfrm>
              <a:off x="6931004" y="1212845"/>
              <a:ext cx="594804" cy="307777"/>
            </a:xfrm>
            <a:prstGeom prst="rect">
              <a:avLst/>
            </a:prstGeom>
            <a:noFill/>
          </p:spPr>
          <p:txBody>
            <a:bodyPr wrap="square">
              <a:spAutoFit/>
            </a:bodyPr>
            <a:lstStyle/>
            <a:p>
              <a:r>
                <a:rPr lang="fr-FR" b="1" dirty="0">
                  <a:solidFill>
                    <a:schemeClr val="bg1"/>
                  </a:solidFill>
                </a:rPr>
                <a:t>27 %</a:t>
              </a:r>
            </a:p>
          </p:txBody>
        </p:sp>
        <p:sp>
          <p:nvSpPr>
            <p:cNvPr id="25" name="Arc partiel 24">
              <a:extLst>
                <a:ext uri="{FF2B5EF4-FFF2-40B4-BE49-F238E27FC236}">
                  <a16:creationId xmlns:a16="http://schemas.microsoft.com/office/drawing/2014/main" id="{7301FE58-367D-85D2-CE91-FE5B2DBE0C1E}"/>
                </a:ext>
              </a:extLst>
            </p:cNvPr>
            <p:cNvSpPr/>
            <p:nvPr/>
          </p:nvSpPr>
          <p:spPr>
            <a:xfrm rot="10800000">
              <a:off x="5872947" y="2331516"/>
              <a:ext cx="1800000" cy="1800000"/>
            </a:xfrm>
            <a:prstGeom prst="pie">
              <a:avLst>
                <a:gd name="adj1" fmla="val 6784803"/>
                <a:gd name="adj2" fmla="val 1016880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2" name="ZoneTexte 31">
              <a:extLst>
                <a:ext uri="{FF2B5EF4-FFF2-40B4-BE49-F238E27FC236}">
                  <a16:creationId xmlns:a16="http://schemas.microsoft.com/office/drawing/2014/main" id="{439B0309-A86D-E990-8B27-04B0A0348E08}"/>
                </a:ext>
              </a:extLst>
            </p:cNvPr>
            <p:cNvSpPr txBox="1"/>
            <p:nvPr/>
          </p:nvSpPr>
          <p:spPr>
            <a:xfrm>
              <a:off x="6667427" y="2325297"/>
              <a:ext cx="594804" cy="307777"/>
            </a:xfrm>
            <a:prstGeom prst="rect">
              <a:avLst/>
            </a:prstGeom>
            <a:noFill/>
          </p:spPr>
          <p:txBody>
            <a:bodyPr wrap="square">
              <a:spAutoFit/>
            </a:bodyPr>
            <a:lstStyle/>
            <a:p>
              <a:r>
                <a:rPr lang="fr-FR" b="1" dirty="0">
                  <a:solidFill>
                    <a:schemeClr val="bg1"/>
                  </a:solidFill>
                </a:rPr>
                <a:t>6 % </a:t>
              </a:r>
            </a:p>
          </p:txBody>
        </p:sp>
        <p:sp>
          <p:nvSpPr>
            <p:cNvPr id="33" name="ZoneTexte 32">
              <a:extLst>
                <a:ext uri="{FF2B5EF4-FFF2-40B4-BE49-F238E27FC236}">
                  <a16:creationId xmlns:a16="http://schemas.microsoft.com/office/drawing/2014/main" id="{2160483E-12E1-73FA-6A0A-AE1CB0DEF0C7}"/>
                </a:ext>
              </a:extLst>
            </p:cNvPr>
            <p:cNvSpPr txBox="1"/>
            <p:nvPr/>
          </p:nvSpPr>
          <p:spPr>
            <a:xfrm>
              <a:off x="6947256" y="2703480"/>
              <a:ext cx="594804" cy="307777"/>
            </a:xfrm>
            <a:prstGeom prst="rect">
              <a:avLst/>
            </a:prstGeom>
            <a:noFill/>
          </p:spPr>
          <p:txBody>
            <a:bodyPr wrap="square">
              <a:spAutoFit/>
            </a:bodyPr>
            <a:lstStyle/>
            <a:p>
              <a:r>
                <a:rPr lang="fr-FR" b="1" dirty="0">
                  <a:solidFill>
                    <a:schemeClr val="bg1"/>
                  </a:solidFill>
                </a:rPr>
                <a:t>19 % </a:t>
              </a:r>
            </a:p>
          </p:txBody>
        </p:sp>
        <p:cxnSp>
          <p:nvCxnSpPr>
            <p:cNvPr id="37" name="Connecteur droit 36">
              <a:extLst>
                <a:ext uri="{FF2B5EF4-FFF2-40B4-BE49-F238E27FC236}">
                  <a16:creationId xmlns:a16="http://schemas.microsoft.com/office/drawing/2014/main" id="{0635C591-4455-F7A7-C12F-FF820900B3D9}"/>
                </a:ext>
              </a:extLst>
            </p:cNvPr>
            <p:cNvCxnSpPr>
              <a:cxnSpLocks/>
            </p:cNvCxnSpPr>
            <p:nvPr/>
          </p:nvCxnSpPr>
          <p:spPr>
            <a:xfrm>
              <a:off x="7410608" y="2828954"/>
              <a:ext cx="492244" cy="64008"/>
            </a:xfrm>
            <a:prstGeom prst="line">
              <a:avLst/>
            </a:prstGeom>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A586C3DD-ABDF-D50D-E6BA-F8EF1905CE04}"/>
                </a:ext>
              </a:extLst>
            </p:cNvPr>
            <p:cNvCxnSpPr>
              <a:cxnSpLocks/>
              <a:stCxn id="32" idx="0"/>
            </p:cNvCxnSpPr>
            <p:nvPr/>
          </p:nvCxnSpPr>
          <p:spPr>
            <a:xfrm flipV="1">
              <a:off x="6964829" y="2088025"/>
              <a:ext cx="195059" cy="237272"/>
            </a:xfrm>
            <a:prstGeom prst="line">
              <a:avLst/>
            </a:prstGeom>
          </p:spPr>
          <p:style>
            <a:lnRef idx="1">
              <a:schemeClr val="dk1"/>
            </a:lnRef>
            <a:fillRef idx="0">
              <a:schemeClr val="dk1"/>
            </a:fillRef>
            <a:effectRef idx="0">
              <a:schemeClr val="dk1"/>
            </a:effectRef>
            <a:fontRef idx="minor">
              <a:schemeClr val="tx1"/>
            </a:fontRef>
          </p:style>
        </p:cxnSp>
        <p:sp>
          <p:nvSpPr>
            <p:cNvPr id="42" name="ZoneTexte 41">
              <a:extLst>
                <a:ext uri="{FF2B5EF4-FFF2-40B4-BE49-F238E27FC236}">
                  <a16:creationId xmlns:a16="http://schemas.microsoft.com/office/drawing/2014/main" id="{9E54E68F-21E1-3E4A-5230-0A9CF70348FA}"/>
                </a:ext>
              </a:extLst>
            </p:cNvPr>
            <p:cNvSpPr txBox="1"/>
            <p:nvPr/>
          </p:nvSpPr>
          <p:spPr>
            <a:xfrm>
              <a:off x="6918993" y="1468279"/>
              <a:ext cx="1475474" cy="646331"/>
            </a:xfrm>
            <a:prstGeom prst="rect">
              <a:avLst/>
            </a:prstGeom>
            <a:noFill/>
          </p:spPr>
          <p:txBody>
            <a:bodyPr wrap="square">
              <a:spAutoFit/>
            </a:bodyPr>
            <a:lstStyle/>
            <a:p>
              <a:r>
                <a:rPr lang="fr-FR" sz="1200" dirty="0">
                  <a:solidFill>
                    <a:schemeClr val="tx1"/>
                  </a:solidFill>
                </a:rPr>
                <a:t>11 à 50%</a:t>
              </a:r>
            </a:p>
            <a:p>
              <a:r>
                <a:rPr lang="fr-FR" sz="1200" dirty="0">
                  <a:solidFill>
                    <a:schemeClr val="tx1"/>
                  </a:solidFill>
                </a:rPr>
                <a:t>de grappes touchées</a:t>
              </a:r>
            </a:p>
          </p:txBody>
        </p:sp>
      </p:grpSp>
      <p:sp>
        <p:nvSpPr>
          <p:cNvPr id="43" name="ZoneTexte 42">
            <a:extLst>
              <a:ext uri="{FF2B5EF4-FFF2-40B4-BE49-F238E27FC236}">
                <a16:creationId xmlns:a16="http://schemas.microsoft.com/office/drawing/2014/main" id="{D8A58C01-BEAA-A33B-3D83-E0E163D8EE4B}"/>
              </a:ext>
            </a:extLst>
          </p:cNvPr>
          <p:cNvSpPr txBox="1"/>
          <p:nvPr/>
        </p:nvSpPr>
        <p:spPr>
          <a:xfrm>
            <a:off x="298836" y="2951121"/>
            <a:ext cx="1475474" cy="646331"/>
          </a:xfrm>
          <a:prstGeom prst="rect">
            <a:avLst/>
          </a:prstGeom>
          <a:noFill/>
        </p:spPr>
        <p:txBody>
          <a:bodyPr wrap="square">
            <a:spAutoFit/>
          </a:bodyPr>
          <a:lstStyle/>
          <a:p>
            <a:r>
              <a:rPr lang="fr-FR" sz="1200" dirty="0">
                <a:solidFill>
                  <a:schemeClr val="tx1"/>
                </a:solidFill>
              </a:rPr>
              <a:t>30 à 60%</a:t>
            </a:r>
          </a:p>
          <a:p>
            <a:r>
              <a:rPr lang="fr-FR" sz="1200" dirty="0">
                <a:solidFill>
                  <a:schemeClr val="tx1"/>
                </a:solidFill>
              </a:rPr>
              <a:t>de grappes touchées</a:t>
            </a:r>
          </a:p>
        </p:txBody>
      </p:sp>
      <p:cxnSp>
        <p:nvCxnSpPr>
          <p:cNvPr id="45" name="Connecteur droit 44">
            <a:extLst>
              <a:ext uri="{FF2B5EF4-FFF2-40B4-BE49-F238E27FC236}">
                <a16:creationId xmlns:a16="http://schemas.microsoft.com/office/drawing/2014/main" id="{D8553551-F22B-FAB2-3CC5-A4AB4296BEB5}"/>
              </a:ext>
            </a:extLst>
          </p:cNvPr>
          <p:cNvCxnSpPr>
            <a:cxnSpLocks/>
          </p:cNvCxnSpPr>
          <p:nvPr/>
        </p:nvCxnSpPr>
        <p:spPr>
          <a:xfrm flipV="1">
            <a:off x="1187907" y="3164691"/>
            <a:ext cx="756367" cy="14420"/>
          </a:xfrm>
          <a:prstGeom prst="line">
            <a:avLst/>
          </a:prstGeom>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33831A9D-F6A7-2004-237D-4247D5EE2BE0}"/>
              </a:ext>
            </a:extLst>
          </p:cNvPr>
          <p:cNvCxnSpPr>
            <a:cxnSpLocks/>
          </p:cNvCxnSpPr>
          <p:nvPr/>
        </p:nvCxnSpPr>
        <p:spPr>
          <a:xfrm flipH="1" flipV="1">
            <a:off x="1881420" y="2658836"/>
            <a:ext cx="213387" cy="102162"/>
          </a:xfrm>
          <a:prstGeom prst="line">
            <a:avLst/>
          </a:prstGeom>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9458CB7C-76A6-20CA-6AB3-A5B8B197E531}"/>
              </a:ext>
            </a:extLst>
          </p:cNvPr>
          <p:cNvCxnSpPr>
            <a:cxnSpLocks/>
          </p:cNvCxnSpPr>
          <p:nvPr/>
        </p:nvCxnSpPr>
        <p:spPr>
          <a:xfrm flipV="1">
            <a:off x="3829793" y="2464111"/>
            <a:ext cx="367931" cy="217047"/>
          </a:xfrm>
          <a:prstGeom prst="line">
            <a:avLst/>
          </a:prstGeom>
        </p:spPr>
        <p:style>
          <a:lnRef idx="1">
            <a:schemeClr val="dk1"/>
          </a:lnRef>
          <a:fillRef idx="0">
            <a:schemeClr val="dk1"/>
          </a:fillRef>
          <a:effectRef idx="0">
            <a:schemeClr val="dk1"/>
          </a:effectRef>
          <a:fontRef idx="minor">
            <a:schemeClr val="tx1"/>
          </a:fontRef>
        </p:style>
      </p:cxnSp>
      <p:sp>
        <p:nvSpPr>
          <p:cNvPr id="52" name="ZoneTexte 51">
            <a:extLst>
              <a:ext uri="{FF2B5EF4-FFF2-40B4-BE49-F238E27FC236}">
                <a16:creationId xmlns:a16="http://schemas.microsoft.com/office/drawing/2014/main" id="{E71949C1-A2B3-D3F5-DEC7-50BBA41F9BA0}"/>
              </a:ext>
            </a:extLst>
          </p:cNvPr>
          <p:cNvSpPr txBox="1"/>
          <p:nvPr/>
        </p:nvSpPr>
        <p:spPr>
          <a:xfrm>
            <a:off x="1125053" y="1852442"/>
            <a:ext cx="2244239" cy="276999"/>
          </a:xfrm>
          <a:prstGeom prst="rect">
            <a:avLst/>
          </a:prstGeom>
          <a:noFill/>
        </p:spPr>
        <p:txBody>
          <a:bodyPr wrap="square">
            <a:spAutoFit/>
          </a:bodyPr>
          <a:lstStyle/>
          <a:p>
            <a:r>
              <a:rPr lang="fr-FR" sz="1200" dirty="0">
                <a:solidFill>
                  <a:schemeClr val="tx1"/>
                </a:solidFill>
              </a:rPr>
              <a:t>100% de grappes touchées</a:t>
            </a:r>
          </a:p>
        </p:txBody>
      </p:sp>
      <p:cxnSp>
        <p:nvCxnSpPr>
          <p:cNvPr id="53" name="Connecteur droit 52">
            <a:extLst>
              <a:ext uri="{FF2B5EF4-FFF2-40B4-BE49-F238E27FC236}">
                <a16:creationId xmlns:a16="http://schemas.microsoft.com/office/drawing/2014/main" id="{1049A60A-FC98-B744-4D25-F8DEA97DA854}"/>
              </a:ext>
            </a:extLst>
          </p:cNvPr>
          <p:cNvCxnSpPr>
            <a:cxnSpLocks/>
          </p:cNvCxnSpPr>
          <p:nvPr/>
        </p:nvCxnSpPr>
        <p:spPr>
          <a:xfrm flipH="1" flipV="1">
            <a:off x="2371896" y="2105251"/>
            <a:ext cx="184089" cy="225160"/>
          </a:xfrm>
          <a:prstGeom prst="line">
            <a:avLst/>
          </a:prstGeom>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25265D62-EADB-378F-1A68-43548B4A7ECD}"/>
              </a:ext>
            </a:extLst>
          </p:cNvPr>
          <p:cNvCxnSpPr>
            <a:cxnSpLocks/>
            <a:endCxn id="20" idx="1"/>
          </p:cNvCxnSpPr>
          <p:nvPr/>
        </p:nvCxnSpPr>
        <p:spPr>
          <a:xfrm flipV="1">
            <a:off x="3538391" y="3784325"/>
            <a:ext cx="561127" cy="1865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10234069"/>
      </p:ext>
    </p:extLst>
  </p:cSld>
  <p:clrMapOvr>
    <a:overrideClrMapping bg1="lt1" tx1="dk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Point maturités – Observatoire matus</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Espace réservé du texte 2">
            <a:extLst>
              <a:ext uri="{FF2B5EF4-FFF2-40B4-BE49-F238E27FC236}">
                <a16:creationId xmlns:a16="http://schemas.microsoft.com/office/drawing/2014/main" id="{35A1912D-A6B8-4203-92EE-7E2965DE6F3D}"/>
              </a:ext>
            </a:extLst>
          </p:cNvPr>
          <p:cNvSpPr txBox="1">
            <a:spLocks/>
          </p:cNvSpPr>
          <p:nvPr/>
        </p:nvSpPr>
        <p:spPr>
          <a:xfrm>
            <a:off x="702164" y="1367651"/>
            <a:ext cx="7739672" cy="2284173"/>
          </a:xfrm>
          <a:prstGeom prst="rect">
            <a:avLst/>
          </a:prstGeom>
        </p:spPr>
        <p:txBody>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800" i="1" dirty="0">
                <a:latin typeface="Calibri" panose="020F0502020204030204" pitchFamily="34" charset="0"/>
                <a:ea typeface="Calibri" panose="020F0502020204030204" pitchFamily="34" charset="0"/>
                <a:cs typeface="Calibri" panose="020F0502020204030204" pitchFamily="34" charset="0"/>
              </a:rPr>
              <a:t>Observatoire de maturité mis en place depuis 2020</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8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800" i="1" dirty="0">
                <a:latin typeface="Calibri" panose="020F0502020204030204" pitchFamily="34" charset="0"/>
                <a:ea typeface="Calibri" panose="020F0502020204030204" pitchFamily="34" charset="0"/>
                <a:cs typeface="Calibri" panose="020F0502020204030204" pitchFamily="34" charset="0"/>
              </a:rPr>
              <a:t>Grenache et Syrah</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8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800" i="1" dirty="0">
                <a:latin typeface="Calibri" panose="020F0502020204030204" pitchFamily="34" charset="0"/>
                <a:ea typeface="Calibri" panose="020F0502020204030204" pitchFamily="34" charset="0"/>
                <a:cs typeface="Calibri" panose="020F0502020204030204" pitchFamily="34" charset="0"/>
              </a:rPr>
              <a:t>5 secteurs </a:t>
            </a:r>
          </a:p>
        </p:txBody>
      </p:sp>
    </p:spTree>
    <p:extLst>
      <p:ext uri="{BB962C8B-B14F-4D97-AF65-F5344CB8AC3E}">
        <p14:creationId xmlns:p14="http://schemas.microsoft.com/office/powerpoint/2010/main" val="1130962495"/>
      </p:ext>
    </p:extLst>
  </p:cSld>
  <p:clrMapOvr>
    <a:overrideClrMapping bg1="lt1" tx1="dk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3" name="Google Shape;66;p15">
            <a:extLst>
              <a:ext uri="{FF2B5EF4-FFF2-40B4-BE49-F238E27FC236}">
                <a16:creationId xmlns:a16="http://schemas.microsoft.com/office/drawing/2014/main" id="{12A4ABEC-72FC-4BCE-A16D-E355DA95BA34}"/>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cap="small" dirty="0">
                <a:latin typeface="Calibri" panose="020F0502020204030204" pitchFamily="34" charset="0"/>
                <a:cs typeface="Times New Roman" panose="02020603050405020304" pitchFamily="18" charset="0"/>
              </a:rPr>
              <a:t>Réunion technique 2022 – Programme de la matinée</a:t>
            </a:r>
            <a:endParaRPr sz="2000" cap="small" dirty="0"/>
          </a:p>
        </p:txBody>
      </p:sp>
      <p:cxnSp>
        <p:nvCxnSpPr>
          <p:cNvPr id="4" name="Connecteur droit 3">
            <a:extLst>
              <a:ext uri="{FF2B5EF4-FFF2-40B4-BE49-F238E27FC236}">
                <a16:creationId xmlns:a16="http://schemas.microsoft.com/office/drawing/2014/main" id="{2EC65E83-8742-43FA-80D2-04E17E98B479}"/>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EDF7CF38-0C76-4B22-939C-DBC914066ACD}"/>
              </a:ext>
            </a:extLst>
          </p:cNvPr>
          <p:cNvSpPr txBox="1"/>
          <p:nvPr/>
        </p:nvSpPr>
        <p:spPr>
          <a:xfrm>
            <a:off x="461414" y="911399"/>
            <a:ext cx="8221172" cy="2977995"/>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
                <a:srgbClr val="000000"/>
              </a:buClr>
              <a:buSzPct val="80000"/>
              <a:buFont typeface="Wingdings 2" panose="05020102010507070707" pitchFamily="18" charset="2"/>
              <a:buChar char=""/>
              <a:tabLst/>
              <a:defRPr/>
            </a:pP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Situation économique des vins de Provence – </a:t>
            </a:r>
            <a:r>
              <a:rPr kumimoji="0" lang="fr-FR" sz="14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Brice EYMARD </a:t>
            </a: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(CIVP)</a:t>
            </a:r>
          </a:p>
          <a:p>
            <a:pPr marL="285750" marR="0" lvl="0" indent="-285750" algn="l" defTabSz="914400" rtl="0" eaLnBrk="1" fontAlgn="auto" latinLnBrk="0" hangingPunct="1">
              <a:lnSpc>
                <a:spcPct val="200000"/>
              </a:lnSpc>
              <a:spcBef>
                <a:spcPts val="0"/>
              </a:spcBef>
              <a:spcAft>
                <a:spcPts val="0"/>
              </a:spcAft>
              <a:buClr>
                <a:srgbClr val="000000"/>
              </a:buClr>
              <a:buSzPct val="80000"/>
              <a:buFont typeface="Wingdings 2" panose="05020102010507070707" pitchFamily="18" charset="2"/>
              <a:buChar char=""/>
              <a:tabLst/>
              <a:defRPr/>
            </a:pP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Etat du vignoble et maturités – Caitlin KING </a:t>
            </a:r>
          </a:p>
          <a:p>
            <a:pPr marL="285750" marR="0" lvl="0" indent="-285750" algn="l" defTabSz="914400" rtl="0" eaLnBrk="1" fontAlgn="auto" latinLnBrk="0" hangingPunct="1">
              <a:lnSpc>
                <a:spcPct val="200000"/>
              </a:lnSpc>
              <a:spcBef>
                <a:spcPts val="0"/>
              </a:spcBef>
              <a:spcAft>
                <a:spcPts val="0"/>
              </a:spcAft>
              <a:buClr>
                <a:srgbClr val="000000"/>
              </a:buClr>
              <a:buSzPct val="80000"/>
              <a:buFont typeface="Wingdings 2" panose="05020102010507070707" pitchFamily="18" charset="2"/>
              <a:buChar char=""/>
              <a:tabLst/>
              <a:defRPr/>
            </a:pPr>
            <a:r>
              <a:rPr kumimoji="0" lang="fr-FR" sz="1600" b="0" i="0" u="none" strike="noStrike" kern="0" cap="small" spc="0" normalizeH="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Oenofine</a:t>
            </a: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 Virginie MOINE (Laffort)</a:t>
            </a:r>
          </a:p>
          <a:p>
            <a:pPr marL="285750" marR="0" lvl="0" indent="-285750" algn="l" defTabSz="914400" rtl="0" eaLnBrk="1" fontAlgn="auto" latinLnBrk="0" hangingPunct="1">
              <a:lnSpc>
                <a:spcPct val="200000"/>
              </a:lnSpc>
              <a:spcBef>
                <a:spcPts val="0"/>
              </a:spcBef>
              <a:spcAft>
                <a:spcPts val="0"/>
              </a:spcAft>
              <a:buClr>
                <a:srgbClr val="000000"/>
              </a:buClr>
              <a:buSzPct val="80000"/>
              <a:buFont typeface="Wingdings 2" panose="05020102010507070707" pitchFamily="18" charset="2"/>
              <a:buChar char=""/>
              <a:tabLst/>
              <a:defRPr/>
            </a:pP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Gestion de l’acidité– </a:t>
            </a:r>
            <a:r>
              <a:rPr kumimoji="0" lang="fr-FR" sz="1600" b="0" i="0" u="none" strike="noStrike" kern="0" cap="small" spc="0" normalizeH="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Raphaële</a:t>
            </a: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VERDIER (</a:t>
            </a:r>
            <a:r>
              <a:rPr kumimoji="0" lang="fr-FR" sz="1600" b="0" i="0" u="none" strike="noStrike" kern="0" cap="small" spc="0" normalizeH="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Laffort</a:t>
            </a: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285750" marR="0" lvl="0" indent="-285750" algn="l" defTabSz="914400" rtl="0" eaLnBrk="1" fontAlgn="auto" latinLnBrk="0" hangingPunct="1">
              <a:lnSpc>
                <a:spcPct val="200000"/>
              </a:lnSpc>
              <a:spcBef>
                <a:spcPts val="0"/>
              </a:spcBef>
              <a:spcAft>
                <a:spcPts val="0"/>
              </a:spcAft>
              <a:buClr>
                <a:srgbClr val="000000"/>
              </a:buClr>
              <a:buSzPct val="80000"/>
              <a:buFont typeface="Wingdings 2" panose="05020102010507070707" pitchFamily="18" charset="2"/>
              <a:buChar char=""/>
              <a:tabLst/>
              <a:defRPr/>
            </a:pP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Evolution de la réglementation – Claire HAWADIER</a:t>
            </a:r>
          </a:p>
          <a:p>
            <a:pPr marL="285750" marR="0" lvl="0" indent="-285750" algn="l" defTabSz="914400" rtl="0" eaLnBrk="1" fontAlgn="auto" latinLnBrk="0" hangingPunct="1">
              <a:lnSpc>
                <a:spcPct val="200000"/>
              </a:lnSpc>
              <a:spcBef>
                <a:spcPts val="0"/>
              </a:spcBef>
              <a:spcAft>
                <a:spcPts val="0"/>
              </a:spcAft>
              <a:buClr>
                <a:srgbClr val="000000"/>
              </a:buClr>
              <a:buSzPct val="80000"/>
              <a:buFont typeface="Wingdings 2" panose="05020102010507070707" pitchFamily="18" charset="2"/>
              <a:buChar char=""/>
              <a:tabLst/>
              <a:defRPr/>
            </a:pPr>
            <a:r>
              <a:rPr kumimoji="0" lang="fr-FR" sz="1600" b="0" i="0" u="none" strike="noStrike" kern="0" cap="small" spc="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FAQ d’Aix Oenologie</a:t>
            </a:r>
          </a:p>
        </p:txBody>
      </p:sp>
    </p:spTree>
    <p:extLst>
      <p:ext uri="{BB962C8B-B14F-4D97-AF65-F5344CB8AC3E}">
        <p14:creationId xmlns:p14="http://schemas.microsoft.com/office/powerpoint/2010/main" val="253426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FCD08B-6990-292F-6068-223EF2605666}"/>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66;p15">
            <a:extLst>
              <a:ext uri="{FF2B5EF4-FFF2-40B4-BE49-F238E27FC236}">
                <a16:creationId xmlns:a16="http://schemas.microsoft.com/office/drawing/2014/main" id="{7F5ACA66-2CA1-4186-8F41-532C2CDD1702}"/>
              </a:ext>
            </a:extLst>
          </p:cNvPr>
          <p:cNvSpPr txBox="1">
            <a:spLocks/>
          </p:cNvSpPr>
          <p:nvPr/>
        </p:nvSpPr>
        <p:spPr>
          <a:xfrm>
            <a:off x="0" y="338699"/>
            <a:ext cx="89256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marL="0" lvl="0" indent="0" algn="l" defTabSz="914400" eaLnBrk="1" fontAlgn="auto" latinLnBrk="0" hangingPunct="1">
              <a:tabLst/>
              <a:defRPr/>
            </a:pPr>
            <a:r>
              <a:rPr lang="fr-FR" sz="2000" cap="small" dirty="0">
                <a:latin typeface="Calibri" panose="020F0502020204030204" pitchFamily="34" charset="0"/>
                <a:cs typeface="Times New Roman" panose="02020603050405020304" pitchFamily="18" charset="0"/>
              </a:rPr>
              <a:t>Point maturités – Observatoire matus</a:t>
            </a:r>
          </a:p>
        </p:txBody>
      </p:sp>
      <p:cxnSp>
        <p:nvCxnSpPr>
          <p:cNvPr id="6" name="Connecteur droit 5">
            <a:extLst>
              <a:ext uri="{FF2B5EF4-FFF2-40B4-BE49-F238E27FC236}">
                <a16:creationId xmlns:a16="http://schemas.microsoft.com/office/drawing/2014/main" id="{1FB5CC1F-1F98-4608-B83B-4BADCD56A1F8}"/>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grpSp>
        <p:nvGrpSpPr>
          <p:cNvPr id="43" name="Groupe 42">
            <a:extLst>
              <a:ext uri="{FF2B5EF4-FFF2-40B4-BE49-F238E27FC236}">
                <a16:creationId xmlns:a16="http://schemas.microsoft.com/office/drawing/2014/main" id="{09B091F2-EEE1-4FF2-A72D-559537281A9E}"/>
              </a:ext>
            </a:extLst>
          </p:cNvPr>
          <p:cNvGrpSpPr/>
          <p:nvPr/>
        </p:nvGrpSpPr>
        <p:grpSpPr>
          <a:xfrm>
            <a:off x="914400" y="911399"/>
            <a:ext cx="7315200" cy="3779520"/>
            <a:chOff x="805248" y="911399"/>
            <a:chExt cx="7315200" cy="3779520"/>
          </a:xfrm>
        </p:grpSpPr>
        <p:pic>
          <p:nvPicPr>
            <p:cNvPr id="4" name="Image 3">
              <a:extLst>
                <a:ext uri="{FF2B5EF4-FFF2-40B4-BE49-F238E27FC236}">
                  <a16:creationId xmlns:a16="http://schemas.microsoft.com/office/drawing/2014/main" id="{81B44697-D4FD-4E0F-9390-757A1B99D43C}"/>
                </a:ext>
              </a:extLst>
            </p:cNvPr>
            <p:cNvPicPr>
              <a:picLocks noChangeAspect="1"/>
            </p:cNvPicPr>
            <p:nvPr/>
          </p:nvPicPr>
          <p:blipFill>
            <a:blip r:embed="rId3"/>
            <a:stretch>
              <a:fillRect/>
            </a:stretch>
          </p:blipFill>
          <p:spPr>
            <a:xfrm>
              <a:off x="805248" y="911399"/>
              <a:ext cx="7315200" cy="3779520"/>
            </a:xfrm>
            <a:prstGeom prst="rect">
              <a:avLst/>
            </a:prstGeom>
          </p:spPr>
        </p:pic>
        <p:pic>
          <p:nvPicPr>
            <p:cNvPr id="16" name="Image 15">
              <a:extLst>
                <a:ext uri="{FF2B5EF4-FFF2-40B4-BE49-F238E27FC236}">
                  <a16:creationId xmlns:a16="http://schemas.microsoft.com/office/drawing/2014/main" id="{2DC2D486-7DB1-4841-A939-C9D555CD75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11" b="91333" l="9800" r="89978">
                          <a14:foregroundMark x1="49220" y1="9333" x2="49220" y2="9333"/>
                          <a14:foregroundMark x1="48998" y1="91333" x2="48998" y2="91333"/>
                        </a14:backgroundRemoval>
                      </a14:imgEffect>
                    </a14:imgLayer>
                  </a14:imgProps>
                </a:ext>
              </a:extLst>
            </a:blip>
            <a:stretch>
              <a:fillRect/>
            </a:stretch>
          </p:blipFill>
          <p:spPr>
            <a:xfrm>
              <a:off x="2116245" y="2714486"/>
              <a:ext cx="277546" cy="278164"/>
            </a:xfrm>
            <a:prstGeom prst="rect">
              <a:avLst/>
            </a:prstGeom>
          </p:spPr>
        </p:pic>
        <p:pic>
          <p:nvPicPr>
            <p:cNvPr id="17" name="Image 16">
              <a:extLst>
                <a:ext uri="{FF2B5EF4-FFF2-40B4-BE49-F238E27FC236}">
                  <a16:creationId xmlns:a16="http://schemas.microsoft.com/office/drawing/2014/main" id="{F38BFD27-8331-4CC9-BFE3-7543318EDB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11" b="91333" l="9800" r="89978">
                          <a14:foregroundMark x1="49220" y1="9333" x2="49220" y2="9333"/>
                          <a14:foregroundMark x1="48998" y1="91333" x2="48998" y2="91333"/>
                        </a14:backgroundRemoval>
                      </a14:imgEffect>
                    </a14:imgLayer>
                  </a14:imgProps>
                </a:ext>
              </a:extLst>
            </a:blip>
            <a:stretch>
              <a:fillRect/>
            </a:stretch>
          </p:blipFill>
          <p:spPr>
            <a:xfrm>
              <a:off x="2595257" y="2429014"/>
              <a:ext cx="277546" cy="278164"/>
            </a:xfrm>
            <a:prstGeom prst="rect">
              <a:avLst/>
            </a:prstGeom>
          </p:spPr>
        </p:pic>
        <p:pic>
          <p:nvPicPr>
            <p:cNvPr id="20" name="Image 19">
              <a:extLst>
                <a:ext uri="{FF2B5EF4-FFF2-40B4-BE49-F238E27FC236}">
                  <a16:creationId xmlns:a16="http://schemas.microsoft.com/office/drawing/2014/main" id="{37F800C3-C62A-4517-B355-3591323CC2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11" b="91333" l="9800" r="89978">
                          <a14:foregroundMark x1="49220" y1="9333" x2="49220" y2="9333"/>
                          <a14:foregroundMark x1="48998" y1="91333" x2="48998" y2="91333"/>
                        </a14:backgroundRemoval>
                      </a14:imgEffect>
                    </a14:imgLayer>
                  </a14:imgProps>
                </a:ext>
              </a:extLst>
            </a:blip>
            <a:stretch>
              <a:fillRect/>
            </a:stretch>
          </p:blipFill>
          <p:spPr>
            <a:xfrm>
              <a:off x="3205218" y="2911278"/>
              <a:ext cx="277546" cy="278164"/>
            </a:xfrm>
            <a:prstGeom prst="rect">
              <a:avLst/>
            </a:prstGeom>
          </p:spPr>
        </p:pic>
        <p:pic>
          <p:nvPicPr>
            <p:cNvPr id="21" name="Image 20">
              <a:extLst>
                <a:ext uri="{FF2B5EF4-FFF2-40B4-BE49-F238E27FC236}">
                  <a16:creationId xmlns:a16="http://schemas.microsoft.com/office/drawing/2014/main" id="{64B06CEB-3DAD-41B8-9DF7-0AB18096EA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11" b="91333" l="9800" r="89978">
                          <a14:foregroundMark x1="49220" y1="9333" x2="49220" y2="9333"/>
                          <a14:foregroundMark x1="48998" y1="91333" x2="48998" y2="91333"/>
                        </a14:backgroundRemoval>
                      </a14:imgEffect>
                    </a14:imgLayer>
                  </a14:imgProps>
                </a:ext>
              </a:extLst>
            </a:blip>
            <a:stretch>
              <a:fillRect/>
            </a:stretch>
          </p:blipFill>
          <p:spPr>
            <a:xfrm>
              <a:off x="3205218" y="2429014"/>
              <a:ext cx="277546" cy="278164"/>
            </a:xfrm>
            <a:prstGeom prst="rect">
              <a:avLst/>
            </a:prstGeom>
          </p:spPr>
        </p:pic>
        <p:sp>
          <p:nvSpPr>
            <p:cNvPr id="22" name="Rectangle : coins arrondis 21">
              <a:extLst>
                <a:ext uri="{FF2B5EF4-FFF2-40B4-BE49-F238E27FC236}">
                  <a16:creationId xmlns:a16="http://schemas.microsoft.com/office/drawing/2014/main" id="{3D8AC684-E89E-49C7-A4DC-7FCF81E5BE70}"/>
                </a:ext>
              </a:extLst>
            </p:cNvPr>
            <p:cNvSpPr/>
            <p:nvPr/>
          </p:nvSpPr>
          <p:spPr>
            <a:xfrm>
              <a:off x="805248" y="3674066"/>
              <a:ext cx="846183" cy="328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ysClr val="windowText" lastClr="000000"/>
                  </a:solidFill>
                  <a:effectLst/>
                  <a:uLnTx/>
                  <a:uFillTx/>
                  <a:latin typeface="Arial"/>
                  <a:ea typeface="+mn-ea"/>
                  <a:cs typeface="+mn-cs"/>
                  <a:sym typeface="Arial"/>
                </a:rPr>
                <a:t>Etang de Berre</a:t>
              </a:r>
            </a:p>
          </p:txBody>
        </p:sp>
        <p:sp>
          <p:nvSpPr>
            <p:cNvPr id="23" name="Rectangle : coins arrondis 22">
              <a:extLst>
                <a:ext uri="{FF2B5EF4-FFF2-40B4-BE49-F238E27FC236}">
                  <a16:creationId xmlns:a16="http://schemas.microsoft.com/office/drawing/2014/main" id="{7596CEEE-B87F-49AC-8214-7A0152AF4D34}"/>
                </a:ext>
              </a:extLst>
            </p:cNvPr>
            <p:cNvSpPr/>
            <p:nvPr/>
          </p:nvSpPr>
          <p:spPr>
            <a:xfrm>
              <a:off x="2068892" y="1783139"/>
              <a:ext cx="846183" cy="328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ysClr val="windowText" lastClr="000000"/>
                  </a:solidFill>
                  <a:effectLst/>
                  <a:uLnTx/>
                  <a:uFillTx/>
                  <a:latin typeface="Arial"/>
                  <a:ea typeface="+mn-ea"/>
                  <a:cs typeface="+mn-cs"/>
                  <a:sym typeface="Arial"/>
                </a:rPr>
                <a:t>Rognes</a:t>
              </a:r>
            </a:p>
          </p:txBody>
        </p:sp>
        <p:sp>
          <p:nvSpPr>
            <p:cNvPr id="25" name="Rectangle : coins arrondis 24">
              <a:extLst>
                <a:ext uri="{FF2B5EF4-FFF2-40B4-BE49-F238E27FC236}">
                  <a16:creationId xmlns:a16="http://schemas.microsoft.com/office/drawing/2014/main" id="{768A36FF-46E1-4524-B95B-94D8E599B534}"/>
                </a:ext>
              </a:extLst>
            </p:cNvPr>
            <p:cNvSpPr/>
            <p:nvPr/>
          </p:nvSpPr>
          <p:spPr>
            <a:xfrm>
              <a:off x="4063291" y="1532861"/>
              <a:ext cx="846183" cy="328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ysClr val="windowText" lastClr="000000"/>
                  </a:solidFill>
                  <a:effectLst/>
                  <a:uLnTx/>
                  <a:uFillTx/>
                  <a:latin typeface="Arial"/>
                  <a:ea typeface="+mn-ea"/>
                  <a:cs typeface="+mn-cs"/>
                  <a:sym typeface="Arial"/>
                </a:rPr>
                <a:t>Jouques</a:t>
              </a:r>
            </a:p>
          </p:txBody>
        </p:sp>
        <p:sp>
          <p:nvSpPr>
            <p:cNvPr id="26" name="Rectangle : coins arrondis 25">
              <a:extLst>
                <a:ext uri="{FF2B5EF4-FFF2-40B4-BE49-F238E27FC236}">
                  <a16:creationId xmlns:a16="http://schemas.microsoft.com/office/drawing/2014/main" id="{69EE8021-52F6-48B7-A8F3-7C518C035778}"/>
                </a:ext>
              </a:extLst>
            </p:cNvPr>
            <p:cNvSpPr/>
            <p:nvPr/>
          </p:nvSpPr>
          <p:spPr>
            <a:xfrm>
              <a:off x="3546873" y="2992650"/>
              <a:ext cx="1047649" cy="328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ysClr val="windowText" lastClr="000000"/>
                  </a:solidFill>
                  <a:effectLst/>
                  <a:uLnTx/>
                  <a:uFillTx/>
                  <a:latin typeface="Arial"/>
                  <a:ea typeface="+mn-ea"/>
                  <a:cs typeface="+mn-cs"/>
                  <a:sym typeface="Arial"/>
                </a:rPr>
                <a:t>Pourcieux</a:t>
              </a:r>
            </a:p>
          </p:txBody>
        </p:sp>
        <p:sp>
          <p:nvSpPr>
            <p:cNvPr id="27" name="Rectangle : coins arrondis 26">
              <a:extLst>
                <a:ext uri="{FF2B5EF4-FFF2-40B4-BE49-F238E27FC236}">
                  <a16:creationId xmlns:a16="http://schemas.microsoft.com/office/drawing/2014/main" id="{8BFEE0A7-F69B-4FE4-8978-84FA25A04D23}"/>
                </a:ext>
              </a:extLst>
            </p:cNvPr>
            <p:cNvSpPr/>
            <p:nvPr/>
          </p:nvSpPr>
          <p:spPr>
            <a:xfrm>
              <a:off x="4942871" y="1942014"/>
              <a:ext cx="1047649" cy="328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ysClr val="windowText" lastClr="000000"/>
                  </a:solidFill>
                  <a:effectLst/>
                  <a:uLnTx/>
                  <a:uFillTx/>
                  <a:latin typeface="Arial"/>
                  <a:ea typeface="+mn-ea"/>
                  <a:cs typeface="+mn-cs"/>
                  <a:sym typeface="Arial"/>
                </a:rPr>
                <a:t>Lorgues</a:t>
              </a:r>
            </a:p>
          </p:txBody>
        </p:sp>
        <p:cxnSp>
          <p:nvCxnSpPr>
            <p:cNvPr id="30" name="Connecteur droit 29">
              <a:extLst>
                <a:ext uri="{FF2B5EF4-FFF2-40B4-BE49-F238E27FC236}">
                  <a16:creationId xmlns:a16="http://schemas.microsoft.com/office/drawing/2014/main" id="{3C4CF4D8-8C77-437D-B86F-5A0338978C24}"/>
                </a:ext>
              </a:extLst>
            </p:cNvPr>
            <p:cNvCxnSpPr>
              <a:cxnSpLocks/>
              <a:endCxn id="16" idx="1"/>
            </p:cNvCxnSpPr>
            <p:nvPr/>
          </p:nvCxnSpPr>
          <p:spPr>
            <a:xfrm flipV="1">
              <a:off x="1516448" y="2853568"/>
              <a:ext cx="599797" cy="81813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E21C576B-E013-470B-A597-D11A2A610561}"/>
                </a:ext>
              </a:extLst>
            </p:cNvPr>
            <p:cNvCxnSpPr>
              <a:cxnSpLocks/>
            </p:cNvCxnSpPr>
            <p:nvPr/>
          </p:nvCxnSpPr>
          <p:spPr>
            <a:xfrm flipH="1" flipV="1">
              <a:off x="2538241" y="2111264"/>
              <a:ext cx="109192" cy="31775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41F1D898-383C-472B-AFFD-60753A82C6EE}"/>
                </a:ext>
              </a:extLst>
            </p:cNvPr>
            <p:cNvCxnSpPr>
              <a:cxnSpLocks/>
            </p:cNvCxnSpPr>
            <p:nvPr/>
          </p:nvCxnSpPr>
          <p:spPr>
            <a:xfrm>
              <a:off x="3385486" y="3189442"/>
              <a:ext cx="26255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2B2E3891-218C-4EB7-85B4-CC7B9290D6D7}"/>
                </a:ext>
              </a:extLst>
            </p:cNvPr>
            <p:cNvCxnSpPr>
              <a:cxnSpLocks/>
            </p:cNvCxnSpPr>
            <p:nvPr/>
          </p:nvCxnSpPr>
          <p:spPr>
            <a:xfrm flipV="1">
              <a:off x="4691768" y="2245668"/>
              <a:ext cx="766720" cy="61564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28" name="Connecteur droit 27">
            <a:extLst>
              <a:ext uri="{FF2B5EF4-FFF2-40B4-BE49-F238E27FC236}">
                <a16:creationId xmlns:a16="http://schemas.microsoft.com/office/drawing/2014/main" id="{496CDA83-760E-44D1-90EC-C1AE2F8DB931}"/>
              </a:ext>
            </a:extLst>
          </p:cNvPr>
          <p:cNvCxnSpPr>
            <a:cxnSpLocks/>
          </p:cNvCxnSpPr>
          <p:nvPr/>
        </p:nvCxnSpPr>
        <p:spPr>
          <a:xfrm flipV="1">
            <a:off x="3613402" y="1860986"/>
            <a:ext cx="849446" cy="64223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31" name="Image 30">
            <a:extLst>
              <a:ext uri="{FF2B5EF4-FFF2-40B4-BE49-F238E27FC236}">
                <a16:creationId xmlns:a16="http://schemas.microsoft.com/office/drawing/2014/main" id="{A1302488-93CE-1AA3-2B1F-4212064904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11" b="91333" l="9800" r="89978">
                        <a14:foregroundMark x1="49220" y1="9333" x2="49220" y2="9333"/>
                        <a14:foregroundMark x1="48998" y1="91333" x2="48998" y2="91333"/>
                      </a14:backgroundRemoval>
                    </a14:imgEffect>
                  </a14:imgLayer>
                </a14:imgProps>
              </a:ext>
            </a:extLst>
          </a:blip>
          <a:stretch>
            <a:fillRect/>
          </a:stretch>
        </p:blipFill>
        <p:spPr>
          <a:xfrm>
            <a:off x="4596261" y="2636705"/>
            <a:ext cx="277546" cy="278164"/>
          </a:xfrm>
          <a:prstGeom prst="rect">
            <a:avLst/>
          </a:prstGeom>
        </p:spPr>
      </p:pic>
    </p:spTree>
    <p:extLst>
      <p:ext uri="{BB962C8B-B14F-4D97-AF65-F5344CB8AC3E}">
        <p14:creationId xmlns:p14="http://schemas.microsoft.com/office/powerpoint/2010/main" val="1700803542"/>
      </p:ext>
    </p:extLst>
  </p:cSld>
  <p:clrMapOvr>
    <a:overrideClrMapping bg1="lt1" tx1="dk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4" name="Rectangle 3">
            <a:extLst>
              <a:ext uri="{FF2B5EF4-FFF2-40B4-BE49-F238E27FC236}">
                <a16:creationId xmlns:a16="http://schemas.microsoft.com/office/drawing/2014/main" id="{8C1DEA04-3B98-65D4-7427-42A48BFC345A}"/>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8" name="Graphique 7">
            <a:extLst>
              <a:ext uri="{FF2B5EF4-FFF2-40B4-BE49-F238E27FC236}">
                <a16:creationId xmlns:a16="http://schemas.microsoft.com/office/drawing/2014/main" id="{970CFC51-775B-4DE8-A4C3-265B602A9FE6}"/>
              </a:ext>
            </a:extLst>
          </p:cNvPr>
          <p:cNvGraphicFramePr>
            <a:graphicFrameLocks/>
          </p:cNvGraphicFramePr>
          <p:nvPr/>
        </p:nvGraphicFramePr>
        <p:xfrm>
          <a:off x="-80242" y="857591"/>
          <a:ext cx="9304484" cy="3428317"/>
        </p:xfrm>
        <a:graphic>
          <a:graphicData uri="http://schemas.openxmlformats.org/drawingml/2006/chart">
            <c:chart xmlns:c="http://schemas.openxmlformats.org/drawingml/2006/chart" xmlns:r="http://schemas.openxmlformats.org/officeDocument/2006/relationships" r:id="rId4"/>
          </a:graphicData>
        </a:graphic>
      </p:graphicFrame>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Point maturités – Observatoire matus</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Flèche : double flèche horizontale 6">
            <a:extLst>
              <a:ext uri="{FF2B5EF4-FFF2-40B4-BE49-F238E27FC236}">
                <a16:creationId xmlns:a16="http://schemas.microsoft.com/office/drawing/2014/main" id="{56BDB217-2C91-A36A-936D-BE3A70CDFC1C}"/>
              </a:ext>
            </a:extLst>
          </p:cNvPr>
          <p:cNvSpPr/>
          <p:nvPr/>
        </p:nvSpPr>
        <p:spPr>
          <a:xfrm>
            <a:off x="3035855" y="2050254"/>
            <a:ext cx="1426993" cy="167259"/>
          </a:xfrm>
          <a:prstGeom prst="lef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ouble flèche horizontale 9">
            <a:extLst>
              <a:ext uri="{FF2B5EF4-FFF2-40B4-BE49-F238E27FC236}">
                <a16:creationId xmlns:a16="http://schemas.microsoft.com/office/drawing/2014/main" id="{FDF9F6AA-E4BC-1277-0FBC-556B3C56CFD2}"/>
              </a:ext>
            </a:extLst>
          </p:cNvPr>
          <p:cNvSpPr/>
          <p:nvPr/>
        </p:nvSpPr>
        <p:spPr>
          <a:xfrm>
            <a:off x="5400862" y="2617811"/>
            <a:ext cx="1180808" cy="215824"/>
          </a:xfrm>
          <a:prstGeom prst="lef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B82EFEF-A3E1-FE8A-D313-4838A19C2717}"/>
              </a:ext>
            </a:extLst>
          </p:cNvPr>
          <p:cNvSpPr txBox="1"/>
          <p:nvPr/>
        </p:nvSpPr>
        <p:spPr>
          <a:xfrm>
            <a:off x="2366021" y="1751134"/>
            <a:ext cx="1426994" cy="307777"/>
          </a:xfrm>
          <a:prstGeom prst="rect">
            <a:avLst/>
          </a:prstGeom>
          <a:noFill/>
        </p:spPr>
        <p:txBody>
          <a:bodyPr wrap="none" rtlCol="0">
            <a:spAutoFit/>
          </a:bodyPr>
          <a:lstStyle/>
          <a:p>
            <a:r>
              <a:rPr lang="fr-FR" b="1" dirty="0">
                <a:solidFill>
                  <a:srgbClr val="FF7C80"/>
                </a:solidFill>
              </a:rPr>
              <a:t>- 5 jours / 2022</a:t>
            </a:r>
          </a:p>
        </p:txBody>
      </p:sp>
      <p:sp>
        <p:nvSpPr>
          <p:cNvPr id="13" name="ZoneTexte 12">
            <a:extLst>
              <a:ext uri="{FF2B5EF4-FFF2-40B4-BE49-F238E27FC236}">
                <a16:creationId xmlns:a16="http://schemas.microsoft.com/office/drawing/2014/main" id="{C5C4CA13-06E0-83CF-CF06-A738F112CA47}"/>
              </a:ext>
            </a:extLst>
          </p:cNvPr>
          <p:cNvSpPr txBox="1"/>
          <p:nvPr/>
        </p:nvSpPr>
        <p:spPr>
          <a:xfrm>
            <a:off x="4918478" y="2310034"/>
            <a:ext cx="1426994" cy="307777"/>
          </a:xfrm>
          <a:prstGeom prst="rect">
            <a:avLst/>
          </a:prstGeom>
          <a:noFill/>
        </p:spPr>
        <p:txBody>
          <a:bodyPr wrap="none" rtlCol="0">
            <a:spAutoFit/>
          </a:bodyPr>
          <a:lstStyle/>
          <a:p>
            <a:r>
              <a:rPr lang="fr-FR" b="1" dirty="0">
                <a:solidFill>
                  <a:srgbClr val="002060"/>
                </a:solidFill>
              </a:rPr>
              <a:t>- 5 jours / 2022</a:t>
            </a:r>
          </a:p>
        </p:txBody>
      </p:sp>
      <p:sp>
        <p:nvSpPr>
          <p:cNvPr id="14" name="ZoneTexte 13">
            <a:extLst>
              <a:ext uri="{FF2B5EF4-FFF2-40B4-BE49-F238E27FC236}">
                <a16:creationId xmlns:a16="http://schemas.microsoft.com/office/drawing/2014/main" id="{B0DD330E-79DE-158E-57B5-F3EF897238CC}"/>
              </a:ext>
            </a:extLst>
          </p:cNvPr>
          <p:cNvSpPr txBox="1"/>
          <p:nvPr/>
        </p:nvSpPr>
        <p:spPr>
          <a:xfrm>
            <a:off x="6979208" y="2063624"/>
            <a:ext cx="1099981" cy="307777"/>
          </a:xfrm>
          <a:prstGeom prst="rect">
            <a:avLst/>
          </a:prstGeom>
          <a:noFill/>
        </p:spPr>
        <p:txBody>
          <a:bodyPr wrap="none" rtlCol="0">
            <a:spAutoFit/>
          </a:bodyPr>
          <a:lstStyle/>
          <a:p>
            <a:r>
              <a:rPr lang="fr-FR" b="1" dirty="0">
                <a:solidFill>
                  <a:srgbClr val="002060"/>
                </a:solidFill>
              </a:rPr>
              <a:t>Idem /2020</a:t>
            </a:r>
          </a:p>
        </p:txBody>
      </p:sp>
      <p:sp>
        <p:nvSpPr>
          <p:cNvPr id="17" name="ZoneTexte 16">
            <a:extLst>
              <a:ext uri="{FF2B5EF4-FFF2-40B4-BE49-F238E27FC236}">
                <a16:creationId xmlns:a16="http://schemas.microsoft.com/office/drawing/2014/main" id="{6243F415-CE6A-6BBB-FEDD-A68AAA8CEBFE}"/>
              </a:ext>
            </a:extLst>
          </p:cNvPr>
          <p:cNvSpPr txBox="1"/>
          <p:nvPr/>
        </p:nvSpPr>
        <p:spPr>
          <a:xfrm>
            <a:off x="5057138" y="1738983"/>
            <a:ext cx="1149674" cy="307777"/>
          </a:xfrm>
          <a:prstGeom prst="rect">
            <a:avLst/>
          </a:prstGeom>
          <a:noFill/>
        </p:spPr>
        <p:txBody>
          <a:bodyPr wrap="none" rtlCol="0">
            <a:spAutoFit/>
          </a:bodyPr>
          <a:lstStyle/>
          <a:p>
            <a:r>
              <a:rPr lang="fr-FR" b="1" dirty="0">
                <a:solidFill>
                  <a:srgbClr val="FF7C80"/>
                </a:solidFill>
              </a:rPr>
              <a:t>Idem / 2020</a:t>
            </a:r>
          </a:p>
        </p:txBody>
      </p:sp>
    </p:spTree>
    <p:extLst>
      <p:ext uri="{BB962C8B-B14F-4D97-AF65-F5344CB8AC3E}">
        <p14:creationId xmlns:p14="http://schemas.microsoft.com/office/powerpoint/2010/main" val="121428339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3"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4" name="Rectangle 3">
            <a:extLst>
              <a:ext uri="{FF2B5EF4-FFF2-40B4-BE49-F238E27FC236}">
                <a16:creationId xmlns:a16="http://schemas.microsoft.com/office/drawing/2014/main" id="{8C1DEA04-3B98-65D4-7427-42A48BFC345A}"/>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3" name="Graphique 2">
            <a:extLst>
              <a:ext uri="{FF2B5EF4-FFF2-40B4-BE49-F238E27FC236}">
                <a16:creationId xmlns:a16="http://schemas.microsoft.com/office/drawing/2014/main" id="{747F1C43-3B73-4070-BBF6-4F7972B586D4}"/>
              </a:ext>
            </a:extLst>
          </p:cNvPr>
          <p:cNvGraphicFramePr>
            <a:graphicFrameLocks/>
          </p:cNvGraphicFramePr>
          <p:nvPr>
            <p:extLst>
              <p:ext uri="{D42A27DB-BD31-4B8C-83A1-F6EECF244321}">
                <p14:modId xmlns:p14="http://schemas.microsoft.com/office/powerpoint/2010/main" val="665973314"/>
              </p:ext>
            </p:extLst>
          </p:nvPr>
        </p:nvGraphicFramePr>
        <p:xfrm>
          <a:off x="99753" y="859266"/>
          <a:ext cx="9140504" cy="3424968"/>
        </p:xfrm>
        <a:graphic>
          <a:graphicData uri="http://schemas.openxmlformats.org/drawingml/2006/chart">
            <c:chart xmlns:c="http://schemas.openxmlformats.org/drawingml/2006/chart" xmlns:r="http://schemas.openxmlformats.org/officeDocument/2006/relationships" r:id="rId4"/>
          </a:graphicData>
        </a:graphic>
      </p:graphicFrame>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Point maturités – Observatoire matus</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Flèche : double flèche horizontale 6">
            <a:extLst>
              <a:ext uri="{FF2B5EF4-FFF2-40B4-BE49-F238E27FC236}">
                <a16:creationId xmlns:a16="http://schemas.microsoft.com/office/drawing/2014/main" id="{56BDB217-2C91-A36A-936D-BE3A70CDFC1C}"/>
              </a:ext>
            </a:extLst>
          </p:cNvPr>
          <p:cNvSpPr/>
          <p:nvPr/>
        </p:nvSpPr>
        <p:spPr>
          <a:xfrm>
            <a:off x="3224208" y="3174695"/>
            <a:ext cx="1426993" cy="167259"/>
          </a:xfrm>
          <a:prstGeom prst="lef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ouble flèche horizontale 9">
            <a:extLst>
              <a:ext uri="{FF2B5EF4-FFF2-40B4-BE49-F238E27FC236}">
                <a16:creationId xmlns:a16="http://schemas.microsoft.com/office/drawing/2014/main" id="{FDF9F6AA-E4BC-1277-0FBC-556B3C56CFD2}"/>
              </a:ext>
            </a:extLst>
          </p:cNvPr>
          <p:cNvSpPr/>
          <p:nvPr/>
        </p:nvSpPr>
        <p:spPr>
          <a:xfrm>
            <a:off x="3481514" y="2634578"/>
            <a:ext cx="1879323" cy="232823"/>
          </a:xfrm>
          <a:prstGeom prst="lef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B82EFEF-A3E1-FE8A-D313-4838A19C2717}"/>
              </a:ext>
            </a:extLst>
          </p:cNvPr>
          <p:cNvSpPr txBox="1"/>
          <p:nvPr/>
        </p:nvSpPr>
        <p:spPr>
          <a:xfrm>
            <a:off x="4572000" y="3286754"/>
            <a:ext cx="1426994" cy="307777"/>
          </a:xfrm>
          <a:prstGeom prst="rect">
            <a:avLst/>
          </a:prstGeom>
          <a:noFill/>
        </p:spPr>
        <p:txBody>
          <a:bodyPr wrap="none" rtlCol="0">
            <a:spAutoFit/>
          </a:bodyPr>
          <a:lstStyle/>
          <a:p>
            <a:r>
              <a:rPr lang="fr-FR" b="1" dirty="0">
                <a:solidFill>
                  <a:srgbClr val="FF7C80"/>
                </a:solidFill>
              </a:rPr>
              <a:t>- 5 jours / 2022</a:t>
            </a:r>
          </a:p>
        </p:txBody>
      </p:sp>
      <p:sp>
        <p:nvSpPr>
          <p:cNvPr id="13" name="ZoneTexte 12">
            <a:extLst>
              <a:ext uri="{FF2B5EF4-FFF2-40B4-BE49-F238E27FC236}">
                <a16:creationId xmlns:a16="http://schemas.microsoft.com/office/drawing/2014/main" id="{C5C4CA13-06E0-83CF-CF06-A738F112CA47}"/>
              </a:ext>
            </a:extLst>
          </p:cNvPr>
          <p:cNvSpPr txBox="1"/>
          <p:nvPr/>
        </p:nvSpPr>
        <p:spPr>
          <a:xfrm>
            <a:off x="2250654" y="2409390"/>
            <a:ext cx="1426994" cy="307777"/>
          </a:xfrm>
          <a:prstGeom prst="rect">
            <a:avLst/>
          </a:prstGeom>
          <a:noFill/>
        </p:spPr>
        <p:txBody>
          <a:bodyPr wrap="none" rtlCol="0">
            <a:spAutoFit/>
          </a:bodyPr>
          <a:lstStyle/>
          <a:p>
            <a:r>
              <a:rPr lang="fr-FR" b="1" dirty="0">
                <a:solidFill>
                  <a:srgbClr val="002060"/>
                </a:solidFill>
              </a:rPr>
              <a:t>- 8 jours / 2022</a:t>
            </a:r>
          </a:p>
        </p:txBody>
      </p:sp>
      <p:sp>
        <p:nvSpPr>
          <p:cNvPr id="14" name="ZoneTexte 13">
            <a:extLst>
              <a:ext uri="{FF2B5EF4-FFF2-40B4-BE49-F238E27FC236}">
                <a16:creationId xmlns:a16="http://schemas.microsoft.com/office/drawing/2014/main" id="{B0DD330E-79DE-158E-57B5-F3EF897238CC}"/>
              </a:ext>
            </a:extLst>
          </p:cNvPr>
          <p:cNvSpPr txBox="1"/>
          <p:nvPr/>
        </p:nvSpPr>
        <p:spPr>
          <a:xfrm>
            <a:off x="7727092" y="1979996"/>
            <a:ext cx="1099981" cy="307777"/>
          </a:xfrm>
          <a:prstGeom prst="rect">
            <a:avLst/>
          </a:prstGeom>
          <a:noFill/>
        </p:spPr>
        <p:txBody>
          <a:bodyPr wrap="none" rtlCol="0">
            <a:spAutoFit/>
          </a:bodyPr>
          <a:lstStyle/>
          <a:p>
            <a:r>
              <a:rPr lang="fr-FR" b="1" dirty="0">
                <a:solidFill>
                  <a:srgbClr val="002060"/>
                </a:solidFill>
              </a:rPr>
              <a:t>Idem /2020</a:t>
            </a:r>
          </a:p>
        </p:txBody>
      </p:sp>
      <p:sp>
        <p:nvSpPr>
          <p:cNvPr id="17" name="ZoneTexte 16">
            <a:extLst>
              <a:ext uri="{FF2B5EF4-FFF2-40B4-BE49-F238E27FC236}">
                <a16:creationId xmlns:a16="http://schemas.microsoft.com/office/drawing/2014/main" id="{6243F415-CE6A-6BBB-FEDD-A68AAA8CEBFE}"/>
              </a:ext>
            </a:extLst>
          </p:cNvPr>
          <p:cNvSpPr txBox="1"/>
          <p:nvPr/>
        </p:nvSpPr>
        <p:spPr>
          <a:xfrm>
            <a:off x="4651201" y="1335003"/>
            <a:ext cx="1149674" cy="307777"/>
          </a:xfrm>
          <a:prstGeom prst="rect">
            <a:avLst/>
          </a:prstGeom>
          <a:noFill/>
        </p:spPr>
        <p:txBody>
          <a:bodyPr wrap="none" rtlCol="0">
            <a:spAutoFit/>
          </a:bodyPr>
          <a:lstStyle/>
          <a:p>
            <a:r>
              <a:rPr lang="fr-FR" b="1" dirty="0">
                <a:solidFill>
                  <a:srgbClr val="FF7C80"/>
                </a:solidFill>
              </a:rPr>
              <a:t>Idem / 2020</a:t>
            </a:r>
          </a:p>
        </p:txBody>
      </p:sp>
      <p:cxnSp>
        <p:nvCxnSpPr>
          <p:cNvPr id="8" name="Connecteur droit avec flèche 7">
            <a:extLst>
              <a:ext uri="{FF2B5EF4-FFF2-40B4-BE49-F238E27FC236}">
                <a16:creationId xmlns:a16="http://schemas.microsoft.com/office/drawing/2014/main" id="{143DF146-982E-051B-37D1-4CFD28A45155}"/>
              </a:ext>
            </a:extLst>
          </p:cNvPr>
          <p:cNvCxnSpPr>
            <a:cxnSpLocks/>
          </p:cNvCxnSpPr>
          <p:nvPr/>
        </p:nvCxnSpPr>
        <p:spPr>
          <a:xfrm flipV="1">
            <a:off x="6913267" y="1910764"/>
            <a:ext cx="0" cy="59630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15" name="Étoile : 12 branches 14">
            <a:extLst>
              <a:ext uri="{FF2B5EF4-FFF2-40B4-BE49-F238E27FC236}">
                <a16:creationId xmlns:a16="http://schemas.microsoft.com/office/drawing/2014/main" id="{20CDC902-5BEB-5D75-E0E3-998325261E6D}"/>
              </a:ext>
            </a:extLst>
          </p:cNvPr>
          <p:cNvSpPr/>
          <p:nvPr/>
        </p:nvSpPr>
        <p:spPr>
          <a:xfrm>
            <a:off x="7143781" y="2571750"/>
            <a:ext cx="2196229" cy="1350042"/>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Prise de 2%vol en 1 semaine = Approche 2022</a:t>
            </a:r>
          </a:p>
        </p:txBody>
      </p:sp>
    </p:spTree>
    <p:extLst>
      <p:ext uri="{BB962C8B-B14F-4D97-AF65-F5344CB8AC3E}">
        <p14:creationId xmlns:p14="http://schemas.microsoft.com/office/powerpoint/2010/main" val="273547903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3" grpId="0"/>
      <p:bldP spid="14" grpId="0"/>
      <p:bldP spid="17"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4" name="Rectangle 3">
            <a:extLst>
              <a:ext uri="{FF2B5EF4-FFF2-40B4-BE49-F238E27FC236}">
                <a16:creationId xmlns:a16="http://schemas.microsoft.com/office/drawing/2014/main" id="{8C1DEA04-3B98-65D4-7427-42A48BFC345A}"/>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3" name="Graphique 2">
            <a:extLst>
              <a:ext uri="{FF2B5EF4-FFF2-40B4-BE49-F238E27FC236}">
                <a16:creationId xmlns:a16="http://schemas.microsoft.com/office/drawing/2014/main" id="{1E8919B9-F9A4-4F04-977F-5F9B475C0CD0}"/>
              </a:ext>
            </a:extLst>
          </p:cNvPr>
          <p:cNvGraphicFramePr>
            <a:graphicFrameLocks/>
          </p:cNvGraphicFramePr>
          <p:nvPr>
            <p:extLst>
              <p:ext uri="{D42A27DB-BD31-4B8C-83A1-F6EECF244321}">
                <p14:modId xmlns:p14="http://schemas.microsoft.com/office/powerpoint/2010/main" val="2087664372"/>
              </p:ext>
            </p:extLst>
          </p:nvPr>
        </p:nvGraphicFramePr>
        <p:xfrm>
          <a:off x="-99754" y="854680"/>
          <a:ext cx="9188487" cy="3434139"/>
        </p:xfrm>
        <a:graphic>
          <a:graphicData uri="http://schemas.openxmlformats.org/drawingml/2006/chart">
            <c:chart xmlns:c="http://schemas.openxmlformats.org/drawingml/2006/chart" xmlns:r="http://schemas.openxmlformats.org/officeDocument/2006/relationships" r:id="rId4"/>
          </a:graphicData>
        </a:graphic>
      </p:graphicFrame>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Point maturités – Observatoire matus</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Flèche : double flèche horizontale 6">
            <a:extLst>
              <a:ext uri="{FF2B5EF4-FFF2-40B4-BE49-F238E27FC236}">
                <a16:creationId xmlns:a16="http://schemas.microsoft.com/office/drawing/2014/main" id="{56BDB217-2C91-A36A-936D-BE3A70CDFC1C}"/>
              </a:ext>
            </a:extLst>
          </p:cNvPr>
          <p:cNvSpPr/>
          <p:nvPr/>
        </p:nvSpPr>
        <p:spPr>
          <a:xfrm>
            <a:off x="2404766" y="2003961"/>
            <a:ext cx="1426993" cy="167259"/>
          </a:xfrm>
          <a:prstGeom prst="lef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ouble flèche horizontale 9">
            <a:extLst>
              <a:ext uri="{FF2B5EF4-FFF2-40B4-BE49-F238E27FC236}">
                <a16:creationId xmlns:a16="http://schemas.microsoft.com/office/drawing/2014/main" id="{FDF9F6AA-E4BC-1277-0FBC-556B3C56CFD2}"/>
              </a:ext>
            </a:extLst>
          </p:cNvPr>
          <p:cNvSpPr/>
          <p:nvPr/>
        </p:nvSpPr>
        <p:spPr>
          <a:xfrm>
            <a:off x="4865013" y="2157396"/>
            <a:ext cx="1426994" cy="177734"/>
          </a:xfrm>
          <a:prstGeom prst="lef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B82EFEF-A3E1-FE8A-D313-4838A19C2717}"/>
              </a:ext>
            </a:extLst>
          </p:cNvPr>
          <p:cNvSpPr txBox="1"/>
          <p:nvPr/>
        </p:nvSpPr>
        <p:spPr>
          <a:xfrm>
            <a:off x="999121" y="1863443"/>
            <a:ext cx="1426994" cy="307777"/>
          </a:xfrm>
          <a:prstGeom prst="rect">
            <a:avLst/>
          </a:prstGeom>
          <a:noFill/>
        </p:spPr>
        <p:txBody>
          <a:bodyPr wrap="none" rtlCol="0">
            <a:spAutoFit/>
          </a:bodyPr>
          <a:lstStyle/>
          <a:p>
            <a:r>
              <a:rPr lang="fr-FR" b="1" dirty="0">
                <a:solidFill>
                  <a:srgbClr val="FF7C80"/>
                </a:solidFill>
              </a:rPr>
              <a:t>- 7 jours / 2022</a:t>
            </a:r>
          </a:p>
        </p:txBody>
      </p:sp>
      <p:sp>
        <p:nvSpPr>
          <p:cNvPr id="13" name="ZoneTexte 12">
            <a:extLst>
              <a:ext uri="{FF2B5EF4-FFF2-40B4-BE49-F238E27FC236}">
                <a16:creationId xmlns:a16="http://schemas.microsoft.com/office/drawing/2014/main" id="{C5C4CA13-06E0-83CF-CF06-A738F112CA47}"/>
              </a:ext>
            </a:extLst>
          </p:cNvPr>
          <p:cNvSpPr txBox="1"/>
          <p:nvPr/>
        </p:nvSpPr>
        <p:spPr>
          <a:xfrm>
            <a:off x="4865013" y="2326198"/>
            <a:ext cx="1426994" cy="307777"/>
          </a:xfrm>
          <a:prstGeom prst="rect">
            <a:avLst/>
          </a:prstGeom>
          <a:noFill/>
        </p:spPr>
        <p:txBody>
          <a:bodyPr wrap="none" rtlCol="0">
            <a:spAutoFit/>
          </a:bodyPr>
          <a:lstStyle/>
          <a:p>
            <a:r>
              <a:rPr lang="fr-FR" b="1" dirty="0">
                <a:solidFill>
                  <a:srgbClr val="002060"/>
                </a:solidFill>
              </a:rPr>
              <a:t>- 7 jours / 2022</a:t>
            </a:r>
          </a:p>
        </p:txBody>
      </p:sp>
      <p:sp>
        <p:nvSpPr>
          <p:cNvPr id="14" name="ZoneTexte 13">
            <a:extLst>
              <a:ext uri="{FF2B5EF4-FFF2-40B4-BE49-F238E27FC236}">
                <a16:creationId xmlns:a16="http://schemas.microsoft.com/office/drawing/2014/main" id="{B0DD330E-79DE-158E-57B5-F3EF897238CC}"/>
              </a:ext>
            </a:extLst>
          </p:cNvPr>
          <p:cNvSpPr txBox="1"/>
          <p:nvPr/>
        </p:nvSpPr>
        <p:spPr>
          <a:xfrm>
            <a:off x="6908465" y="1709554"/>
            <a:ext cx="1099981" cy="307777"/>
          </a:xfrm>
          <a:prstGeom prst="rect">
            <a:avLst/>
          </a:prstGeom>
          <a:noFill/>
        </p:spPr>
        <p:txBody>
          <a:bodyPr wrap="none" rtlCol="0">
            <a:spAutoFit/>
          </a:bodyPr>
          <a:lstStyle/>
          <a:p>
            <a:r>
              <a:rPr lang="fr-FR" b="1" dirty="0">
                <a:solidFill>
                  <a:srgbClr val="002060"/>
                </a:solidFill>
              </a:rPr>
              <a:t>Idem /2020</a:t>
            </a:r>
          </a:p>
        </p:txBody>
      </p:sp>
      <p:sp>
        <p:nvSpPr>
          <p:cNvPr id="17" name="ZoneTexte 16">
            <a:extLst>
              <a:ext uri="{FF2B5EF4-FFF2-40B4-BE49-F238E27FC236}">
                <a16:creationId xmlns:a16="http://schemas.microsoft.com/office/drawing/2014/main" id="{6243F415-CE6A-6BBB-FEDD-A68AAA8CEBFE}"/>
              </a:ext>
            </a:extLst>
          </p:cNvPr>
          <p:cNvSpPr txBox="1"/>
          <p:nvPr/>
        </p:nvSpPr>
        <p:spPr>
          <a:xfrm>
            <a:off x="4651201" y="1335003"/>
            <a:ext cx="1149674" cy="307777"/>
          </a:xfrm>
          <a:prstGeom prst="rect">
            <a:avLst/>
          </a:prstGeom>
          <a:noFill/>
        </p:spPr>
        <p:txBody>
          <a:bodyPr wrap="none" rtlCol="0">
            <a:spAutoFit/>
          </a:bodyPr>
          <a:lstStyle/>
          <a:p>
            <a:r>
              <a:rPr lang="fr-FR" b="1" dirty="0">
                <a:solidFill>
                  <a:srgbClr val="FF7C80"/>
                </a:solidFill>
              </a:rPr>
              <a:t>Idem / 2020</a:t>
            </a:r>
          </a:p>
        </p:txBody>
      </p:sp>
      <p:cxnSp>
        <p:nvCxnSpPr>
          <p:cNvPr id="6" name="Connecteur droit avec flèche 5">
            <a:extLst>
              <a:ext uri="{FF2B5EF4-FFF2-40B4-BE49-F238E27FC236}">
                <a16:creationId xmlns:a16="http://schemas.microsoft.com/office/drawing/2014/main" id="{1F95A279-09A5-7D87-C846-E5CAA7A26B02}"/>
              </a:ext>
            </a:extLst>
          </p:cNvPr>
          <p:cNvCxnSpPr>
            <a:cxnSpLocks/>
          </p:cNvCxnSpPr>
          <p:nvPr/>
        </p:nvCxnSpPr>
        <p:spPr>
          <a:xfrm flipV="1">
            <a:off x="6336279" y="2171220"/>
            <a:ext cx="0" cy="59630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8" name="Étoile : 12 branches 7">
            <a:extLst>
              <a:ext uri="{FF2B5EF4-FFF2-40B4-BE49-F238E27FC236}">
                <a16:creationId xmlns:a16="http://schemas.microsoft.com/office/drawing/2014/main" id="{170A2061-641B-6699-DD81-9446C65FE865}"/>
              </a:ext>
            </a:extLst>
          </p:cNvPr>
          <p:cNvSpPr/>
          <p:nvPr/>
        </p:nvSpPr>
        <p:spPr>
          <a:xfrm>
            <a:off x="6467039" y="1853119"/>
            <a:ext cx="2115173" cy="1271117"/>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Prise de 2%vol en 1 semaine</a:t>
            </a:r>
          </a:p>
        </p:txBody>
      </p:sp>
    </p:spTree>
    <p:extLst>
      <p:ext uri="{BB962C8B-B14F-4D97-AF65-F5344CB8AC3E}">
        <p14:creationId xmlns:p14="http://schemas.microsoft.com/office/powerpoint/2010/main" val="1770159279"/>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3" grpId="0"/>
      <p:bldP spid="1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4" name="Rectangle 3">
            <a:extLst>
              <a:ext uri="{FF2B5EF4-FFF2-40B4-BE49-F238E27FC236}">
                <a16:creationId xmlns:a16="http://schemas.microsoft.com/office/drawing/2014/main" id="{8C1DEA04-3B98-65D4-7427-42A48BFC345A}"/>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6" name="Graphique 15">
            <a:extLst>
              <a:ext uri="{FF2B5EF4-FFF2-40B4-BE49-F238E27FC236}">
                <a16:creationId xmlns:a16="http://schemas.microsoft.com/office/drawing/2014/main" id="{BCED8CA6-0315-4A05-A6D5-35F34031B77D}"/>
              </a:ext>
            </a:extLst>
          </p:cNvPr>
          <p:cNvGraphicFramePr>
            <a:graphicFrameLocks/>
          </p:cNvGraphicFramePr>
          <p:nvPr/>
        </p:nvGraphicFramePr>
        <p:xfrm>
          <a:off x="134258" y="858736"/>
          <a:ext cx="8875484" cy="3426028"/>
        </p:xfrm>
        <a:graphic>
          <a:graphicData uri="http://schemas.openxmlformats.org/drawingml/2006/chart">
            <c:chart xmlns:c="http://schemas.openxmlformats.org/drawingml/2006/chart" xmlns:r="http://schemas.openxmlformats.org/officeDocument/2006/relationships" r:id="rId4"/>
          </a:graphicData>
        </a:graphic>
      </p:graphicFrame>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Point maturités – Observatoire matus</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Flèche : double flèche horizontale 6">
            <a:extLst>
              <a:ext uri="{FF2B5EF4-FFF2-40B4-BE49-F238E27FC236}">
                <a16:creationId xmlns:a16="http://schemas.microsoft.com/office/drawing/2014/main" id="{56BDB217-2C91-A36A-936D-BE3A70CDFC1C}"/>
              </a:ext>
            </a:extLst>
          </p:cNvPr>
          <p:cNvSpPr/>
          <p:nvPr/>
        </p:nvSpPr>
        <p:spPr>
          <a:xfrm>
            <a:off x="4832409" y="2242691"/>
            <a:ext cx="1079042" cy="164310"/>
          </a:xfrm>
          <a:prstGeom prst="lef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ouble flèche horizontale 9">
            <a:extLst>
              <a:ext uri="{FF2B5EF4-FFF2-40B4-BE49-F238E27FC236}">
                <a16:creationId xmlns:a16="http://schemas.microsoft.com/office/drawing/2014/main" id="{FDF9F6AA-E4BC-1277-0FBC-556B3C56CFD2}"/>
              </a:ext>
            </a:extLst>
          </p:cNvPr>
          <p:cNvSpPr/>
          <p:nvPr/>
        </p:nvSpPr>
        <p:spPr>
          <a:xfrm>
            <a:off x="5247367" y="2066384"/>
            <a:ext cx="1149674" cy="194678"/>
          </a:xfrm>
          <a:prstGeom prst="lef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B82EFEF-A3E1-FE8A-D313-4838A19C2717}"/>
              </a:ext>
            </a:extLst>
          </p:cNvPr>
          <p:cNvSpPr txBox="1"/>
          <p:nvPr/>
        </p:nvSpPr>
        <p:spPr>
          <a:xfrm>
            <a:off x="3145005" y="2066384"/>
            <a:ext cx="1426994" cy="307777"/>
          </a:xfrm>
          <a:prstGeom prst="rect">
            <a:avLst/>
          </a:prstGeom>
          <a:noFill/>
        </p:spPr>
        <p:txBody>
          <a:bodyPr wrap="none" rtlCol="0">
            <a:spAutoFit/>
          </a:bodyPr>
          <a:lstStyle/>
          <a:p>
            <a:r>
              <a:rPr lang="fr-FR" b="1" dirty="0">
                <a:solidFill>
                  <a:srgbClr val="FF7C80"/>
                </a:solidFill>
              </a:rPr>
              <a:t>- 6 jours / 2020</a:t>
            </a:r>
          </a:p>
        </p:txBody>
      </p:sp>
      <p:sp>
        <p:nvSpPr>
          <p:cNvPr id="13" name="ZoneTexte 12">
            <a:extLst>
              <a:ext uri="{FF2B5EF4-FFF2-40B4-BE49-F238E27FC236}">
                <a16:creationId xmlns:a16="http://schemas.microsoft.com/office/drawing/2014/main" id="{C5C4CA13-06E0-83CF-CF06-A738F112CA47}"/>
              </a:ext>
            </a:extLst>
          </p:cNvPr>
          <p:cNvSpPr txBox="1"/>
          <p:nvPr/>
        </p:nvSpPr>
        <p:spPr>
          <a:xfrm>
            <a:off x="6249135" y="2190028"/>
            <a:ext cx="1426994" cy="307777"/>
          </a:xfrm>
          <a:prstGeom prst="rect">
            <a:avLst/>
          </a:prstGeom>
          <a:noFill/>
        </p:spPr>
        <p:txBody>
          <a:bodyPr wrap="none" rtlCol="0">
            <a:spAutoFit/>
          </a:bodyPr>
          <a:lstStyle/>
          <a:p>
            <a:r>
              <a:rPr lang="fr-FR" b="1" dirty="0">
                <a:solidFill>
                  <a:srgbClr val="002060"/>
                </a:solidFill>
              </a:rPr>
              <a:t>- 7 jours / 2020</a:t>
            </a:r>
          </a:p>
        </p:txBody>
      </p:sp>
      <p:sp>
        <p:nvSpPr>
          <p:cNvPr id="14" name="ZoneTexte 13">
            <a:extLst>
              <a:ext uri="{FF2B5EF4-FFF2-40B4-BE49-F238E27FC236}">
                <a16:creationId xmlns:a16="http://schemas.microsoft.com/office/drawing/2014/main" id="{B0DD330E-79DE-158E-57B5-F3EF897238CC}"/>
              </a:ext>
            </a:extLst>
          </p:cNvPr>
          <p:cNvSpPr txBox="1"/>
          <p:nvPr/>
        </p:nvSpPr>
        <p:spPr>
          <a:xfrm>
            <a:off x="7472056" y="1367651"/>
            <a:ext cx="1099981" cy="523220"/>
          </a:xfrm>
          <a:prstGeom prst="rect">
            <a:avLst/>
          </a:prstGeom>
          <a:noFill/>
        </p:spPr>
        <p:txBody>
          <a:bodyPr wrap="none" rtlCol="0">
            <a:spAutoFit/>
          </a:bodyPr>
          <a:lstStyle/>
          <a:p>
            <a:r>
              <a:rPr lang="fr-FR" b="1" dirty="0">
                <a:solidFill>
                  <a:srgbClr val="002060"/>
                </a:solidFill>
              </a:rPr>
              <a:t>Jouques :</a:t>
            </a:r>
          </a:p>
          <a:p>
            <a:r>
              <a:rPr lang="fr-FR" b="1" dirty="0">
                <a:solidFill>
                  <a:srgbClr val="002060"/>
                </a:solidFill>
              </a:rPr>
              <a:t>Idem /2022</a:t>
            </a:r>
          </a:p>
        </p:txBody>
      </p:sp>
      <p:sp>
        <p:nvSpPr>
          <p:cNvPr id="17" name="ZoneTexte 16">
            <a:extLst>
              <a:ext uri="{FF2B5EF4-FFF2-40B4-BE49-F238E27FC236}">
                <a16:creationId xmlns:a16="http://schemas.microsoft.com/office/drawing/2014/main" id="{6243F415-CE6A-6BBB-FEDD-A68AAA8CEBFE}"/>
              </a:ext>
            </a:extLst>
          </p:cNvPr>
          <p:cNvSpPr txBox="1"/>
          <p:nvPr/>
        </p:nvSpPr>
        <p:spPr>
          <a:xfrm>
            <a:off x="4651201" y="1335003"/>
            <a:ext cx="1149674" cy="307777"/>
          </a:xfrm>
          <a:prstGeom prst="rect">
            <a:avLst/>
          </a:prstGeom>
          <a:noFill/>
        </p:spPr>
        <p:txBody>
          <a:bodyPr wrap="none" rtlCol="0">
            <a:spAutoFit/>
          </a:bodyPr>
          <a:lstStyle/>
          <a:p>
            <a:r>
              <a:rPr lang="fr-FR" b="1" dirty="0">
                <a:solidFill>
                  <a:srgbClr val="FF7C80"/>
                </a:solidFill>
              </a:rPr>
              <a:t>Idem / 2022</a:t>
            </a:r>
          </a:p>
        </p:txBody>
      </p:sp>
    </p:spTree>
    <p:extLst>
      <p:ext uri="{BB962C8B-B14F-4D97-AF65-F5344CB8AC3E}">
        <p14:creationId xmlns:p14="http://schemas.microsoft.com/office/powerpoint/2010/main" val="189320828"/>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3" grpId="0"/>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8" name="Rectangle 7">
            <a:extLst>
              <a:ext uri="{FF2B5EF4-FFF2-40B4-BE49-F238E27FC236}">
                <a16:creationId xmlns:a16="http://schemas.microsoft.com/office/drawing/2014/main" id="{EA205512-854F-28A1-3546-30D724BA649C}"/>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172942"/>
            <a:ext cx="8925697" cy="572700"/>
          </a:xfrm>
          <a:prstGeom prst="rect">
            <a:avLst/>
          </a:prstGeom>
        </p:spPr>
        <p:txBody>
          <a:bodyPr spcFirstLastPara="1" wrap="square" lIns="91425" tIns="91425" rIns="91425" bIns="91425" anchor="t" anchorCtr="0">
            <a:noAutofit/>
          </a:bodyPr>
          <a:lstStyle/>
          <a:p>
            <a:pPr marL="0" lvl="0" indent="0" algn="l"/>
            <a:r>
              <a:rPr lang="fr-FR" sz="2000" cap="small" dirty="0">
                <a:latin typeface="Calibri" panose="020F0502020204030204" pitchFamily="34" charset="0"/>
                <a:cs typeface="Times New Roman" panose="02020603050405020304" pitchFamily="18" charset="0"/>
              </a:rPr>
              <a:t>Point maturités – Observatoire matus</a:t>
            </a:r>
            <a:endParaRPr sz="2000" cap="small" dirty="0">
              <a:latin typeface="Calibri" panose="020F0502020204030204" pitchFamily="34" charset="0"/>
              <a:cs typeface="Times New Roman" panose="02020603050405020304" pitchFamily="18"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62350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graphicFrame>
        <p:nvGraphicFramePr>
          <p:cNvPr id="3" name="Tableau 3">
            <a:extLst>
              <a:ext uri="{FF2B5EF4-FFF2-40B4-BE49-F238E27FC236}">
                <a16:creationId xmlns:a16="http://schemas.microsoft.com/office/drawing/2014/main" id="{F6CC26F7-1B85-4B67-814A-33306A96FAA7}"/>
              </a:ext>
            </a:extLst>
          </p:cNvPr>
          <p:cNvGraphicFramePr>
            <a:graphicFrameLocks noGrp="1"/>
          </p:cNvGraphicFramePr>
          <p:nvPr/>
        </p:nvGraphicFramePr>
        <p:xfrm>
          <a:off x="6234705" y="3469630"/>
          <a:ext cx="2770149" cy="1654227"/>
        </p:xfrm>
        <a:graphic>
          <a:graphicData uri="http://schemas.openxmlformats.org/drawingml/2006/table">
            <a:tbl>
              <a:tblPr firstRow="1" firstCol="1" bandRow="1">
                <a:tableStyleId>{5C22544A-7EE6-4342-B048-85BDC9FD1C3A}</a:tableStyleId>
              </a:tblPr>
              <a:tblGrid>
                <a:gridCol w="923383">
                  <a:extLst>
                    <a:ext uri="{9D8B030D-6E8A-4147-A177-3AD203B41FA5}">
                      <a16:colId xmlns:a16="http://schemas.microsoft.com/office/drawing/2014/main" val="1664488488"/>
                    </a:ext>
                  </a:extLst>
                </a:gridCol>
                <a:gridCol w="923383">
                  <a:extLst>
                    <a:ext uri="{9D8B030D-6E8A-4147-A177-3AD203B41FA5}">
                      <a16:colId xmlns:a16="http://schemas.microsoft.com/office/drawing/2014/main" val="1938946832"/>
                    </a:ext>
                  </a:extLst>
                </a:gridCol>
                <a:gridCol w="923383">
                  <a:extLst>
                    <a:ext uri="{9D8B030D-6E8A-4147-A177-3AD203B41FA5}">
                      <a16:colId xmlns:a16="http://schemas.microsoft.com/office/drawing/2014/main" val="66254455"/>
                    </a:ext>
                  </a:extLst>
                </a:gridCol>
              </a:tblGrid>
              <a:tr h="556947">
                <a:tc>
                  <a:txBody>
                    <a:bodyPr/>
                    <a:lstStyle/>
                    <a:p>
                      <a:pPr algn="ctr"/>
                      <a:endParaRPr lang="fr-FR" sz="1200" dirty="0"/>
                    </a:p>
                  </a:txBody>
                  <a:tcPr anchor="ctr">
                    <a:lnL w="12700" cmpd="sng">
                      <a:noFill/>
                    </a:lnL>
                    <a:lnT w="12700" cmpd="sng">
                      <a:noFill/>
                    </a:lnT>
                    <a:noFill/>
                  </a:tcPr>
                </a:tc>
                <a:tc>
                  <a:txBody>
                    <a:bodyPr/>
                    <a:lstStyle/>
                    <a:p>
                      <a:pPr algn="ctr"/>
                      <a:r>
                        <a:rPr lang="fr-FR" sz="1200" dirty="0"/>
                        <a:t>Grenache - Rognes</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dirty="0"/>
                        <a:t>Syrah - Pourcieux</a:t>
                      </a:r>
                    </a:p>
                  </a:txBody>
                  <a:tcPr anchor="ctr"/>
                </a:tc>
                <a:extLst>
                  <a:ext uri="{0D108BD9-81ED-4DB2-BD59-A6C34878D82A}">
                    <a16:rowId xmlns:a16="http://schemas.microsoft.com/office/drawing/2014/main" val="3542734782"/>
                  </a:ext>
                </a:extLst>
              </a:tr>
              <a:tr h="270146">
                <a:tc>
                  <a:txBody>
                    <a:bodyPr/>
                    <a:lstStyle/>
                    <a:p>
                      <a:pPr algn="ctr"/>
                      <a:r>
                        <a:rPr lang="fr-FR" sz="1200" dirty="0"/>
                        <a:t>2023</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13,3</a:t>
                      </a:r>
                    </a:p>
                  </a:txBody>
                  <a:tcPr marL="4233" marR="4233" marT="4233" marB="0"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11,6</a:t>
                      </a:r>
                    </a:p>
                  </a:txBody>
                  <a:tcPr marL="4233" marR="4233" marT="4233" marB="0" anchor="ctr"/>
                </a:tc>
                <a:extLst>
                  <a:ext uri="{0D108BD9-81ED-4DB2-BD59-A6C34878D82A}">
                    <a16:rowId xmlns:a16="http://schemas.microsoft.com/office/drawing/2014/main" val="1550417698"/>
                  </a:ext>
                </a:extLst>
              </a:tr>
              <a:tr h="270146">
                <a:tc>
                  <a:txBody>
                    <a:bodyPr/>
                    <a:lstStyle/>
                    <a:p>
                      <a:pPr algn="ctr"/>
                      <a:r>
                        <a:rPr lang="fr-FR" sz="1200" dirty="0"/>
                        <a:t>2022</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8</a:t>
                      </a:r>
                    </a:p>
                  </a:txBody>
                  <a:tcPr marL="4233" marR="4233" marT="4233" marB="0"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7,6</a:t>
                      </a:r>
                    </a:p>
                  </a:txBody>
                  <a:tcPr marL="4233" marR="4233" marT="4233" marB="0" anchor="ctr"/>
                </a:tc>
                <a:extLst>
                  <a:ext uri="{0D108BD9-81ED-4DB2-BD59-A6C34878D82A}">
                    <a16:rowId xmlns:a16="http://schemas.microsoft.com/office/drawing/2014/main" val="3561105843"/>
                  </a:ext>
                </a:extLst>
              </a:tr>
              <a:tr h="270146">
                <a:tc>
                  <a:txBody>
                    <a:bodyPr/>
                    <a:lstStyle/>
                    <a:p>
                      <a:pPr algn="ctr"/>
                      <a:r>
                        <a:rPr lang="fr-FR" sz="1200" b="1" dirty="0"/>
                        <a:t>2021</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17</a:t>
                      </a:r>
                    </a:p>
                  </a:txBody>
                  <a:tcPr marL="4233" marR="4233" marT="4233" marB="0"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17,1</a:t>
                      </a:r>
                    </a:p>
                  </a:txBody>
                  <a:tcPr marL="4233" marR="4233" marT="4233" marB="0" anchor="ctr"/>
                </a:tc>
                <a:extLst>
                  <a:ext uri="{0D108BD9-81ED-4DB2-BD59-A6C34878D82A}">
                    <a16:rowId xmlns:a16="http://schemas.microsoft.com/office/drawing/2014/main" val="3535215184"/>
                  </a:ext>
                </a:extLst>
              </a:tr>
              <a:tr h="270146">
                <a:tc>
                  <a:txBody>
                    <a:bodyPr/>
                    <a:lstStyle/>
                    <a:p>
                      <a:pPr algn="ctr"/>
                      <a:r>
                        <a:rPr lang="fr-FR" sz="1200" b="1" dirty="0"/>
                        <a:t>2020</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11,5</a:t>
                      </a:r>
                    </a:p>
                  </a:txBody>
                  <a:tcPr marL="4233" marR="4233" marT="4233" marB="0"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8,4</a:t>
                      </a:r>
                    </a:p>
                  </a:txBody>
                  <a:tcPr marL="4233" marR="4233" marT="4233" marB="0" anchor="ctr"/>
                </a:tc>
                <a:extLst>
                  <a:ext uri="{0D108BD9-81ED-4DB2-BD59-A6C34878D82A}">
                    <a16:rowId xmlns:a16="http://schemas.microsoft.com/office/drawing/2014/main" val="659730745"/>
                  </a:ext>
                </a:extLst>
              </a:tr>
            </a:tbl>
          </a:graphicData>
        </a:graphic>
      </p:graphicFrame>
      <p:graphicFrame>
        <p:nvGraphicFramePr>
          <p:cNvPr id="15" name="Tableau 3">
            <a:extLst>
              <a:ext uri="{FF2B5EF4-FFF2-40B4-BE49-F238E27FC236}">
                <a16:creationId xmlns:a16="http://schemas.microsoft.com/office/drawing/2014/main" id="{51762CB2-7FB5-49A6-9014-BFE190D81DE8}"/>
              </a:ext>
            </a:extLst>
          </p:cNvPr>
          <p:cNvGraphicFramePr>
            <a:graphicFrameLocks noGrp="1"/>
          </p:cNvGraphicFramePr>
          <p:nvPr/>
        </p:nvGraphicFramePr>
        <p:xfrm>
          <a:off x="139146" y="3472099"/>
          <a:ext cx="3000963" cy="1635064"/>
        </p:xfrm>
        <a:graphic>
          <a:graphicData uri="http://schemas.openxmlformats.org/drawingml/2006/table">
            <a:tbl>
              <a:tblPr firstRow="1" firstCol="1" bandRow="1">
                <a:tableStyleId>{5C22544A-7EE6-4342-B048-85BDC9FD1C3A}</a:tableStyleId>
              </a:tblPr>
              <a:tblGrid>
                <a:gridCol w="1000321">
                  <a:extLst>
                    <a:ext uri="{9D8B030D-6E8A-4147-A177-3AD203B41FA5}">
                      <a16:colId xmlns:a16="http://schemas.microsoft.com/office/drawing/2014/main" val="1664488488"/>
                    </a:ext>
                  </a:extLst>
                </a:gridCol>
                <a:gridCol w="1000321">
                  <a:extLst>
                    <a:ext uri="{9D8B030D-6E8A-4147-A177-3AD203B41FA5}">
                      <a16:colId xmlns:a16="http://schemas.microsoft.com/office/drawing/2014/main" val="1938946832"/>
                    </a:ext>
                  </a:extLst>
                </a:gridCol>
                <a:gridCol w="1000321">
                  <a:extLst>
                    <a:ext uri="{9D8B030D-6E8A-4147-A177-3AD203B41FA5}">
                      <a16:colId xmlns:a16="http://schemas.microsoft.com/office/drawing/2014/main" val="66254455"/>
                    </a:ext>
                  </a:extLst>
                </a:gridCol>
              </a:tblGrid>
              <a:tr h="537784">
                <a:tc>
                  <a:txBody>
                    <a:bodyPr/>
                    <a:lstStyle/>
                    <a:p>
                      <a:pPr algn="ctr"/>
                      <a:endParaRPr lang="fr-FR" sz="1200" dirty="0"/>
                    </a:p>
                  </a:txBody>
                  <a:tcPr anchor="ctr">
                    <a:lnL w="12700" cmpd="sng">
                      <a:noFill/>
                    </a:lnL>
                    <a:lnT w="12700" cmpd="sng">
                      <a:noFill/>
                    </a:lnT>
                    <a:noFill/>
                  </a:tcPr>
                </a:tc>
                <a:tc>
                  <a:txBody>
                    <a:bodyPr/>
                    <a:lstStyle/>
                    <a:p>
                      <a:pPr algn="ctr"/>
                      <a:r>
                        <a:rPr lang="fr-FR" sz="1200" dirty="0"/>
                        <a:t>Grenache - Rognes</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dirty="0"/>
                        <a:t>Syrah - Pourcieux</a:t>
                      </a:r>
                    </a:p>
                  </a:txBody>
                  <a:tcPr anchor="ctr"/>
                </a:tc>
                <a:extLst>
                  <a:ext uri="{0D108BD9-81ED-4DB2-BD59-A6C34878D82A}">
                    <a16:rowId xmlns:a16="http://schemas.microsoft.com/office/drawing/2014/main" val="3542734782"/>
                  </a:ext>
                </a:extLst>
              </a:tr>
              <a:tr h="245361">
                <a:tc>
                  <a:txBody>
                    <a:bodyPr/>
                    <a:lstStyle/>
                    <a:p>
                      <a:pPr algn="ctr"/>
                      <a:r>
                        <a:rPr lang="fr-FR" sz="1200" dirty="0"/>
                        <a:t>2023</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3,05</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3,12</a:t>
                      </a:r>
                    </a:p>
                  </a:txBody>
                  <a:tcPr marL="4233" marR="4233" marT="4233" marB="0" anchor="ctr"/>
                </a:tc>
                <a:extLst>
                  <a:ext uri="{0D108BD9-81ED-4DB2-BD59-A6C34878D82A}">
                    <a16:rowId xmlns:a16="http://schemas.microsoft.com/office/drawing/2014/main" val="839186867"/>
                  </a:ext>
                </a:extLst>
              </a:tr>
              <a:tr h="245361">
                <a:tc>
                  <a:txBody>
                    <a:bodyPr/>
                    <a:lstStyle/>
                    <a:p>
                      <a:pPr algn="ctr"/>
                      <a:r>
                        <a:rPr lang="fr-FR" sz="1200" dirty="0"/>
                        <a:t>2022</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3,1</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3,24</a:t>
                      </a:r>
                    </a:p>
                  </a:txBody>
                  <a:tcPr marL="4233" marR="4233" marT="4233" marB="0" anchor="ctr"/>
                </a:tc>
                <a:extLst>
                  <a:ext uri="{0D108BD9-81ED-4DB2-BD59-A6C34878D82A}">
                    <a16:rowId xmlns:a16="http://schemas.microsoft.com/office/drawing/2014/main" val="3561105843"/>
                  </a:ext>
                </a:extLst>
              </a:tr>
              <a:tr h="245361">
                <a:tc>
                  <a:txBody>
                    <a:bodyPr/>
                    <a:lstStyle/>
                    <a:p>
                      <a:pPr algn="ctr"/>
                      <a:r>
                        <a:rPr lang="fr-FR" sz="1200" b="1" dirty="0"/>
                        <a:t>2021</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2,88</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3</a:t>
                      </a:r>
                    </a:p>
                  </a:txBody>
                  <a:tcPr marL="4233" marR="4233" marT="4233" marB="0" anchor="ctr"/>
                </a:tc>
                <a:extLst>
                  <a:ext uri="{0D108BD9-81ED-4DB2-BD59-A6C34878D82A}">
                    <a16:rowId xmlns:a16="http://schemas.microsoft.com/office/drawing/2014/main" val="3535215184"/>
                  </a:ext>
                </a:extLst>
              </a:tr>
              <a:tr h="245361">
                <a:tc>
                  <a:txBody>
                    <a:bodyPr/>
                    <a:lstStyle/>
                    <a:p>
                      <a:pPr algn="ctr"/>
                      <a:r>
                        <a:rPr lang="fr-FR" sz="1200" b="1" dirty="0"/>
                        <a:t>2020</a:t>
                      </a:r>
                    </a:p>
                  </a:txBody>
                  <a:tcPr anchor="ctr"/>
                </a:tc>
                <a:tc>
                  <a:txBody>
                    <a:bodyPr/>
                    <a:lstStyle/>
                    <a:p>
                      <a:pPr algn="ctr" fontAlgn="b"/>
                      <a:r>
                        <a:rPr lang="fr-FR" sz="1400" b="0" i="0" u="none" strike="noStrike" cap="none" dirty="0">
                          <a:solidFill>
                            <a:srgbClr val="000000"/>
                          </a:solidFill>
                          <a:effectLst/>
                          <a:latin typeface="Calibri" panose="020F0502020204030204" pitchFamily="34" charset="0"/>
                          <a:ea typeface="+mn-ea"/>
                          <a:cs typeface="+mn-cs"/>
                          <a:sym typeface="Arial"/>
                        </a:rPr>
                        <a:t>3,01</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3,28</a:t>
                      </a:r>
                    </a:p>
                  </a:txBody>
                  <a:tcPr marL="4233" marR="4233" marT="4233" marB="0" anchor="ctr"/>
                </a:tc>
                <a:extLst>
                  <a:ext uri="{0D108BD9-81ED-4DB2-BD59-A6C34878D82A}">
                    <a16:rowId xmlns:a16="http://schemas.microsoft.com/office/drawing/2014/main" val="841771807"/>
                  </a:ext>
                </a:extLst>
              </a:tr>
            </a:tbl>
          </a:graphicData>
        </a:graphic>
      </p:graphicFrame>
      <p:sp>
        <p:nvSpPr>
          <p:cNvPr id="6" name="ZoneTexte 5">
            <a:extLst>
              <a:ext uri="{FF2B5EF4-FFF2-40B4-BE49-F238E27FC236}">
                <a16:creationId xmlns:a16="http://schemas.microsoft.com/office/drawing/2014/main" id="{0AE36236-4E24-4FBA-B736-87851306F757}"/>
              </a:ext>
            </a:extLst>
          </p:cNvPr>
          <p:cNvSpPr txBox="1"/>
          <p:nvPr/>
        </p:nvSpPr>
        <p:spPr>
          <a:xfrm>
            <a:off x="1582436" y="3224378"/>
            <a:ext cx="11785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1" i="0" u="sng" strike="noStrike" kern="0" cap="none" spc="0" normalizeH="0" baseline="0" noProof="0" dirty="0">
                <a:ln>
                  <a:noFill/>
                </a:ln>
                <a:solidFill>
                  <a:srgbClr val="000000"/>
                </a:solidFill>
                <a:effectLst/>
                <a:uLnTx/>
                <a:uFillTx/>
                <a:latin typeface="Arial"/>
                <a:cs typeface="Arial"/>
                <a:sym typeface="Arial"/>
              </a:rPr>
              <a:t>pH au 17/08</a:t>
            </a:r>
          </a:p>
        </p:txBody>
      </p:sp>
      <p:sp>
        <p:nvSpPr>
          <p:cNvPr id="9" name="ZoneTexte 8">
            <a:extLst>
              <a:ext uri="{FF2B5EF4-FFF2-40B4-BE49-F238E27FC236}">
                <a16:creationId xmlns:a16="http://schemas.microsoft.com/office/drawing/2014/main" id="{23C1D461-FBA5-4A3D-8CD2-5162EE98BD28}"/>
              </a:ext>
            </a:extLst>
          </p:cNvPr>
          <p:cNvSpPr txBox="1"/>
          <p:nvPr/>
        </p:nvSpPr>
        <p:spPr>
          <a:xfrm>
            <a:off x="7042747" y="3199294"/>
            <a:ext cx="20617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1" i="0" u="sng" strike="noStrike" kern="0" cap="none" spc="0" normalizeH="0" baseline="0" noProof="0" dirty="0">
                <a:ln>
                  <a:noFill/>
                </a:ln>
                <a:solidFill>
                  <a:srgbClr val="000000"/>
                </a:solidFill>
                <a:effectLst/>
                <a:uLnTx/>
                <a:uFillTx/>
                <a:latin typeface="Arial"/>
                <a:cs typeface="Arial"/>
                <a:sym typeface="Arial"/>
              </a:rPr>
              <a:t>Acidité totale au 17/08</a:t>
            </a:r>
          </a:p>
        </p:txBody>
      </p:sp>
      <p:graphicFrame>
        <p:nvGraphicFramePr>
          <p:cNvPr id="17" name="Tableau 3">
            <a:extLst>
              <a:ext uri="{FF2B5EF4-FFF2-40B4-BE49-F238E27FC236}">
                <a16:creationId xmlns:a16="http://schemas.microsoft.com/office/drawing/2014/main" id="{C8B25C61-F654-46B9-25CE-7DD7BB93888B}"/>
              </a:ext>
            </a:extLst>
          </p:cNvPr>
          <p:cNvGraphicFramePr>
            <a:graphicFrameLocks noGrp="1"/>
          </p:cNvGraphicFramePr>
          <p:nvPr/>
        </p:nvGraphicFramePr>
        <p:xfrm>
          <a:off x="3295199" y="3472099"/>
          <a:ext cx="2768138" cy="1656045"/>
        </p:xfrm>
        <a:graphic>
          <a:graphicData uri="http://schemas.openxmlformats.org/drawingml/2006/table">
            <a:tbl>
              <a:tblPr firstRow="1" firstCol="1" bandRow="1">
                <a:tableStyleId>{5C22544A-7EE6-4342-B048-85BDC9FD1C3A}</a:tableStyleId>
              </a:tblPr>
              <a:tblGrid>
                <a:gridCol w="873019">
                  <a:extLst>
                    <a:ext uri="{9D8B030D-6E8A-4147-A177-3AD203B41FA5}">
                      <a16:colId xmlns:a16="http://schemas.microsoft.com/office/drawing/2014/main" val="1664488488"/>
                    </a:ext>
                  </a:extLst>
                </a:gridCol>
                <a:gridCol w="922531">
                  <a:extLst>
                    <a:ext uri="{9D8B030D-6E8A-4147-A177-3AD203B41FA5}">
                      <a16:colId xmlns:a16="http://schemas.microsoft.com/office/drawing/2014/main" val="1938946832"/>
                    </a:ext>
                  </a:extLst>
                </a:gridCol>
                <a:gridCol w="972588">
                  <a:extLst>
                    <a:ext uri="{9D8B030D-6E8A-4147-A177-3AD203B41FA5}">
                      <a16:colId xmlns:a16="http://schemas.microsoft.com/office/drawing/2014/main" val="66254455"/>
                    </a:ext>
                  </a:extLst>
                </a:gridCol>
              </a:tblGrid>
              <a:tr h="558765">
                <a:tc>
                  <a:txBody>
                    <a:bodyPr/>
                    <a:lstStyle/>
                    <a:p>
                      <a:pPr algn="ctr"/>
                      <a:endParaRPr lang="fr-FR" sz="1200" dirty="0"/>
                    </a:p>
                  </a:txBody>
                  <a:tcPr anchor="ctr">
                    <a:lnL w="12700" cmpd="sng">
                      <a:noFill/>
                    </a:lnL>
                    <a:lnT w="12700" cmpd="sng">
                      <a:noFill/>
                    </a:lnT>
                    <a:noFill/>
                  </a:tcPr>
                </a:tc>
                <a:tc>
                  <a:txBody>
                    <a:bodyPr/>
                    <a:lstStyle/>
                    <a:p>
                      <a:pPr algn="ctr"/>
                      <a:r>
                        <a:rPr lang="fr-FR" sz="1200" dirty="0"/>
                        <a:t>Grenache - Rognes</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dirty="0"/>
                        <a:t>Syrah - Pourcieux</a:t>
                      </a:r>
                    </a:p>
                  </a:txBody>
                  <a:tcPr anchor="ctr"/>
                </a:tc>
                <a:extLst>
                  <a:ext uri="{0D108BD9-81ED-4DB2-BD59-A6C34878D82A}">
                    <a16:rowId xmlns:a16="http://schemas.microsoft.com/office/drawing/2014/main" val="3542734782"/>
                  </a:ext>
                </a:extLst>
              </a:tr>
              <a:tr h="269075">
                <a:tc>
                  <a:txBody>
                    <a:bodyPr/>
                    <a:lstStyle/>
                    <a:p>
                      <a:pPr algn="ctr"/>
                      <a:r>
                        <a:rPr lang="fr-FR" sz="1200" dirty="0"/>
                        <a:t>2023</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rgbClr val="000000"/>
                          </a:solidFill>
                          <a:effectLst/>
                          <a:latin typeface="Calibri" panose="020F0502020204030204" pitchFamily="34" charset="0"/>
                          <a:ea typeface="+mn-ea"/>
                          <a:cs typeface="+mn-cs"/>
                          <a:sym typeface="Arial"/>
                        </a:rPr>
                        <a:t>3,1</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3,8</a:t>
                      </a:r>
                    </a:p>
                  </a:txBody>
                  <a:tcPr marL="4233" marR="4233" marT="4233" marB="0" anchor="ctr"/>
                </a:tc>
                <a:extLst>
                  <a:ext uri="{0D108BD9-81ED-4DB2-BD59-A6C34878D82A}">
                    <a16:rowId xmlns:a16="http://schemas.microsoft.com/office/drawing/2014/main" val="1132598911"/>
                  </a:ext>
                </a:extLst>
              </a:tr>
              <a:tr h="269075">
                <a:tc>
                  <a:txBody>
                    <a:bodyPr/>
                    <a:lstStyle/>
                    <a:p>
                      <a:pPr algn="ctr"/>
                      <a:r>
                        <a:rPr lang="fr-FR" sz="1200" dirty="0"/>
                        <a:t>2022</a:t>
                      </a:r>
                    </a:p>
                  </a:txBody>
                  <a:tcPr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1,9</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1,4</a:t>
                      </a:r>
                    </a:p>
                  </a:txBody>
                  <a:tcPr marL="4233" marR="4233" marT="4233" marB="0" anchor="ctr"/>
                </a:tc>
                <a:extLst>
                  <a:ext uri="{0D108BD9-81ED-4DB2-BD59-A6C34878D82A}">
                    <a16:rowId xmlns:a16="http://schemas.microsoft.com/office/drawing/2014/main" val="3561105843"/>
                  </a:ext>
                </a:extLst>
              </a:tr>
              <a:tr h="269075">
                <a:tc>
                  <a:txBody>
                    <a:bodyPr/>
                    <a:lstStyle/>
                    <a:p>
                      <a:pPr algn="ctr"/>
                      <a:r>
                        <a:rPr lang="fr-FR" sz="1200" b="1" dirty="0"/>
                        <a:t>2021</a:t>
                      </a:r>
                    </a:p>
                  </a:txBody>
                  <a:tcPr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6,8</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7,3</a:t>
                      </a:r>
                    </a:p>
                  </a:txBody>
                  <a:tcPr marL="4233" marR="4233" marT="4233" marB="0" anchor="ctr"/>
                </a:tc>
                <a:extLst>
                  <a:ext uri="{0D108BD9-81ED-4DB2-BD59-A6C34878D82A}">
                    <a16:rowId xmlns:a16="http://schemas.microsoft.com/office/drawing/2014/main" val="3535215184"/>
                  </a:ext>
                </a:extLst>
              </a:tr>
              <a:tr h="269075">
                <a:tc>
                  <a:txBody>
                    <a:bodyPr/>
                    <a:lstStyle/>
                    <a:p>
                      <a:pPr algn="ctr"/>
                      <a:r>
                        <a:rPr lang="fr-FR" sz="1200" b="1" dirty="0"/>
                        <a:t>2020</a:t>
                      </a:r>
                    </a:p>
                  </a:txBody>
                  <a:tcPr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3,4</a:t>
                      </a:r>
                    </a:p>
                  </a:txBody>
                  <a:tcPr marL="4233" marR="4233" marT="4233" marB="0" anchor="ctr"/>
                </a:tc>
                <a:tc>
                  <a:txBody>
                    <a:bodyPr/>
                    <a:lstStyle/>
                    <a:p>
                      <a:pPr marR="0" algn="ctr" rtl="0" fontAlgn="b">
                        <a:lnSpc>
                          <a:spcPct val="100000"/>
                        </a:lnSpc>
                        <a:spcBef>
                          <a:spcPts val="0"/>
                        </a:spcBef>
                        <a:spcAft>
                          <a:spcPts val="0"/>
                        </a:spcAft>
                        <a:buClr>
                          <a:srgbClr val="000000"/>
                        </a:buClr>
                        <a:buFont typeface="Arial"/>
                      </a:pPr>
                      <a:r>
                        <a:rPr lang="fr-FR" sz="1400" b="0" i="0" u="none" strike="noStrike" cap="none" dirty="0">
                          <a:solidFill>
                            <a:srgbClr val="000000"/>
                          </a:solidFill>
                          <a:effectLst/>
                          <a:latin typeface="Calibri" panose="020F0502020204030204" pitchFamily="34" charset="0"/>
                          <a:ea typeface="+mn-ea"/>
                          <a:cs typeface="+mn-cs"/>
                          <a:sym typeface="Arial"/>
                        </a:rPr>
                        <a:t>3,2</a:t>
                      </a:r>
                    </a:p>
                  </a:txBody>
                  <a:tcPr marL="4233" marR="4233" marT="4233" marB="0" anchor="ctr"/>
                </a:tc>
                <a:extLst>
                  <a:ext uri="{0D108BD9-81ED-4DB2-BD59-A6C34878D82A}">
                    <a16:rowId xmlns:a16="http://schemas.microsoft.com/office/drawing/2014/main" val="841771807"/>
                  </a:ext>
                </a:extLst>
              </a:tr>
            </a:tbl>
          </a:graphicData>
        </a:graphic>
      </p:graphicFrame>
      <p:sp>
        <p:nvSpPr>
          <p:cNvPr id="18" name="ZoneTexte 17">
            <a:extLst>
              <a:ext uri="{FF2B5EF4-FFF2-40B4-BE49-F238E27FC236}">
                <a16:creationId xmlns:a16="http://schemas.microsoft.com/office/drawing/2014/main" id="{BEC1FBDE-8C76-6AB0-EE63-3D602F91333D}"/>
              </a:ext>
            </a:extLst>
          </p:cNvPr>
          <p:cNvSpPr txBox="1"/>
          <p:nvPr/>
        </p:nvSpPr>
        <p:spPr>
          <a:xfrm>
            <a:off x="4065273" y="3226398"/>
            <a:ext cx="21531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1" u="sng" dirty="0"/>
              <a:t>Acide malique</a:t>
            </a:r>
            <a:r>
              <a:rPr kumimoji="0" lang="fr-FR" sz="1400" b="1" i="0" u="sng" strike="noStrike" kern="0" cap="none" spc="0" normalizeH="0" baseline="0" noProof="0" dirty="0">
                <a:ln>
                  <a:noFill/>
                </a:ln>
                <a:solidFill>
                  <a:srgbClr val="000000"/>
                </a:solidFill>
                <a:effectLst/>
                <a:uLnTx/>
                <a:uFillTx/>
                <a:latin typeface="Arial"/>
                <a:cs typeface="Arial"/>
                <a:sym typeface="Arial"/>
              </a:rPr>
              <a:t> au 17/08</a:t>
            </a:r>
          </a:p>
        </p:txBody>
      </p:sp>
      <p:sp>
        <p:nvSpPr>
          <p:cNvPr id="4" name="Espace réservé du texte 2">
            <a:extLst>
              <a:ext uri="{FF2B5EF4-FFF2-40B4-BE49-F238E27FC236}">
                <a16:creationId xmlns:a16="http://schemas.microsoft.com/office/drawing/2014/main" id="{99E2C833-0861-4890-FC8C-90EF0BAD2EA9}"/>
              </a:ext>
            </a:extLst>
          </p:cNvPr>
          <p:cNvSpPr txBox="1">
            <a:spLocks/>
          </p:cNvSpPr>
          <p:nvPr/>
        </p:nvSpPr>
        <p:spPr>
          <a:xfrm>
            <a:off x="449602" y="670624"/>
            <a:ext cx="8729567" cy="2462613"/>
          </a:xfrm>
          <a:prstGeom prst="rect">
            <a:avLst/>
          </a:prstGeom>
        </p:spPr>
        <p:txBody>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Prise de 1,5 %vol à 2% vol par semaine – fortes chaleurs</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+ 100% d’acide malique par rapport à 2022 cependant des forts dégradation avec les chaleurs cette semaine</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Azote assimilable très bas  (inf. 150 mg/l)</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50% d’acidité totale en plus par rapport à l’an dernier – similaire à 2020</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Poids des baies : + 20 à 25% par rapport à la moyenne , sauf les syrahs (petits grains, qui se concentre)</a:t>
            </a:r>
          </a:p>
          <a:p>
            <a:pPr marL="285750" indent="-285750">
              <a:buFont typeface="Arial" panose="020B0604020202020204" pitchFamily="34" charset="0"/>
              <a:buChar char="•"/>
            </a:pPr>
            <a:endParaRPr lang="fr-FR" sz="2000" dirty="0"/>
          </a:p>
        </p:txBody>
      </p:sp>
      <p:sp>
        <p:nvSpPr>
          <p:cNvPr id="7" name="Flèche : courbe vers la droite 6">
            <a:extLst>
              <a:ext uri="{FF2B5EF4-FFF2-40B4-BE49-F238E27FC236}">
                <a16:creationId xmlns:a16="http://schemas.microsoft.com/office/drawing/2014/main" id="{0005B060-46BB-6EC5-38CD-E6AE1BA07B87}"/>
              </a:ext>
            </a:extLst>
          </p:cNvPr>
          <p:cNvSpPr/>
          <p:nvPr/>
        </p:nvSpPr>
        <p:spPr>
          <a:xfrm rot="10800000">
            <a:off x="5737613" y="4054122"/>
            <a:ext cx="256233" cy="46587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Flèche : courbe vers la droite 9">
            <a:extLst>
              <a:ext uri="{FF2B5EF4-FFF2-40B4-BE49-F238E27FC236}">
                <a16:creationId xmlns:a16="http://schemas.microsoft.com/office/drawing/2014/main" id="{8435E28E-B895-54BD-C6D1-3259DFB6D048}"/>
              </a:ext>
            </a:extLst>
          </p:cNvPr>
          <p:cNvSpPr/>
          <p:nvPr/>
        </p:nvSpPr>
        <p:spPr>
          <a:xfrm rot="10800000">
            <a:off x="7817405" y="4067249"/>
            <a:ext cx="256233" cy="46548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Flèche : courbe vers la droite 11">
            <a:extLst>
              <a:ext uri="{FF2B5EF4-FFF2-40B4-BE49-F238E27FC236}">
                <a16:creationId xmlns:a16="http://schemas.microsoft.com/office/drawing/2014/main" id="{131F37D7-8D6D-68D5-489B-0ECE1945FC0A}"/>
              </a:ext>
            </a:extLst>
          </p:cNvPr>
          <p:cNvSpPr/>
          <p:nvPr/>
        </p:nvSpPr>
        <p:spPr>
          <a:xfrm rot="10800000">
            <a:off x="8748621" y="4063998"/>
            <a:ext cx="256233" cy="46548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ZoneTexte 12">
            <a:extLst>
              <a:ext uri="{FF2B5EF4-FFF2-40B4-BE49-F238E27FC236}">
                <a16:creationId xmlns:a16="http://schemas.microsoft.com/office/drawing/2014/main" id="{F2A37641-C986-D6F2-1BB9-8B105CC0125B}"/>
              </a:ext>
            </a:extLst>
          </p:cNvPr>
          <p:cNvSpPr txBox="1"/>
          <p:nvPr/>
        </p:nvSpPr>
        <p:spPr>
          <a:xfrm>
            <a:off x="7817404" y="4147574"/>
            <a:ext cx="841762" cy="307777"/>
          </a:xfrm>
          <a:prstGeom prst="rect">
            <a:avLst/>
          </a:prstGeom>
          <a:noFill/>
        </p:spPr>
        <p:txBody>
          <a:bodyPr wrap="square" rtlCol="0">
            <a:spAutoFit/>
          </a:bodyPr>
          <a:lstStyle/>
          <a:p>
            <a:r>
              <a:rPr lang="fr-FR" dirty="0">
                <a:solidFill>
                  <a:srgbClr val="FF0000"/>
                </a:solidFill>
              </a:rPr>
              <a:t> x 1,6</a:t>
            </a:r>
          </a:p>
        </p:txBody>
      </p:sp>
      <p:sp>
        <p:nvSpPr>
          <p:cNvPr id="14" name="ZoneTexte 13">
            <a:extLst>
              <a:ext uri="{FF2B5EF4-FFF2-40B4-BE49-F238E27FC236}">
                <a16:creationId xmlns:a16="http://schemas.microsoft.com/office/drawing/2014/main" id="{F1536020-FE62-5739-A69B-CC4D0B722122}"/>
              </a:ext>
            </a:extLst>
          </p:cNvPr>
          <p:cNvSpPr txBox="1"/>
          <p:nvPr/>
        </p:nvSpPr>
        <p:spPr>
          <a:xfrm>
            <a:off x="5714148" y="4147574"/>
            <a:ext cx="841762" cy="307777"/>
          </a:xfrm>
          <a:prstGeom prst="rect">
            <a:avLst/>
          </a:prstGeom>
          <a:noFill/>
        </p:spPr>
        <p:txBody>
          <a:bodyPr wrap="square" rtlCol="0">
            <a:spAutoFit/>
          </a:bodyPr>
          <a:lstStyle/>
          <a:p>
            <a:r>
              <a:rPr lang="fr-FR" dirty="0">
                <a:solidFill>
                  <a:srgbClr val="FF0000"/>
                </a:solidFill>
              </a:rPr>
              <a:t> x 2,7</a:t>
            </a:r>
          </a:p>
        </p:txBody>
      </p:sp>
      <p:sp>
        <p:nvSpPr>
          <p:cNvPr id="16" name="Flèche : courbe vers la droite 15">
            <a:extLst>
              <a:ext uri="{FF2B5EF4-FFF2-40B4-BE49-F238E27FC236}">
                <a16:creationId xmlns:a16="http://schemas.microsoft.com/office/drawing/2014/main" id="{41A72216-EF2F-F41D-A48A-0405770277F8}"/>
              </a:ext>
            </a:extLst>
          </p:cNvPr>
          <p:cNvSpPr/>
          <p:nvPr/>
        </p:nvSpPr>
        <p:spPr>
          <a:xfrm rot="10800000">
            <a:off x="4768610" y="4071647"/>
            <a:ext cx="256233" cy="46587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ZoneTexte 18">
            <a:extLst>
              <a:ext uri="{FF2B5EF4-FFF2-40B4-BE49-F238E27FC236}">
                <a16:creationId xmlns:a16="http://schemas.microsoft.com/office/drawing/2014/main" id="{E79A246B-FCA7-EC39-164D-F25CD0DAC03F}"/>
              </a:ext>
            </a:extLst>
          </p:cNvPr>
          <p:cNvSpPr txBox="1"/>
          <p:nvPr/>
        </p:nvSpPr>
        <p:spPr>
          <a:xfrm>
            <a:off x="4745145" y="4165099"/>
            <a:ext cx="841762" cy="307777"/>
          </a:xfrm>
          <a:prstGeom prst="rect">
            <a:avLst/>
          </a:prstGeom>
          <a:noFill/>
        </p:spPr>
        <p:txBody>
          <a:bodyPr wrap="square" rtlCol="0">
            <a:spAutoFit/>
          </a:bodyPr>
          <a:lstStyle/>
          <a:p>
            <a:r>
              <a:rPr lang="fr-FR" dirty="0">
                <a:solidFill>
                  <a:srgbClr val="FF0000"/>
                </a:solidFill>
              </a:rPr>
              <a:t> x 1,6</a:t>
            </a:r>
          </a:p>
        </p:txBody>
      </p:sp>
    </p:spTree>
    <p:extLst>
      <p:ext uri="{BB962C8B-B14F-4D97-AF65-F5344CB8AC3E}">
        <p14:creationId xmlns:p14="http://schemas.microsoft.com/office/powerpoint/2010/main" val="89895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7" name="Image 6">
            <a:extLst>
              <a:ext uri="{FF2B5EF4-FFF2-40B4-BE49-F238E27FC236}">
                <a16:creationId xmlns:a16="http://schemas.microsoft.com/office/drawing/2014/main" id="{43A8FD58-9274-4B80-AA56-C05FF31C40D8}"/>
              </a:ext>
            </a:extLst>
          </p:cNvPr>
          <p:cNvPicPr>
            <a:picLocks noChangeAspect="1"/>
          </p:cNvPicPr>
          <p:nvPr/>
        </p:nvPicPr>
        <p:blipFill>
          <a:blip r:embed="rId3"/>
          <a:stretch>
            <a:fillRect/>
          </a:stretch>
        </p:blipFill>
        <p:spPr>
          <a:xfrm>
            <a:off x="4061806" y="-1"/>
            <a:ext cx="5143500" cy="5143500"/>
          </a:xfrm>
          <a:prstGeom prst="rect">
            <a:avLst/>
          </a:prstGeom>
        </p:spPr>
      </p:pic>
      <p:pic>
        <p:nvPicPr>
          <p:cNvPr id="121" name="Google Shape;121;p23"/>
          <p:cNvPicPr preferRelativeResize="0"/>
          <p:nvPr/>
        </p:nvPicPr>
        <p:blipFill rotWithShape="1">
          <a:blip r:embed="rId4">
            <a:alphaModFix/>
          </a:blip>
          <a:srcRect/>
          <a:stretch/>
        </p:blipFill>
        <p:spPr>
          <a:xfrm>
            <a:off x="9" y="1"/>
            <a:ext cx="9002034" cy="5143501"/>
          </a:xfrm>
          <a:prstGeom prst="rect">
            <a:avLst/>
          </a:prstGeom>
          <a:noFill/>
          <a:ln>
            <a:noFill/>
          </a:ln>
        </p:spPr>
      </p:pic>
      <p:sp>
        <p:nvSpPr>
          <p:cNvPr id="122" name="Google Shape;122;p23"/>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Autofit/>
          </a:bodyPr>
          <a:lstStyle/>
          <a:p>
            <a:r>
              <a:rPr lang="fr-FR" cap="small" dirty="0">
                <a:latin typeface="Calibri" panose="020F0502020204030204" pitchFamily="34" charset="0"/>
                <a:cs typeface="Calibri" panose="020F0502020204030204" pitchFamily="34" charset="0"/>
              </a:rPr>
              <a:t>Décoloration</a:t>
            </a:r>
            <a:endParaRPr cap="small" dirty="0">
              <a:latin typeface="Calibri" panose="020F0502020204030204" pitchFamily="34" charset="0"/>
              <a:cs typeface="Calibri" panose="020F0502020204030204" pitchFamily="34" charset="0"/>
            </a:endParaRPr>
          </a:p>
        </p:txBody>
      </p:sp>
      <p:sp>
        <p:nvSpPr>
          <p:cNvPr id="5" name="Google Shape;123;p23">
            <a:extLst>
              <a:ext uri="{FF2B5EF4-FFF2-40B4-BE49-F238E27FC236}">
                <a16:creationId xmlns:a16="http://schemas.microsoft.com/office/drawing/2014/main" id="{63589A4D-A696-489A-A649-4ED570FCD8FA}"/>
              </a:ext>
            </a:extLst>
          </p:cNvPr>
          <p:cNvSpPr txBox="1">
            <a:spLocks noGrp="1"/>
          </p:cNvSpPr>
          <p:nvPr>
            <p:ph type="body" idx="1"/>
          </p:nvPr>
        </p:nvSpPr>
        <p:spPr>
          <a:xfrm>
            <a:off x="311700" y="1152475"/>
            <a:ext cx="5774400" cy="34164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fr-FR" dirty="0" err="1"/>
              <a:t>Oenofine</a:t>
            </a:r>
            <a:r>
              <a:rPr lang="fr-FR" dirty="0"/>
              <a:t> – Virginie MOINE – </a:t>
            </a:r>
            <a:r>
              <a:rPr lang="fr-FR" dirty="0" err="1"/>
              <a:t>Laffort</a:t>
            </a:r>
            <a:endParaRPr lang="fr-FR" dirty="0"/>
          </a:p>
          <a:p>
            <a:pPr marL="0" indent="0">
              <a:spcAft>
                <a:spcPts val="1600"/>
              </a:spcAft>
              <a:buNone/>
            </a:pPr>
            <a:r>
              <a:rPr lang="fr-FR" dirty="0"/>
              <a:t>Essais 2022 – Caitlin KING</a:t>
            </a:r>
            <a:endParaRPr dirty="0"/>
          </a:p>
        </p:txBody>
      </p:sp>
    </p:spTree>
    <p:extLst>
      <p:ext uri="{BB962C8B-B14F-4D97-AF65-F5344CB8AC3E}">
        <p14:creationId xmlns:p14="http://schemas.microsoft.com/office/powerpoint/2010/main" val="1925858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5" name="Google Shape;66;p15">
            <a:extLst>
              <a:ext uri="{FF2B5EF4-FFF2-40B4-BE49-F238E27FC236}">
                <a16:creationId xmlns:a16="http://schemas.microsoft.com/office/drawing/2014/main" id="{2B5DBD38-A47A-4FF2-BC7B-4064DA6E22E8}"/>
              </a:ext>
            </a:extLst>
          </p:cNvPr>
          <p:cNvSpPr txBox="1">
            <a:spLocks/>
          </p:cNvSpPr>
          <p:nvPr/>
        </p:nvSpPr>
        <p:spPr>
          <a:xfrm>
            <a:off x="-19824" y="376322"/>
            <a:ext cx="89256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defRPr/>
            </a:pPr>
            <a:r>
              <a:rPr lang="fr-FR" sz="2000" cap="small" dirty="0">
                <a:latin typeface="Calibri" panose="020F0502020204030204" pitchFamily="34" charset="0"/>
                <a:cs typeface="Times New Roman" panose="02020603050405020304" pitchFamily="18" charset="0"/>
              </a:rPr>
              <a:t>RETOUR ESSAI : Alternatives à la PVPP?</a:t>
            </a:r>
          </a:p>
          <a:p>
            <a:pPr marL="0" lvl="0" indent="0" algn="l" defTabSz="914400" eaLnBrk="1" fontAlgn="auto" latinLnBrk="0" hangingPunct="1">
              <a:tabLst/>
              <a:defRPr/>
            </a:pPr>
            <a:endParaRPr lang="fr-FR" sz="2000" cap="small" dirty="0">
              <a:latin typeface="Calibri" panose="020F0502020204030204" pitchFamily="34" charset="0"/>
              <a:cs typeface="Times New Roman" panose="02020603050405020304" pitchFamily="18" charset="0"/>
            </a:endParaRPr>
          </a:p>
        </p:txBody>
      </p:sp>
      <p:cxnSp>
        <p:nvCxnSpPr>
          <p:cNvPr id="6" name="Connecteur droit 5">
            <a:extLst>
              <a:ext uri="{FF2B5EF4-FFF2-40B4-BE49-F238E27FC236}">
                <a16:creationId xmlns:a16="http://schemas.microsoft.com/office/drawing/2014/main" id="{56D4FB87-CC81-42C4-9B97-BDD9517F258D}"/>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pic>
        <p:nvPicPr>
          <p:cNvPr id="1026" name="Image 1">
            <a:extLst>
              <a:ext uri="{FF2B5EF4-FFF2-40B4-BE49-F238E27FC236}">
                <a16:creationId xmlns:a16="http://schemas.microsoft.com/office/drawing/2014/main" id="{64AEAA7C-3F24-0626-65A7-35F94B3F23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1" t="22592" r="12454" b="24111"/>
          <a:stretch/>
        </p:blipFill>
        <p:spPr bwMode="auto">
          <a:xfrm>
            <a:off x="3348162" y="2202871"/>
            <a:ext cx="5795838" cy="277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au 1">
            <a:extLst>
              <a:ext uri="{FF2B5EF4-FFF2-40B4-BE49-F238E27FC236}">
                <a16:creationId xmlns:a16="http://schemas.microsoft.com/office/drawing/2014/main" id="{94510EFB-382A-D57E-0694-7E11D9D5ECAE}"/>
              </a:ext>
            </a:extLst>
          </p:cNvPr>
          <p:cNvGraphicFramePr>
            <a:graphicFrameLocks noGrp="1"/>
          </p:cNvGraphicFramePr>
          <p:nvPr/>
        </p:nvGraphicFramePr>
        <p:xfrm>
          <a:off x="199737" y="937895"/>
          <a:ext cx="4089400" cy="1814830"/>
        </p:xfrm>
        <a:graphic>
          <a:graphicData uri="http://schemas.openxmlformats.org/drawingml/2006/table">
            <a:tbl>
              <a:tblPr>
                <a:tableStyleId>{8EC20E35-A176-4012-BC5E-935CFFF8708E}</a:tableStyleId>
              </a:tblPr>
              <a:tblGrid>
                <a:gridCol w="1968500">
                  <a:extLst>
                    <a:ext uri="{9D8B030D-6E8A-4147-A177-3AD203B41FA5}">
                      <a16:colId xmlns:a16="http://schemas.microsoft.com/office/drawing/2014/main" val="3886826471"/>
                    </a:ext>
                  </a:extLst>
                </a:gridCol>
                <a:gridCol w="2120900">
                  <a:extLst>
                    <a:ext uri="{9D8B030D-6E8A-4147-A177-3AD203B41FA5}">
                      <a16:colId xmlns:a16="http://schemas.microsoft.com/office/drawing/2014/main" val="2392755831"/>
                    </a:ext>
                  </a:extLst>
                </a:gridCol>
              </a:tblGrid>
              <a:tr h="180975">
                <a:tc>
                  <a:txBody>
                    <a:bodyPr/>
                    <a:lstStyle/>
                    <a:p>
                      <a:pPr algn="ctr" fontAlgn="ctr"/>
                      <a:r>
                        <a:rPr lang="fr-FR" sz="1100" b="0" u="none" strike="noStrike" dirty="0">
                          <a:solidFill>
                            <a:srgbClr val="000000"/>
                          </a:solidFill>
                          <a:effectLst/>
                        </a:rPr>
                        <a:t>Modalité</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fr-FR" sz="1100" u="none" strike="noStrike" dirty="0">
                          <a:effectLst/>
                        </a:rPr>
                        <a:t>Dose g/hl</a:t>
                      </a:r>
                      <a:endParaRPr lang="fr-FR" sz="11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86611297"/>
                  </a:ext>
                </a:extLst>
              </a:tr>
              <a:tr h="180975">
                <a:tc>
                  <a:txBody>
                    <a:bodyPr/>
                    <a:lstStyle/>
                    <a:p>
                      <a:pPr algn="ctr" fontAlgn="ctr"/>
                      <a:r>
                        <a:rPr lang="fr-FR" sz="1100" u="none" strike="noStrike" dirty="0">
                          <a:effectLst/>
                        </a:rPr>
                        <a:t>Témoin</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b="0" i="0" u="none" strike="noStrike" dirty="0">
                          <a:solidFill>
                            <a:srgbClr val="000000"/>
                          </a:solidFill>
                          <a:effectLst/>
                          <a:latin typeface="Calibri" panose="020F0502020204030204" pitchFamily="34" charset="0"/>
                        </a:rPr>
                        <a:t>-</a:t>
                      </a:r>
                    </a:p>
                  </a:txBody>
                  <a:tcPr marL="4763" marR="4763" marT="4763" marB="0" anchor="ctr"/>
                </a:tc>
                <a:extLst>
                  <a:ext uri="{0D108BD9-81ED-4DB2-BD59-A6C34878D82A}">
                    <a16:rowId xmlns:a16="http://schemas.microsoft.com/office/drawing/2014/main" val="4008862872"/>
                  </a:ext>
                </a:extLst>
              </a:tr>
              <a:tr h="180975">
                <a:tc>
                  <a:txBody>
                    <a:bodyPr/>
                    <a:lstStyle/>
                    <a:p>
                      <a:pPr algn="ctr" fontAlgn="ctr"/>
                      <a:r>
                        <a:rPr lang="fr-FR" sz="1100" u="none" strike="noStrike">
                          <a:effectLst/>
                        </a:rPr>
                        <a:t>Greenfine Nature</a:t>
                      </a:r>
                      <a:endParaRPr lang="fr-FR" sz="11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a:effectLst/>
                        </a:rPr>
                        <a:t>60</a:t>
                      </a:r>
                      <a:endParaRPr lang="fr-FR"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864897647"/>
                  </a:ext>
                </a:extLst>
              </a:tr>
              <a:tr h="180975">
                <a:tc>
                  <a:txBody>
                    <a:bodyPr/>
                    <a:lstStyle/>
                    <a:p>
                      <a:pPr algn="ctr" fontAlgn="ctr"/>
                      <a:r>
                        <a:rPr lang="fr-FR" sz="1100" u="none" strike="noStrike" dirty="0" err="1">
                          <a:effectLst/>
                        </a:rPr>
                        <a:t>Oenofine</a:t>
                      </a:r>
                      <a:r>
                        <a:rPr lang="fr-FR" sz="1100" u="none" strike="noStrike" dirty="0">
                          <a:effectLst/>
                        </a:rPr>
                        <a:t> Nature</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a:effectLst/>
                        </a:rPr>
                        <a:t>60</a:t>
                      </a:r>
                      <a:endParaRPr lang="fr-FR"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935579041"/>
                  </a:ext>
                </a:extLst>
              </a:tr>
              <a:tr h="180975">
                <a:tc>
                  <a:txBody>
                    <a:bodyPr/>
                    <a:lstStyle/>
                    <a:p>
                      <a:pPr algn="ctr" fontAlgn="ctr"/>
                      <a:r>
                        <a:rPr lang="fr-FR" sz="1100" u="none" strike="noStrike" dirty="0" err="1">
                          <a:effectLst/>
                        </a:rPr>
                        <a:t>Oenovegan</a:t>
                      </a:r>
                      <a:r>
                        <a:rPr lang="fr-FR" sz="1100" u="none" strike="noStrike" dirty="0">
                          <a:effectLst/>
                        </a:rPr>
                        <a:t> EPL</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a:effectLst/>
                        </a:rPr>
                        <a:t>60</a:t>
                      </a:r>
                      <a:endParaRPr lang="fr-FR"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879843359"/>
                  </a:ext>
                </a:extLst>
              </a:tr>
              <a:tr h="180975">
                <a:tc>
                  <a:txBody>
                    <a:bodyPr/>
                    <a:lstStyle/>
                    <a:p>
                      <a:pPr algn="ctr" fontAlgn="ctr"/>
                      <a:r>
                        <a:rPr lang="fr-FR" sz="1100" u="none" strike="noStrike" dirty="0" err="1">
                          <a:effectLst/>
                        </a:rPr>
                        <a:t>Greenfine</a:t>
                      </a:r>
                      <a:r>
                        <a:rPr lang="fr-FR" sz="1100" u="none" strike="noStrike" dirty="0">
                          <a:effectLst/>
                        </a:rPr>
                        <a:t> Rosé</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a:effectLst/>
                        </a:rPr>
                        <a:t>60</a:t>
                      </a:r>
                      <a:endParaRPr lang="fr-FR"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305252609"/>
                  </a:ext>
                </a:extLst>
              </a:tr>
              <a:tr h="180975">
                <a:tc>
                  <a:txBody>
                    <a:bodyPr/>
                    <a:lstStyle/>
                    <a:p>
                      <a:pPr algn="ctr" fontAlgn="ctr"/>
                      <a:r>
                        <a:rPr lang="fr-FR" sz="1100" u="none" strike="noStrike" dirty="0" err="1">
                          <a:effectLst/>
                        </a:rPr>
                        <a:t>Oenofine</a:t>
                      </a:r>
                      <a:r>
                        <a:rPr lang="fr-FR" sz="1100" u="none" strike="noStrike" dirty="0">
                          <a:effectLst/>
                        </a:rPr>
                        <a:t> Pink</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a:effectLst/>
                        </a:rPr>
                        <a:t>60</a:t>
                      </a:r>
                      <a:endParaRPr lang="fr-FR"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912117630"/>
                  </a:ext>
                </a:extLst>
              </a:tr>
              <a:tr h="180975">
                <a:tc>
                  <a:txBody>
                    <a:bodyPr/>
                    <a:lstStyle/>
                    <a:p>
                      <a:pPr algn="ctr" fontAlgn="ctr"/>
                      <a:r>
                        <a:rPr lang="fr-FR" sz="1100" u="none" strike="noStrike">
                          <a:effectLst/>
                        </a:rPr>
                        <a:t>Caséine</a:t>
                      </a:r>
                      <a:endParaRPr lang="fr-FR" sz="11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a:effectLst/>
                        </a:rPr>
                        <a:t>80</a:t>
                      </a:r>
                      <a:endParaRPr lang="fr-FR"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405690060"/>
                  </a:ext>
                </a:extLst>
              </a:tr>
              <a:tr h="180975">
                <a:tc>
                  <a:txBody>
                    <a:bodyPr/>
                    <a:lstStyle/>
                    <a:p>
                      <a:pPr algn="ctr" fontAlgn="ctr"/>
                      <a:r>
                        <a:rPr lang="fr-FR" sz="1100" u="none" strike="noStrike" dirty="0" err="1">
                          <a:effectLst/>
                        </a:rPr>
                        <a:t>Viniclar</a:t>
                      </a:r>
                      <a:r>
                        <a:rPr lang="fr-FR" sz="1100" u="none" strike="noStrike" dirty="0">
                          <a:effectLst/>
                        </a:rPr>
                        <a:t> GR (PVPP)</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a:effectLst/>
                        </a:rPr>
                        <a:t>80</a:t>
                      </a:r>
                      <a:endParaRPr lang="fr-FR"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837112720"/>
                  </a:ext>
                </a:extLst>
              </a:tr>
              <a:tr h="186055">
                <a:tc>
                  <a:txBody>
                    <a:bodyPr/>
                    <a:lstStyle/>
                    <a:p>
                      <a:pPr algn="ctr" fontAlgn="ctr"/>
                      <a:r>
                        <a:rPr lang="fr-FR" sz="1100" u="none" strike="noStrike" dirty="0" err="1">
                          <a:effectLst/>
                        </a:rPr>
                        <a:t>Lithofresh</a:t>
                      </a:r>
                      <a:r>
                        <a:rPr lang="fr-FR" sz="1100" u="none" strike="noStrike" dirty="0">
                          <a:effectLst/>
                        </a:rPr>
                        <a:t> origine</a:t>
                      </a:r>
                      <a:endParaRPr lang="fr-FR" sz="11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fr-FR" sz="1100" u="none" strike="noStrike" dirty="0">
                          <a:effectLst/>
                        </a:rPr>
                        <a:t>50</a:t>
                      </a:r>
                      <a:endParaRPr lang="fr-FR" sz="11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760922269"/>
                  </a:ext>
                </a:extLst>
              </a:tr>
            </a:tbl>
          </a:graphicData>
        </a:graphic>
      </p:graphicFrame>
      <p:sp>
        <p:nvSpPr>
          <p:cNvPr id="3" name="ZoneTexte 2">
            <a:extLst>
              <a:ext uri="{FF2B5EF4-FFF2-40B4-BE49-F238E27FC236}">
                <a16:creationId xmlns:a16="http://schemas.microsoft.com/office/drawing/2014/main" id="{4B0301E0-7AEE-E756-5DC7-F133B5F436EC}"/>
              </a:ext>
            </a:extLst>
          </p:cNvPr>
          <p:cNvSpPr txBox="1"/>
          <p:nvPr/>
        </p:nvSpPr>
        <p:spPr>
          <a:xfrm rot="16200000">
            <a:off x="8219566" y="3832722"/>
            <a:ext cx="938229" cy="307777"/>
          </a:xfrm>
          <a:prstGeom prst="rect">
            <a:avLst/>
          </a:prstGeom>
          <a:noFill/>
        </p:spPr>
        <p:txBody>
          <a:bodyPr wrap="square" rtlCol="0">
            <a:spAutoFit/>
          </a:bodyPr>
          <a:lstStyle/>
          <a:p>
            <a:r>
              <a:rPr lang="fr-FR" dirty="0"/>
              <a:t>TEMOIN</a:t>
            </a:r>
          </a:p>
        </p:txBody>
      </p:sp>
      <p:sp>
        <p:nvSpPr>
          <p:cNvPr id="4" name="ZoneTexte 3">
            <a:extLst>
              <a:ext uri="{FF2B5EF4-FFF2-40B4-BE49-F238E27FC236}">
                <a16:creationId xmlns:a16="http://schemas.microsoft.com/office/drawing/2014/main" id="{A4807CED-5D7C-97EF-3696-2C5442740CBC}"/>
              </a:ext>
            </a:extLst>
          </p:cNvPr>
          <p:cNvSpPr txBox="1"/>
          <p:nvPr/>
        </p:nvSpPr>
        <p:spPr>
          <a:xfrm rot="16200000">
            <a:off x="4517240" y="3725546"/>
            <a:ext cx="938229" cy="307777"/>
          </a:xfrm>
          <a:prstGeom prst="rect">
            <a:avLst/>
          </a:prstGeom>
          <a:noFill/>
        </p:spPr>
        <p:txBody>
          <a:bodyPr wrap="square" rtlCol="0">
            <a:spAutoFit/>
          </a:bodyPr>
          <a:lstStyle/>
          <a:p>
            <a:r>
              <a:rPr lang="fr-FR" dirty="0"/>
              <a:t>PVPP</a:t>
            </a:r>
          </a:p>
        </p:txBody>
      </p:sp>
      <p:sp>
        <p:nvSpPr>
          <p:cNvPr id="7" name="ZoneTexte 6">
            <a:extLst>
              <a:ext uri="{FF2B5EF4-FFF2-40B4-BE49-F238E27FC236}">
                <a16:creationId xmlns:a16="http://schemas.microsoft.com/office/drawing/2014/main" id="{2F97217F-24B2-B978-0A7D-2972D4AE34E9}"/>
              </a:ext>
            </a:extLst>
          </p:cNvPr>
          <p:cNvSpPr txBox="1"/>
          <p:nvPr/>
        </p:nvSpPr>
        <p:spPr>
          <a:xfrm rot="16200000">
            <a:off x="3820022" y="3832722"/>
            <a:ext cx="938229" cy="307777"/>
          </a:xfrm>
          <a:prstGeom prst="rect">
            <a:avLst/>
          </a:prstGeom>
          <a:noFill/>
        </p:spPr>
        <p:txBody>
          <a:bodyPr wrap="square" rtlCol="0">
            <a:spAutoFit/>
          </a:bodyPr>
          <a:lstStyle/>
          <a:p>
            <a:r>
              <a:rPr lang="fr-FR" dirty="0"/>
              <a:t>Caséine</a:t>
            </a:r>
          </a:p>
        </p:txBody>
      </p:sp>
      <p:sp>
        <p:nvSpPr>
          <p:cNvPr id="8" name="Accolade fermante 7">
            <a:extLst>
              <a:ext uri="{FF2B5EF4-FFF2-40B4-BE49-F238E27FC236}">
                <a16:creationId xmlns:a16="http://schemas.microsoft.com/office/drawing/2014/main" id="{094A5E79-6C62-43AC-11B9-9CB923F26576}"/>
              </a:ext>
            </a:extLst>
          </p:cNvPr>
          <p:cNvSpPr/>
          <p:nvPr/>
        </p:nvSpPr>
        <p:spPr>
          <a:xfrm>
            <a:off x="3348162" y="1331407"/>
            <a:ext cx="173785" cy="4722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a:extLst>
              <a:ext uri="{FF2B5EF4-FFF2-40B4-BE49-F238E27FC236}">
                <a16:creationId xmlns:a16="http://schemas.microsoft.com/office/drawing/2014/main" id="{971128E9-3702-C2F5-7EB8-1CCE1B3499BF}"/>
              </a:ext>
            </a:extLst>
          </p:cNvPr>
          <p:cNvSpPr txBox="1"/>
          <p:nvPr/>
        </p:nvSpPr>
        <p:spPr>
          <a:xfrm>
            <a:off x="3520438" y="1403246"/>
            <a:ext cx="5320622" cy="307777"/>
          </a:xfrm>
          <a:prstGeom prst="rect">
            <a:avLst/>
          </a:prstGeom>
          <a:noFill/>
        </p:spPr>
        <p:txBody>
          <a:bodyPr wrap="square">
            <a:spAutoFit/>
          </a:bodyPr>
          <a:lstStyle/>
          <a:p>
            <a:r>
              <a:rPr lang="fr-FR" dirty="0">
                <a:latin typeface="Calibri" panose="020F0502020204030204" pitchFamily="34" charset="0"/>
                <a:ea typeface="Calibri" panose="020F0502020204030204" pitchFamily="34" charset="0"/>
                <a:cs typeface="Calibri" panose="020F0502020204030204" pitchFamily="34" charset="0"/>
              </a:rPr>
              <a:t>Produits composés : Pois + </a:t>
            </a:r>
            <a:r>
              <a:rPr lang="fr-FR" dirty="0" err="1">
                <a:latin typeface="Calibri" panose="020F0502020204030204" pitchFamily="34" charset="0"/>
                <a:ea typeface="Calibri" panose="020F0502020204030204" pitchFamily="34" charset="0"/>
                <a:cs typeface="Calibri" panose="020F0502020204030204" pitchFamily="34" charset="0"/>
              </a:rPr>
              <a:t>patatine</a:t>
            </a:r>
            <a:r>
              <a:rPr lang="fr-FR" dirty="0">
                <a:latin typeface="Calibri" panose="020F0502020204030204" pitchFamily="34" charset="0"/>
                <a:ea typeface="Calibri" panose="020F0502020204030204" pitchFamily="34" charset="0"/>
                <a:cs typeface="Calibri" panose="020F0502020204030204" pitchFamily="34" charset="0"/>
              </a:rPr>
              <a:t> + levures inactivés + bentonite</a:t>
            </a:r>
          </a:p>
        </p:txBody>
      </p:sp>
      <p:sp>
        <p:nvSpPr>
          <p:cNvPr id="9" name="ZoneTexte 8">
            <a:extLst>
              <a:ext uri="{FF2B5EF4-FFF2-40B4-BE49-F238E27FC236}">
                <a16:creationId xmlns:a16="http://schemas.microsoft.com/office/drawing/2014/main" id="{F00B2578-9286-08FE-E3E0-01925C28F12D}"/>
              </a:ext>
            </a:extLst>
          </p:cNvPr>
          <p:cNvSpPr txBox="1"/>
          <p:nvPr/>
        </p:nvSpPr>
        <p:spPr>
          <a:xfrm rot="16200000">
            <a:off x="3210814" y="3772438"/>
            <a:ext cx="938229" cy="307777"/>
          </a:xfrm>
          <a:prstGeom prst="rect">
            <a:avLst/>
          </a:prstGeom>
          <a:noFill/>
        </p:spPr>
        <p:txBody>
          <a:bodyPr wrap="square" rtlCol="0">
            <a:spAutoFit/>
          </a:bodyPr>
          <a:lstStyle/>
          <a:p>
            <a:r>
              <a:rPr lang="fr-FR" dirty="0"/>
              <a:t>Pois</a:t>
            </a:r>
          </a:p>
        </p:txBody>
      </p:sp>
      <p:cxnSp>
        <p:nvCxnSpPr>
          <p:cNvPr id="12" name="Connecteur droit avec flèche 11">
            <a:extLst>
              <a:ext uri="{FF2B5EF4-FFF2-40B4-BE49-F238E27FC236}">
                <a16:creationId xmlns:a16="http://schemas.microsoft.com/office/drawing/2014/main" id="{BA331EDF-5F51-251C-DDCA-D866F5DF57AB}"/>
              </a:ext>
            </a:extLst>
          </p:cNvPr>
          <p:cNvCxnSpPr/>
          <p:nvPr/>
        </p:nvCxnSpPr>
        <p:spPr>
          <a:xfrm>
            <a:off x="3348162" y="2120202"/>
            <a:ext cx="409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DF8E2D56-E704-43D4-A7C2-99BB57A9719C}"/>
              </a:ext>
            </a:extLst>
          </p:cNvPr>
          <p:cNvSpPr txBox="1"/>
          <p:nvPr/>
        </p:nvSpPr>
        <p:spPr>
          <a:xfrm>
            <a:off x="3709282" y="1966313"/>
            <a:ext cx="4614704" cy="307777"/>
          </a:xfrm>
          <a:prstGeom prst="rect">
            <a:avLst/>
          </a:prstGeom>
          <a:noFill/>
        </p:spPr>
        <p:txBody>
          <a:bodyPr wrap="square">
            <a:spAutoFit/>
          </a:bodyPr>
          <a:lstStyle/>
          <a:p>
            <a:r>
              <a:rPr lang="fr-FR" dirty="0" err="1">
                <a:latin typeface="Calibri" panose="020F0502020204030204" pitchFamily="34" charset="0"/>
                <a:ea typeface="Calibri" panose="020F0502020204030204" pitchFamily="34" charset="0"/>
                <a:cs typeface="Calibri" panose="020F0502020204030204" pitchFamily="34" charset="0"/>
              </a:rPr>
              <a:t>Patatine</a:t>
            </a:r>
            <a:r>
              <a:rPr lang="fr-FR" dirty="0">
                <a:latin typeface="Calibri" panose="020F0502020204030204" pitchFamily="34" charset="0"/>
                <a:ea typeface="Calibri" panose="020F0502020204030204" pitchFamily="34" charset="0"/>
                <a:cs typeface="Calibri" panose="020F0502020204030204" pitchFamily="34" charset="0"/>
              </a:rPr>
              <a:t> + levures inactivés + bentonite + charbon</a:t>
            </a:r>
            <a:endParaRPr lang="fr-FR" dirty="0"/>
          </a:p>
        </p:txBody>
      </p:sp>
      <p:sp>
        <p:nvSpPr>
          <p:cNvPr id="16" name="ZoneTexte 15">
            <a:extLst>
              <a:ext uri="{FF2B5EF4-FFF2-40B4-BE49-F238E27FC236}">
                <a16:creationId xmlns:a16="http://schemas.microsoft.com/office/drawing/2014/main" id="{AC49E09D-A580-8D81-C3EC-A2D05941C5BC}"/>
              </a:ext>
            </a:extLst>
          </p:cNvPr>
          <p:cNvSpPr txBox="1"/>
          <p:nvPr/>
        </p:nvSpPr>
        <p:spPr>
          <a:xfrm>
            <a:off x="3823562" y="2491276"/>
            <a:ext cx="3316208" cy="307777"/>
          </a:xfrm>
          <a:prstGeom prst="rect">
            <a:avLst/>
          </a:prstGeom>
          <a:noFill/>
        </p:spPr>
        <p:txBody>
          <a:bodyPr wrap="square">
            <a:spAutoFit/>
          </a:bodyPr>
          <a:lstStyle/>
          <a:p>
            <a:r>
              <a:rPr lang="fr-FR" dirty="0">
                <a:latin typeface="Calibri" panose="020F0502020204030204" pitchFamily="34" charset="0"/>
                <a:ea typeface="Calibri" panose="020F0502020204030204" pitchFamily="34" charset="0"/>
                <a:cs typeface="Calibri" panose="020F0502020204030204" pitchFamily="34" charset="0"/>
              </a:rPr>
              <a:t>Pois</a:t>
            </a:r>
            <a:endParaRPr lang="fr-FR" dirty="0"/>
          </a:p>
        </p:txBody>
      </p:sp>
      <p:cxnSp>
        <p:nvCxnSpPr>
          <p:cNvPr id="17" name="Connecteur droit avec flèche 16">
            <a:extLst>
              <a:ext uri="{FF2B5EF4-FFF2-40B4-BE49-F238E27FC236}">
                <a16:creationId xmlns:a16="http://schemas.microsoft.com/office/drawing/2014/main" id="{86F0DF53-200D-01FF-8855-E63ACCB63A6B}"/>
              </a:ext>
            </a:extLst>
          </p:cNvPr>
          <p:cNvCxnSpPr/>
          <p:nvPr/>
        </p:nvCxnSpPr>
        <p:spPr>
          <a:xfrm>
            <a:off x="3343303" y="2645164"/>
            <a:ext cx="409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D90C702B-47CC-B36E-43FB-209683242833}"/>
              </a:ext>
            </a:extLst>
          </p:cNvPr>
          <p:cNvCxnSpPr/>
          <p:nvPr/>
        </p:nvCxnSpPr>
        <p:spPr>
          <a:xfrm>
            <a:off x="3343303" y="1915886"/>
            <a:ext cx="409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2E0D10B3-45A6-4850-9FAC-99820346FFB0}"/>
              </a:ext>
            </a:extLst>
          </p:cNvPr>
          <p:cNvSpPr txBox="1"/>
          <p:nvPr/>
        </p:nvSpPr>
        <p:spPr>
          <a:xfrm>
            <a:off x="3709282" y="1774320"/>
            <a:ext cx="3316208" cy="307777"/>
          </a:xfrm>
          <a:prstGeom prst="rect">
            <a:avLst/>
          </a:prstGeom>
          <a:noFill/>
        </p:spPr>
        <p:txBody>
          <a:bodyPr wrap="square">
            <a:spAutoFit/>
          </a:bodyPr>
          <a:lstStyle/>
          <a:p>
            <a:r>
              <a:rPr lang="fr-FR" dirty="0">
                <a:latin typeface="Calibri" panose="020F0502020204030204" pitchFamily="34" charset="0"/>
                <a:ea typeface="Calibri" panose="020F0502020204030204" pitchFamily="34" charset="0"/>
                <a:cs typeface="Calibri" panose="020F0502020204030204" pitchFamily="34" charset="0"/>
              </a:rPr>
              <a:t>Pois + PVPP</a:t>
            </a:r>
            <a:endParaRPr lang="fr-FR" dirty="0"/>
          </a:p>
        </p:txBody>
      </p:sp>
    </p:spTree>
    <p:extLst>
      <p:ext uri="{BB962C8B-B14F-4D97-AF65-F5344CB8AC3E}">
        <p14:creationId xmlns:p14="http://schemas.microsoft.com/office/powerpoint/2010/main" val="3267324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56D4FB87-CC81-42C4-9B97-BDD9517F258D}"/>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Google Shape;66;p15">
            <a:extLst>
              <a:ext uri="{FF2B5EF4-FFF2-40B4-BE49-F238E27FC236}">
                <a16:creationId xmlns:a16="http://schemas.microsoft.com/office/drawing/2014/main" id="{8994C0E5-8B7E-11E8-3148-3C1645E02866}"/>
              </a:ext>
            </a:extLst>
          </p:cNvPr>
          <p:cNvSpPr txBox="1">
            <a:spLocks/>
          </p:cNvSpPr>
          <p:nvPr/>
        </p:nvSpPr>
        <p:spPr>
          <a:xfrm>
            <a:off x="0" y="338699"/>
            <a:ext cx="89256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defRPr/>
            </a:pPr>
            <a:r>
              <a:rPr lang="fr-FR" sz="2000" cap="small" dirty="0">
                <a:latin typeface="Calibri" panose="020F0502020204030204" pitchFamily="34" charset="0"/>
                <a:cs typeface="Times New Roman" panose="02020603050405020304" pitchFamily="18" charset="0"/>
              </a:rPr>
              <a:t>RETOUR ESSAI : Alternatives à la PVPP?</a:t>
            </a:r>
          </a:p>
          <a:p>
            <a:pPr marL="0" lvl="0" indent="0" algn="l" defTabSz="914400" eaLnBrk="1" fontAlgn="auto" latinLnBrk="0" hangingPunct="1">
              <a:tabLst/>
              <a:defRPr/>
            </a:pPr>
            <a:endParaRPr lang="fr-FR" sz="2000" cap="small" dirty="0">
              <a:latin typeface="Calibri" panose="020F0502020204030204" pitchFamily="34" charset="0"/>
              <a:cs typeface="Times New Roman" panose="02020603050405020304" pitchFamily="18" charset="0"/>
            </a:endParaRPr>
          </a:p>
        </p:txBody>
      </p:sp>
      <p:grpSp>
        <p:nvGrpSpPr>
          <p:cNvPr id="27" name="Groupe 26">
            <a:extLst>
              <a:ext uri="{FF2B5EF4-FFF2-40B4-BE49-F238E27FC236}">
                <a16:creationId xmlns:a16="http://schemas.microsoft.com/office/drawing/2014/main" id="{57D8753A-6292-7422-E3D0-2B7094FDF55D}"/>
              </a:ext>
            </a:extLst>
          </p:cNvPr>
          <p:cNvGrpSpPr/>
          <p:nvPr/>
        </p:nvGrpSpPr>
        <p:grpSpPr>
          <a:xfrm>
            <a:off x="83127" y="706582"/>
            <a:ext cx="9060873" cy="4436918"/>
            <a:chOff x="-1" y="-36164"/>
            <a:chExt cx="8161186" cy="4760567"/>
          </a:xfrm>
        </p:grpSpPr>
        <p:graphicFrame>
          <p:nvGraphicFramePr>
            <p:cNvPr id="28" name="Graphique 27">
              <a:extLst>
                <a:ext uri="{FF2B5EF4-FFF2-40B4-BE49-F238E27FC236}">
                  <a16:creationId xmlns:a16="http://schemas.microsoft.com/office/drawing/2014/main" id="{B2F3DF04-1E66-DA0E-CF4B-F2EF8B8AA7D5}"/>
                </a:ext>
              </a:extLst>
            </p:cNvPr>
            <p:cNvGraphicFramePr/>
            <p:nvPr/>
          </p:nvGraphicFramePr>
          <p:xfrm>
            <a:off x="-1" y="-36164"/>
            <a:ext cx="8161186" cy="4760567"/>
          </p:xfrm>
          <a:graphic>
            <a:graphicData uri="http://schemas.openxmlformats.org/drawingml/2006/chart">
              <c:chart xmlns:c="http://schemas.openxmlformats.org/drawingml/2006/chart" xmlns:r="http://schemas.openxmlformats.org/officeDocument/2006/relationships" r:id="rId3"/>
            </a:graphicData>
          </a:graphic>
        </p:graphicFrame>
        <p:sp>
          <p:nvSpPr>
            <p:cNvPr id="29" name="Ellipse 28">
              <a:extLst>
                <a:ext uri="{FF2B5EF4-FFF2-40B4-BE49-F238E27FC236}">
                  <a16:creationId xmlns:a16="http://schemas.microsoft.com/office/drawing/2014/main" id="{0CF9377C-F57C-273F-D604-9C44FEFCFE38}"/>
                </a:ext>
              </a:extLst>
            </p:cNvPr>
            <p:cNvSpPr/>
            <p:nvPr/>
          </p:nvSpPr>
          <p:spPr>
            <a:xfrm>
              <a:off x="2724150" y="2266952"/>
              <a:ext cx="552450" cy="466724"/>
            </a:xfrm>
            <a:prstGeom prst="ellipse">
              <a:avLst/>
            </a:prstGeom>
            <a:noFill/>
            <a:ln>
              <a:solidFill>
                <a:srgbClr val="F907E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30" name="ZoneTexte 1">
              <a:extLst>
                <a:ext uri="{FF2B5EF4-FFF2-40B4-BE49-F238E27FC236}">
                  <a16:creationId xmlns:a16="http://schemas.microsoft.com/office/drawing/2014/main" id="{BBA61538-23E1-09CC-7149-C42295ED41EA}"/>
                </a:ext>
              </a:extLst>
            </p:cNvPr>
            <p:cNvSpPr txBox="1"/>
            <p:nvPr/>
          </p:nvSpPr>
          <p:spPr>
            <a:xfrm>
              <a:off x="1504950" y="2352677"/>
              <a:ext cx="1019212" cy="2952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dirty="0" err="1"/>
                <a:t>OenofinePink</a:t>
              </a:r>
              <a:endParaRPr lang="fr-FR" sz="1100" dirty="0"/>
            </a:p>
          </p:txBody>
        </p:sp>
        <p:sp>
          <p:nvSpPr>
            <p:cNvPr id="31" name="Ellipse 30">
              <a:extLst>
                <a:ext uri="{FF2B5EF4-FFF2-40B4-BE49-F238E27FC236}">
                  <a16:creationId xmlns:a16="http://schemas.microsoft.com/office/drawing/2014/main" id="{EFEB4BBA-F6E9-415A-BFEA-875623041384}"/>
                </a:ext>
              </a:extLst>
            </p:cNvPr>
            <p:cNvSpPr/>
            <p:nvPr/>
          </p:nvSpPr>
          <p:spPr>
            <a:xfrm>
              <a:off x="3685577" y="1987273"/>
              <a:ext cx="552450" cy="46672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32" name="ZoneTexte 1">
              <a:extLst>
                <a:ext uri="{FF2B5EF4-FFF2-40B4-BE49-F238E27FC236}">
                  <a16:creationId xmlns:a16="http://schemas.microsoft.com/office/drawing/2014/main" id="{E2F8981E-88AC-44CE-9513-443F1CB6072A}"/>
                </a:ext>
              </a:extLst>
            </p:cNvPr>
            <p:cNvSpPr txBox="1"/>
            <p:nvPr/>
          </p:nvSpPr>
          <p:spPr>
            <a:xfrm>
              <a:off x="2876550" y="2076452"/>
              <a:ext cx="1019212" cy="2952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PVPP</a:t>
              </a:r>
            </a:p>
          </p:txBody>
        </p:sp>
        <p:sp>
          <p:nvSpPr>
            <p:cNvPr id="33" name="Ellipse 32">
              <a:extLst>
                <a:ext uri="{FF2B5EF4-FFF2-40B4-BE49-F238E27FC236}">
                  <a16:creationId xmlns:a16="http://schemas.microsoft.com/office/drawing/2014/main" id="{7F9FB92F-779E-4894-9462-2BE278066819}"/>
                </a:ext>
              </a:extLst>
            </p:cNvPr>
            <p:cNvSpPr/>
            <p:nvPr/>
          </p:nvSpPr>
          <p:spPr>
            <a:xfrm>
              <a:off x="6648450" y="1171577"/>
              <a:ext cx="533400" cy="25717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34" name="ZoneTexte 1">
              <a:extLst>
                <a:ext uri="{FF2B5EF4-FFF2-40B4-BE49-F238E27FC236}">
                  <a16:creationId xmlns:a16="http://schemas.microsoft.com/office/drawing/2014/main" id="{65DFF5B8-7A95-4A3E-B887-7B14C972D555}"/>
                </a:ext>
              </a:extLst>
            </p:cNvPr>
            <p:cNvSpPr txBox="1"/>
            <p:nvPr/>
          </p:nvSpPr>
          <p:spPr>
            <a:xfrm>
              <a:off x="7362824" y="1143002"/>
              <a:ext cx="666751" cy="28575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Témoin</a:t>
              </a:r>
            </a:p>
          </p:txBody>
        </p:sp>
        <p:sp>
          <p:nvSpPr>
            <p:cNvPr id="35" name="Ellipse 34">
              <a:extLst>
                <a:ext uri="{FF2B5EF4-FFF2-40B4-BE49-F238E27FC236}">
                  <a16:creationId xmlns:a16="http://schemas.microsoft.com/office/drawing/2014/main" id="{8B9AF50E-EBBC-4F79-B791-D163080AF943}"/>
                </a:ext>
              </a:extLst>
            </p:cNvPr>
            <p:cNvSpPr/>
            <p:nvPr/>
          </p:nvSpPr>
          <p:spPr>
            <a:xfrm rot="21069354">
              <a:off x="5078054" y="1904072"/>
              <a:ext cx="800100" cy="37009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solidFill>
                  <a:srgbClr val="FF0000"/>
                </a:solidFill>
              </a:endParaRPr>
            </a:p>
          </p:txBody>
        </p:sp>
        <p:sp>
          <p:nvSpPr>
            <p:cNvPr id="36" name="ZoneTexte 1">
              <a:extLst>
                <a:ext uri="{FF2B5EF4-FFF2-40B4-BE49-F238E27FC236}">
                  <a16:creationId xmlns:a16="http://schemas.microsoft.com/office/drawing/2014/main" id="{08B08312-3DDB-4933-9D46-EA69DEDF8B0A}"/>
                </a:ext>
              </a:extLst>
            </p:cNvPr>
            <p:cNvSpPr txBox="1"/>
            <p:nvPr/>
          </p:nvSpPr>
          <p:spPr>
            <a:xfrm>
              <a:off x="6124574" y="1933577"/>
              <a:ext cx="1724025" cy="2381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Oenofine Nature</a:t>
              </a:r>
            </a:p>
          </p:txBody>
        </p:sp>
        <p:sp>
          <p:nvSpPr>
            <p:cNvPr id="37" name="Ellipse 36">
              <a:extLst>
                <a:ext uri="{FF2B5EF4-FFF2-40B4-BE49-F238E27FC236}">
                  <a16:creationId xmlns:a16="http://schemas.microsoft.com/office/drawing/2014/main" id="{71B47433-5367-408E-9671-FDC5D2D43768}"/>
                </a:ext>
              </a:extLst>
            </p:cNvPr>
            <p:cNvSpPr/>
            <p:nvPr/>
          </p:nvSpPr>
          <p:spPr>
            <a:xfrm rot="21069354">
              <a:off x="5475021" y="1620813"/>
              <a:ext cx="306329" cy="218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solidFill>
                  <a:srgbClr val="FF0000"/>
                </a:solidFill>
              </a:endParaRPr>
            </a:p>
          </p:txBody>
        </p:sp>
        <p:sp>
          <p:nvSpPr>
            <p:cNvPr id="38" name="Ellipse 37">
              <a:extLst>
                <a:ext uri="{FF2B5EF4-FFF2-40B4-BE49-F238E27FC236}">
                  <a16:creationId xmlns:a16="http://schemas.microsoft.com/office/drawing/2014/main" id="{EE69D17A-D39A-4E28-8774-E9E5AB1494ED}"/>
                </a:ext>
              </a:extLst>
            </p:cNvPr>
            <p:cNvSpPr/>
            <p:nvPr/>
          </p:nvSpPr>
          <p:spPr>
            <a:xfrm>
              <a:off x="5381625" y="704852"/>
              <a:ext cx="552450" cy="46672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39" name="ZoneTexte 1">
              <a:extLst>
                <a:ext uri="{FF2B5EF4-FFF2-40B4-BE49-F238E27FC236}">
                  <a16:creationId xmlns:a16="http://schemas.microsoft.com/office/drawing/2014/main" id="{A02DD50E-2A7D-4E71-87F1-ABE59D8DB2CB}"/>
                </a:ext>
              </a:extLst>
            </p:cNvPr>
            <p:cNvSpPr txBox="1"/>
            <p:nvPr/>
          </p:nvSpPr>
          <p:spPr>
            <a:xfrm>
              <a:off x="6124574" y="790577"/>
              <a:ext cx="1152526" cy="28575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Oenovégan EPL</a:t>
              </a:r>
            </a:p>
          </p:txBody>
        </p:sp>
        <p:sp>
          <p:nvSpPr>
            <p:cNvPr id="40" name="ZoneTexte 1">
              <a:extLst>
                <a:ext uri="{FF2B5EF4-FFF2-40B4-BE49-F238E27FC236}">
                  <a16:creationId xmlns:a16="http://schemas.microsoft.com/office/drawing/2014/main" id="{8276FEA8-0BB8-43FD-9070-781CD04F7901}"/>
                </a:ext>
              </a:extLst>
            </p:cNvPr>
            <p:cNvSpPr txBox="1"/>
            <p:nvPr/>
          </p:nvSpPr>
          <p:spPr>
            <a:xfrm>
              <a:off x="5934074" y="1571627"/>
              <a:ext cx="1266826" cy="28575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Lithofresh Origine</a:t>
              </a:r>
            </a:p>
          </p:txBody>
        </p:sp>
        <p:sp>
          <p:nvSpPr>
            <p:cNvPr id="41" name="Ellipse 40">
              <a:extLst>
                <a:ext uri="{FF2B5EF4-FFF2-40B4-BE49-F238E27FC236}">
                  <a16:creationId xmlns:a16="http://schemas.microsoft.com/office/drawing/2014/main" id="{3F5C12CE-5D83-4C58-8CFF-6D08EB875BD0}"/>
                </a:ext>
              </a:extLst>
            </p:cNvPr>
            <p:cNvSpPr/>
            <p:nvPr/>
          </p:nvSpPr>
          <p:spPr>
            <a:xfrm>
              <a:off x="4610100" y="1312745"/>
              <a:ext cx="1285876" cy="154107"/>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solidFill>
                  <a:srgbClr val="FF0000"/>
                </a:solidFill>
              </a:endParaRPr>
            </a:p>
          </p:txBody>
        </p:sp>
        <p:sp>
          <p:nvSpPr>
            <p:cNvPr id="42" name="ZoneTexte 1">
              <a:extLst>
                <a:ext uri="{FF2B5EF4-FFF2-40B4-BE49-F238E27FC236}">
                  <a16:creationId xmlns:a16="http://schemas.microsoft.com/office/drawing/2014/main" id="{B884341B-85A9-459F-9D60-80F46F38F11A}"/>
                </a:ext>
              </a:extLst>
            </p:cNvPr>
            <p:cNvSpPr txBox="1"/>
            <p:nvPr/>
          </p:nvSpPr>
          <p:spPr>
            <a:xfrm>
              <a:off x="3238499" y="1228726"/>
              <a:ext cx="1628775" cy="2952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Greenfine rose</a:t>
              </a:r>
            </a:p>
          </p:txBody>
        </p:sp>
        <p:sp>
          <p:nvSpPr>
            <p:cNvPr id="43" name="Ellipse 42">
              <a:extLst>
                <a:ext uri="{FF2B5EF4-FFF2-40B4-BE49-F238E27FC236}">
                  <a16:creationId xmlns:a16="http://schemas.microsoft.com/office/drawing/2014/main" id="{E96C8C7A-9AFD-4B20-A10B-8D00D22AD9E3}"/>
                </a:ext>
              </a:extLst>
            </p:cNvPr>
            <p:cNvSpPr/>
            <p:nvPr/>
          </p:nvSpPr>
          <p:spPr>
            <a:xfrm rot="20672961">
              <a:off x="5467350" y="1276351"/>
              <a:ext cx="542925" cy="333375"/>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44" name="ZoneTexte 1">
              <a:extLst>
                <a:ext uri="{FF2B5EF4-FFF2-40B4-BE49-F238E27FC236}">
                  <a16:creationId xmlns:a16="http://schemas.microsoft.com/office/drawing/2014/main" id="{165C6CE7-178C-48C4-945C-7594E87A76CA}"/>
                </a:ext>
              </a:extLst>
            </p:cNvPr>
            <p:cNvSpPr txBox="1"/>
            <p:nvPr/>
          </p:nvSpPr>
          <p:spPr>
            <a:xfrm>
              <a:off x="6162674" y="1314452"/>
              <a:ext cx="1247776" cy="2762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Greenfine Nature</a:t>
              </a:r>
            </a:p>
          </p:txBody>
        </p:sp>
        <p:sp>
          <p:nvSpPr>
            <p:cNvPr id="45" name="Ellipse 44">
              <a:extLst>
                <a:ext uri="{FF2B5EF4-FFF2-40B4-BE49-F238E27FC236}">
                  <a16:creationId xmlns:a16="http://schemas.microsoft.com/office/drawing/2014/main" id="{A247177F-1F9C-41E2-9DAE-593CDD72EE7D}"/>
                </a:ext>
              </a:extLst>
            </p:cNvPr>
            <p:cNvSpPr/>
            <p:nvPr/>
          </p:nvSpPr>
          <p:spPr>
            <a:xfrm>
              <a:off x="4686300" y="1095377"/>
              <a:ext cx="466725" cy="466724"/>
            </a:xfrm>
            <a:prstGeom prst="ellipse">
              <a:avLst/>
            </a:prstGeom>
            <a:noFill/>
            <a:ln>
              <a:solidFill>
                <a:srgbClr val="01DB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p>
          </p:txBody>
        </p:sp>
        <p:sp>
          <p:nvSpPr>
            <p:cNvPr id="46" name="ZoneTexte 1">
              <a:extLst>
                <a:ext uri="{FF2B5EF4-FFF2-40B4-BE49-F238E27FC236}">
                  <a16:creationId xmlns:a16="http://schemas.microsoft.com/office/drawing/2014/main" id="{337E6036-45F5-47D1-AFBF-D27901792272}"/>
                </a:ext>
              </a:extLst>
            </p:cNvPr>
            <p:cNvSpPr txBox="1"/>
            <p:nvPr/>
          </p:nvSpPr>
          <p:spPr>
            <a:xfrm>
              <a:off x="3990975" y="800102"/>
              <a:ext cx="952499" cy="2952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100"/>
                <a:t>Caséine</a:t>
              </a:r>
            </a:p>
          </p:txBody>
        </p:sp>
      </p:grpSp>
      <p:sp>
        <p:nvSpPr>
          <p:cNvPr id="2" name="Ellipse 1">
            <a:extLst>
              <a:ext uri="{FF2B5EF4-FFF2-40B4-BE49-F238E27FC236}">
                <a16:creationId xmlns:a16="http://schemas.microsoft.com/office/drawing/2014/main" id="{B630993E-659F-3E67-D6B0-F51A72748282}"/>
              </a:ext>
            </a:extLst>
          </p:cNvPr>
          <p:cNvSpPr/>
          <p:nvPr/>
        </p:nvSpPr>
        <p:spPr>
          <a:xfrm>
            <a:off x="5887349" y="1172095"/>
            <a:ext cx="2116520" cy="17609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029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3" name="Rectangle 2">
            <a:extLst>
              <a:ext uri="{FF2B5EF4-FFF2-40B4-BE49-F238E27FC236}">
                <a16:creationId xmlns:a16="http://schemas.microsoft.com/office/drawing/2014/main" id="{DB86CC1A-6891-478B-BFB9-D79EFFA6A3A6}"/>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9" name="Google Shape;66;p15">
            <a:extLst>
              <a:ext uri="{FF2B5EF4-FFF2-40B4-BE49-F238E27FC236}">
                <a16:creationId xmlns:a16="http://schemas.microsoft.com/office/drawing/2014/main" id="{E038EAE0-C694-4080-917A-A9F8F565AB7A}"/>
              </a:ext>
            </a:extLst>
          </p:cNvPr>
          <p:cNvSpPr txBox="1">
            <a:spLocks/>
          </p:cNvSpPr>
          <p:nvPr/>
        </p:nvSpPr>
        <p:spPr>
          <a:xfrm>
            <a:off x="0" y="338699"/>
            <a:ext cx="89256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marL="0" lvl="0" indent="0" algn="l" defTabSz="914400" eaLnBrk="1" fontAlgn="auto" latinLnBrk="0" hangingPunct="1">
              <a:tabLst/>
              <a:defRPr/>
            </a:pPr>
            <a:r>
              <a:rPr lang="fr-FR" sz="2000" cap="small" dirty="0">
                <a:latin typeface="Calibri" panose="020F0502020204030204" pitchFamily="34" charset="0"/>
                <a:cs typeface="Times New Roman" panose="02020603050405020304" pitchFamily="18" charset="0"/>
              </a:rPr>
              <a:t>Alternatives à la PVPP?</a:t>
            </a:r>
          </a:p>
        </p:txBody>
      </p:sp>
      <p:graphicFrame>
        <p:nvGraphicFramePr>
          <p:cNvPr id="10" name="Tableau 7">
            <a:extLst>
              <a:ext uri="{FF2B5EF4-FFF2-40B4-BE49-F238E27FC236}">
                <a16:creationId xmlns:a16="http://schemas.microsoft.com/office/drawing/2014/main" id="{2F3D7175-6502-41C6-8F11-ECC017E13D75}"/>
              </a:ext>
            </a:extLst>
          </p:cNvPr>
          <p:cNvGraphicFramePr>
            <a:graphicFrameLocks noGrp="1"/>
          </p:cNvGraphicFramePr>
          <p:nvPr/>
        </p:nvGraphicFramePr>
        <p:xfrm>
          <a:off x="61648" y="897813"/>
          <a:ext cx="6449684" cy="3852028"/>
        </p:xfrm>
        <a:graphic>
          <a:graphicData uri="http://schemas.openxmlformats.org/drawingml/2006/table">
            <a:tbl>
              <a:tblPr firstRow="1" bandRow="1">
                <a:tableStyleId>{2D5ABB26-0587-4C30-8999-92F81FD0307C}</a:tableStyleId>
              </a:tblPr>
              <a:tblGrid>
                <a:gridCol w="3545710">
                  <a:extLst>
                    <a:ext uri="{9D8B030D-6E8A-4147-A177-3AD203B41FA5}">
                      <a16:colId xmlns:a16="http://schemas.microsoft.com/office/drawing/2014/main" val="1677777533"/>
                    </a:ext>
                  </a:extLst>
                </a:gridCol>
                <a:gridCol w="2903974">
                  <a:extLst>
                    <a:ext uri="{9D8B030D-6E8A-4147-A177-3AD203B41FA5}">
                      <a16:colId xmlns:a16="http://schemas.microsoft.com/office/drawing/2014/main" val="2493284152"/>
                    </a:ext>
                  </a:extLst>
                </a:gridCol>
              </a:tblGrid>
              <a:tr h="168643">
                <a:tc>
                  <a:txBody>
                    <a:bodyPr/>
                    <a:lstStyle/>
                    <a:p>
                      <a:endParaRPr lang="fr-FR" sz="1400" dirty="0">
                        <a:latin typeface="Calibri" panose="020F0502020204030204" pitchFamily="34"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fr-FR" sz="1200" b="1" dirty="0">
                          <a:latin typeface="Calibri" panose="020F0502020204030204" pitchFamily="34" charset="0"/>
                          <a:cs typeface="Calibri" panose="020F0502020204030204" pitchFamily="34" charset="0"/>
                        </a:rPr>
                        <a:t>Dose max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0084354"/>
                  </a:ext>
                </a:extLst>
              </a:tr>
              <a:tr h="24359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dirty="0">
                          <a:latin typeface="Calibri" panose="020F0502020204030204" pitchFamily="34" charset="0"/>
                          <a:cs typeface="Calibri" panose="020F0502020204030204" pitchFamily="34" charset="0"/>
                        </a:rPr>
                        <a:t>PVPP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CCF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80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CCFF"/>
                    </a:solidFill>
                  </a:tcPr>
                </a:tc>
                <a:extLst>
                  <a:ext uri="{0D108BD9-81ED-4DB2-BD59-A6C34878D82A}">
                    <a16:rowId xmlns:a16="http://schemas.microsoft.com/office/drawing/2014/main" val="1992897838"/>
                  </a:ext>
                </a:extLst>
              </a:tr>
              <a:tr h="33728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Charbon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100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49711763"/>
                  </a:ext>
                </a:extLst>
              </a:tr>
              <a:tr h="33728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Caséine</a:t>
                      </a:r>
                      <a:endParaRPr lang="fr-FR" sz="1400" b="0" i="1"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dirty="0">
                          <a:latin typeface="Calibri" panose="020F0502020204030204" pitchFamily="34" charset="0"/>
                          <a:cs typeface="Calibri" panose="020F0502020204030204" pitchFamily="34" charset="0"/>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201234243"/>
                  </a:ext>
                </a:extLst>
              </a:tr>
              <a:tr h="26970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Farine de Pois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50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841325049"/>
                  </a:ext>
                </a:extLst>
              </a:tr>
              <a:tr h="5972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Pois + PVPP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5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80 – 200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(selon le composition)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5050"/>
                    </a:solidFill>
                  </a:tcPr>
                </a:tc>
                <a:extLst>
                  <a:ext uri="{0D108BD9-81ED-4DB2-BD59-A6C34878D82A}">
                    <a16:rowId xmlns:a16="http://schemas.microsoft.com/office/drawing/2014/main" val="2872163981"/>
                  </a:ext>
                </a:extLst>
              </a:tr>
              <a:tr h="6187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Produit composé (pois, </a:t>
                      </a:r>
                      <a:r>
                        <a:rPr lang="fr-FR" sz="1400" b="0" i="0" u="none" strike="noStrike" cap="none" dirty="0" err="1">
                          <a:solidFill>
                            <a:schemeClr val="tx1"/>
                          </a:solidFill>
                          <a:latin typeface="Calibri" panose="020F0502020204030204" pitchFamily="34" charset="0"/>
                          <a:ea typeface="+mn-ea"/>
                          <a:cs typeface="Calibri" panose="020F0502020204030204" pitchFamily="34" charset="0"/>
                          <a:sym typeface="Arial"/>
                        </a:rPr>
                        <a:t>mannoprotéines</a:t>
                      </a: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 des levures, bentonite)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60 - 80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(selon le composition)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10361878"/>
                  </a:ext>
                </a:extLst>
              </a:tr>
              <a:tr h="104708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err="1">
                          <a:solidFill>
                            <a:schemeClr val="tx1"/>
                          </a:solidFill>
                          <a:latin typeface="Calibri" panose="020F0502020204030204" pitchFamily="34" charset="0"/>
                          <a:ea typeface="+mn-ea"/>
                          <a:cs typeface="Calibri" panose="020F0502020204030204" pitchFamily="34" charset="0"/>
                          <a:sym typeface="Arial"/>
                        </a:rPr>
                        <a:t>Oenofine</a:t>
                      </a: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 </a:t>
                      </a:r>
                      <a:r>
                        <a:rPr lang="fr-FR" sz="1400" b="0" i="0" u="none" strike="noStrike" cap="none" dirty="0" err="1">
                          <a:solidFill>
                            <a:schemeClr val="tx1"/>
                          </a:solidFill>
                          <a:latin typeface="Calibri" panose="020F0502020204030204" pitchFamily="34" charset="0"/>
                          <a:ea typeface="+mn-ea"/>
                          <a:cs typeface="Calibri" panose="020F0502020204030204" pitchFamily="34" charset="0"/>
                          <a:sym typeface="Arial"/>
                        </a:rPr>
                        <a:t>pink</a:t>
                      </a: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 (pois, </a:t>
                      </a:r>
                      <a:r>
                        <a:rPr lang="fr-FR" sz="1400" b="0" i="0" u="none" strike="noStrike" cap="none" dirty="0" err="1">
                          <a:solidFill>
                            <a:schemeClr val="tx1"/>
                          </a:solidFill>
                          <a:latin typeface="Calibri" panose="020F0502020204030204" pitchFamily="34" charset="0"/>
                          <a:ea typeface="+mn-ea"/>
                          <a:cs typeface="Calibri" panose="020F0502020204030204" pitchFamily="34" charset="0"/>
                          <a:sym typeface="Arial"/>
                        </a:rPr>
                        <a:t>mannoprotéines</a:t>
                      </a:r>
                      <a:r>
                        <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rPr>
                        <a:t> des levures, bentonite et charbon)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chemeClr val="tx1"/>
                        </a:solidFill>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CC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160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CCC"/>
                    </a:solidFill>
                  </a:tcPr>
                </a:tc>
                <a:extLst>
                  <a:ext uri="{0D108BD9-81ED-4DB2-BD59-A6C34878D82A}">
                    <a16:rowId xmlns:a16="http://schemas.microsoft.com/office/drawing/2014/main" val="1745945018"/>
                  </a:ext>
                </a:extLst>
              </a:tr>
            </a:tbl>
          </a:graphicData>
        </a:graphic>
      </p:graphicFrame>
      <p:graphicFrame>
        <p:nvGraphicFramePr>
          <p:cNvPr id="4" name="Tableau 3">
            <a:extLst>
              <a:ext uri="{FF2B5EF4-FFF2-40B4-BE49-F238E27FC236}">
                <a16:creationId xmlns:a16="http://schemas.microsoft.com/office/drawing/2014/main" id="{7EC55DC1-A5B5-B1C5-9D75-B02FB00DEB37}"/>
              </a:ext>
            </a:extLst>
          </p:cNvPr>
          <p:cNvGraphicFramePr>
            <a:graphicFrameLocks noGrp="1"/>
          </p:cNvGraphicFramePr>
          <p:nvPr/>
        </p:nvGraphicFramePr>
        <p:xfrm>
          <a:off x="6485072" y="897813"/>
          <a:ext cx="2502273" cy="3849896"/>
        </p:xfrm>
        <a:graphic>
          <a:graphicData uri="http://schemas.openxmlformats.org/drawingml/2006/table">
            <a:tbl>
              <a:tblPr firstRow="1" bandRow="1">
                <a:tableStyleId>{2D5ABB26-0587-4C30-8999-92F81FD0307C}</a:tableStyleId>
              </a:tblPr>
              <a:tblGrid>
                <a:gridCol w="1226130">
                  <a:extLst>
                    <a:ext uri="{9D8B030D-6E8A-4147-A177-3AD203B41FA5}">
                      <a16:colId xmlns:a16="http://schemas.microsoft.com/office/drawing/2014/main" val="4120042213"/>
                    </a:ext>
                  </a:extLst>
                </a:gridCol>
                <a:gridCol w="1276143">
                  <a:extLst>
                    <a:ext uri="{9D8B030D-6E8A-4147-A177-3AD203B41FA5}">
                      <a16:colId xmlns:a16="http://schemas.microsoft.com/office/drawing/2014/main" val="325348990"/>
                    </a:ext>
                  </a:extLst>
                </a:gridCol>
              </a:tblGrid>
              <a:tr h="297896">
                <a:tc>
                  <a:txBody>
                    <a:bodyPr/>
                    <a:lstStyle/>
                    <a:p>
                      <a:pPr algn="ctr"/>
                      <a:r>
                        <a:rPr lang="fr-FR" sz="1200" b="1" dirty="0">
                          <a:latin typeface="Calibri" panose="020F0502020204030204" pitchFamily="34" charset="0"/>
                          <a:cs typeface="Calibri" panose="020F0502020204030204" pitchFamily="34" charset="0"/>
                        </a:rPr>
                        <a:t>Dose d’emploi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fr-FR" sz="1200" b="1" dirty="0">
                          <a:latin typeface="Calibri" panose="020F0502020204030204" pitchFamily="34" charset="0"/>
                          <a:cs typeface="Calibri" panose="020F0502020204030204" pitchFamily="34" charset="0"/>
                        </a:rPr>
                        <a:t>Coût pour 100 </a:t>
                      </a:r>
                      <a:r>
                        <a:rPr lang="fr-FR" sz="1200" b="1" dirty="0" err="1">
                          <a:latin typeface="Calibri" panose="020F0502020204030204" pitchFamily="34" charset="0"/>
                          <a:cs typeface="Calibri" panose="020F0502020204030204" pitchFamily="34" charset="0"/>
                        </a:rPr>
                        <a:t>hL</a:t>
                      </a:r>
                      <a:endParaRPr lang="fr-FR" sz="12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8850250"/>
                  </a:ext>
                </a:extLst>
              </a:tr>
              <a:tr h="29432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dirty="0">
                          <a:latin typeface="Calibri" panose="020F0502020204030204" pitchFamily="34" charset="0"/>
                          <a:cs typeface="Calibri" panose="020F0502020204030204" pitchFamily="34" charset="0"/>
                        </a:rPr>
                        <a:t>80 g/</a:t>
                      </a:r>
                      <a:r>
                        <a:rPr lang="fr-FR" sz="1200" dirty="0" err="1">
                          <a:latin typeface="Calibri" panose="020F0502020204030204" pitchFamily="34" charset="0"/>
                          <a:cs typeface="Calibri" panose="020F0502020204030204" pitchFamily="34" charset="0"/>
                        </a:rPr>
                        <a:t>hL</a:t>
                      </a:r>
                      <a:endParaRPr lang="fr-FR" sz="1200" i="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CCF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320 €</a:t>
                      </a:r>
                      <a:endParaRPr kumimoji="0" lang="fr-FR"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9CCFF"/>
                    </a:solidFill>
                  </a:tcPr>
                </a:tc>
                <a:extLst>
                  <a:ext uri="{0D108BD9-81ED-4DB2-BD59-A6C34878D82A}">
                    <a16:rowId xmlns:a16="http://schemas.microsoft.com/office/drawing/2014/main" val="1548963692"/>
                  </a:ext>
                </a:extLst>
              </a:tr>
              <a:tr h="35532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i="0" u="none" strike="noStrike" cap="none" noProof="0" dirty="0">
                          <a:solidFill>
                            <a:schemeClr val="tx1"/>
                          </a:solidFill>
                          <a:latin typeface="Calibri" panose="020F0502020204030204" pitchFamily="34" charset="0"/>
                          <a:ea typeface="+mn-ea"/>
                          <a:cs typeface="Calibri" panose="020F0502020204030204" pitchFamily="34" charset="0"/>
                          <a:sym typeface="Arial"/>
                        </a:rPr>
                        <a:t>20 g/</a:t>
                      </a:r>
                      <a:r>
                        <a:rPr lang="fr-FR" sz="1200" b="0" i="0" u="none" strike="noStrike" cap="none" noProof="0" dirty="0" err="1">
                          <a:solidFill>
                            <a:schemeClr val="tx1"/>
                          </a:solidFill>
                          <a:latin typeface="Calibri" panose="020F0502020204030204" pitchFamily="34" charset="0"/>
                          <a:ea typeface="+mn-ea"/>
                          <a:cs typeface="Calibri" panose="020F0502020204030204" pitchFamily="34" charset="0"/>
                          <a:sym typeface="Arial"/>
                        </a:rPr>
                        <a:t>hL</a:t>
                      </a:r>
                      <a:endParaRPr lang="fr-FR" sz="1200" b="0" i="0" u="none" strike="noStrike" cap="none" noProof="0" dirty="0">
                        <a:solidFill>
                          <a:schemeClr val="tx1"/>
                        </a:solidFill>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i="0" u="none" strike="noStrike" cap="none" noProof="0" dirty="0">
                          <a:solidFill>
                            <a:schemeClr val="tx1"/>
                          </a:solidFill>
                          <a:latin typeface="Calibri" panose="020F0502020204030204" pitchFamily="34" charset="0"/>
                          <a:ea typeface="+mn-ea"/>
                          <a:cs typeface="Calibri" panose="020F0502020204030204" pitchFamily="34" charset="0"/>
                          <a:sym typeface="Arial"/>
                        </a:rPr>
                        <a:t>27 €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97257722"/>
                  </a:ext>
                </a:extLst>
              </a:tr>
              <a:tr h="33159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dirty="0">
                          <a:latin typeface="Calibri" panose="020F0502020204030204" pitchFamily="34" charset="0"/>
                          <a:cs typeface="Calibri" panose="020F0502020204030204" pitchFamily="34" charset="0"/>
                        </a:rPr>
                        <a:t>80 g/</a:t>
                      </a:r>
                      <a:r>
                        <a:rPr lang="fr-FR" sz="1200" dirty="0" err="1">
                          <a:latin typeface="Calibri" panose="020F0502020204030204" pitchFamily="34" charset="0"/>
                          <a:cs typeface="Calibri" panose="020F0502020204030204" pitchFamily="34" charset="0"/>
                        </a:rPr>
                        <a:t>hL</a:t>
                      </a:r>
                      <a:endParaRPr lang="fr-FR" sz="1200" i="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210 €</a:t>
                      </a:r>
                      <a:endParaRPr kumimoji="0" lang="fr-FR"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262144039"/>
                  </a:ext>
                </a:extLst>
              </a:tr>
              <a:tr h="30258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50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65 €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549045241"/>
                  </a:ext>
                </a:extLst>
              </a:tr>
              <a:tr h="60447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80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5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130 – 200 €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5050"/>
                    </a:solidFill>
                  </a:tcPr>
                </a:tc>
                <a:extLst>
                  <a:ext uri="{0D108BD9-81ED-4DB2-BD59-A6C34878D82A}">
                    <a16:rowId xmlns:a16="http://schemas.microsoft.com/office/drawing/2014/main" val="2831076377"/>
                  </a:ext>
                </a:extLst>
              </a:tr>
              <a:tr h="6229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60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150 – 200 €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35364178"/>
                  </a:ext>
                </a:extLst>
              </a:tr>
              <a:tr h="104068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80 g/</a:t>
                      </a:r>
                      <a:r>
                        <a:rPr kumimoji="0" lang="fr-FR"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hL</a:t>
                      </a: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CC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200 €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CCC"/>
                    </a:solidFill>
                  </a:tcPr>
                </a:tc>
                <a:extLst>
                  <a:ext uri="{0D108BD9-81ED-4DB2-BD59-A6C34878D82A}">
                    <a16:rowId xmlns:a16="http://schemas.microsoft.com/office/drawing/2014/main" val="730379371"/>
                  </a:ext>
                </a:extLst>
              </a:tr>
            </a:tbl>
          </a:graphicData>
        </a:graphic>
      </p:graphicFrame>
    </p:spTree>
    <p:extLst>
      <p:ext uri="{BB962C8B-B14F-4D97-AF65-F5344CB8AC3E}">
        <p14:creationId xmlns:p14="http://schemas.microsoft.com/office/powerpoint/2010/main" val="282059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Image 2">
            <a:extLst>
              <a:ext uri="{FF2B5EF4-FFF2-40B4-BE49-F238E27FC236}">
                <a16:creationId xmlns:a16="http://schemas.microsoft.com/office/drawing/2014/main" id="{FBD8DAC5-3881-4D29-9743-8026758D69FD}"/>
              </a:ext>
            </a:extLst>
          </p:cNvPr>
          <p:cNvPicPr>
            <a:picLocks noChangeAspect="1"/>
          </p:cNvPicPr>
          <p:nvPr/>
        </p:nvPicPr>
        <p:blipFill>
          <a:blip r:embed="rId3"/>
          <a:stretch>
            <a:fillRect/>
          </a:stretch>
        </p:blipFill>
        <p:spPr>
          <a:xfrm>
            <a:off x="2" y="1"/>
            <a:ext cx="9143998" cy="5143499"/>
          </a:xfrm>
          <a:prstGeom prst="rect">
            <a:avLst/>
          </a:prstGeom>
        </p:spPr>
      </p:pic>
      <p:pic>
        <p:nvPicPr>
          <p:cNvPr id="121" name="Google Shape;121;p23"/>
          <p:cNvPicPr preferRelativeResize="0"/>
          <p:nvPr/>
        </p:nvPicPr>
        <p:blipFill rotWithShape="1">
          <a:blip r:embed="rId4">
            <a:alphaModFix/>
          </a:blip>
          <a:srcRect/>
          <a:stretch/>
        </p:blipFill>
        <p:spPr>
          <a:xfrm>
            <a:off x="9" y="1"/>
            <a:ext cx="9002034" cy="5143501"/>
          </a:xfrm>
          <a:prstGeom prst="rect">
            <a:avLst/>
          </a:prstGeom>
          <a:noFill/>
          <a:ln>
            <a:noFill/>
          </a:ln>
        </p:spPr>
      </p:pic>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fr-FR" cap="small" dirty="0">
                <a:latin typeface="Calibri" panose="020F0502020204030204" pitchFamily="34" charset="0"/>
                <a:cs typeface="Calibri" panose="020F0502020204030204" pitchFamily="34" charset="0"/>
              </a:rPr>
              <a:t>Situation économique des vins de Provence</a:t>
            </a:r>
            <a:endParaRPr cap="small" dirty="0">
              <a:latin typeface="Calibri" panose="020F0502020204030204" pitchFamily="34" charset="0"/>
              <a:cs typeface="Calibri" panose="020F0502020204030204" pitchFamily="34" charset="0"/>
            </a:endParaRPr>
          </a:p>
        </p:txBody>
      </p:sp>
      <p:sp>
        <p:nvSpPr>
          <p:cNvPr id="123" name="Google Shape;123;p23"/>
          <p:cNvSpPr txBox="1">
            <a:spLocks noGrp="1"/>
          </p:cNvSpPr>
          <p:nvPr>
            <p:ph type="body" idx="1"/>
          </p:nvPr>
        </p:nvSpPr>
        <p:spPr>
          <a:xfrm>
            <a:off x="311700" y="1152475"/>
            <a:ext cx="5774400" cy="3416400"/>
          </a:xfrm>
          <a:prstGeom prst="rect">
            <a:avLst/>
          </a:prstGeom>
        </p:spPr>
        <p:txBody>
          <a:bodyPr spcFirstLastPara="1" wrap="square" lIns="91425" tIns="91425" rIns="91425" bIns="91425" anchor="t" anchorCtr="0">
            <a:noAutofit/>
          </a:bodyPr>
          <a:lstStyle/>
          <a:p>
            <a:pPr marL="0" indent="0">
              <a:lnSpc>
                <a:spcPct val="100000"/>
              </a:lnSpc>
              <a:spcAft>
                <a:spcPts val="1600"/>
              </a:spcAft>
              <a:buNone/>
            </a:pPr>
            <a:r>
              <a:rPr lang="fr-FR" dirty="0"/>
              <a:t>Brice EYMARD - CIVP</a:t>
            </a:r>
            <a:endParaRPr dirty="0"/>
          </a:p>
        </p:txBody>
      </p:sp>
    </p:spTree>
    <p:extLst>
      <p:ext uri="{BB962C8B-B14F-4D97-AF65-F5344CB8AC3E}">
        <p14:creationId xmlns:p14="http://schemas.microsoft.com/office/powerpoint/2010/main" val="3748198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7" name="Image 6">
            <a:extLst>
              <a:ext uri="{FF2B5EF4-FFF2-40B4-BE49-F238E27FC236}">
                <a16:creationId xmlns:a16="http://schemas.microsoft.com/office/drawing/2014/main" id="{43A8FD58-9274-4B80-AA56-C05FF31C40D8}"/>
              </a:ext>
            </a:extLst>
          </p:cNvPr>
          <p:cNvPicPr>
            <a:picLocks noChangeAspect="1"/>
          </p:cNvPicPr>
          <p:nvPr/>
        </p:nvPicPr>
        <p:blipFill>
          <a:blip r:embed="rId3"/>
          <a:stretch>
            <a:fillRect/>
          </a:stretch>
        </p:blipFill>
        <p:spPr>
          <a:xfrm>
            <a:off x="4061806" y="-1"/>
            <a:ext cx="5143500" cy="5143500"/>
          </a:xfrm>
          <a:prstGeom prst="rect">
            <a:avLst/>
          </a:prstGeom>
        </p:spPr>
      </p:pic>
      <p:pic>
        <p:nvPicPr>
          <p:cNvPr id="121" name="Google Shape;121;p23"/>
          <p:cNvPicPr preferRelativeResize="0"/>
          <p:nvPr/>
        </p:nvPicPr>
        <p:blipFill rotWithShape="1">
          <a:blip r:embed="rId4">
            <a:alphaModFix/>
          </a:blip>
          <a:srcRect/>
          <a:stretch/>
        </p:blipFill>
        <p:spPr>
          <a:xfrm>
            <a:off x="9" y="1"/>
            <a:ext cx="9002034" cy="5143501"/>
          </a:xfrm>
          <a:prstGeom prst="rect">
            <a:avLst/>
          </a:prstGeom>
          <a:noFill/>
          <a:ln>
            <a:noFill/>
          </a:ln>
        </p:spPr>
      </p:pic>
      <p:sp>
        <p:nvSpPr>
          <p:cNvPr id="122" name="Google Shape;122;p23"/>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Autofit/>
          </a:bodyPr>
          <a:lstStyle/>
          <a:p>
            <a:r>
              <a:rPr lang="fr-FR" cap="small" dirty="0">
                <a:latin typeface="Calibri" panose="020F0502020204030204" pitchFamily="34" charset="0"/>
                <a:cs typeface="Calibri" panose="020F0502020204030204" pitchFamily="34" charset="0"/>
              </a:rPr>
              <a:t>Acidité</a:t>
            </a:r>
            <a:endParaRPr cap="small" dirty="0">
              <a:latin typeface="Calibri" panose="020F0502020204030204" pitchFamily="34" charset="0"/>
              <a:cs typeface="Calibri" panose="020F0502020204030204" pitchFamily="34" charset="0"/>
            </a:endParaRPr>
          </a:p>
        </p:txBody>
      </p:sp>
      <p:sp>
        <p:nvSpPr>
          <p:cNvPr id="5" name="Google Shape;123;p23">
            <a:extLst>
              <a:ext uri="{FF2B5EF4-FFF2-40B4-BE49-F238E27FC236}">
                <a16:creationId xmlns:a16="http://schemas.microsoft.com/office/drawing/2014/main" id="{63589A4D-A696-489A-A649-4ED570FCD8FA}"/>
              </a:ext>
            </a:extLst>
          </p:cNvPr>
          <p:cNvSpPr txBox="1">
            <a:spLocks noGrp="1"/>
          </p:cNvSpPr>
          <p:nvPr>
            <p:ph type="body" idx="1"/>
          </p:nvPr>
        </p:nvSpPr>
        <p:spPr>
          <a:xfrm>
            <a:off x="311700" y="1152475"/>
            <a:ext cx="5774400" cy="34164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fr-FR" dirty="0"/>
              <a:t>Acides, Réglementation, outils - Claire HAWADIER </a:t>
            </a:r>
          </a:p>
          <a:p>
            <a:pPr marL="0" indent="0">
              <a:spcAft>
                <a:spcPts val="1600"/>
              </a:spcAft>
              <a:buNone/>
            </a:pPr>
            <a:r>
              <a:rPr lang="fr-FR" dirty="0"/>
              <a:t>Omega – </a:t>
            </a:r>
            <a:r>
              <a:rPr lang="fr-FR" dirty="0" err="1"/>
              <a:t>Raphaële</a:t>
            </a:r>
            <a:r>
              <a:rPr lang="fr-FR" dirty="0"/>
              <a:t> VERDIER – </a:t>
            </a:r>
            <a:r>
              <a:rPr lang="fr-FR" dirty="0" err="1"/>
              <a:t>Laffort</a:t>
            </a:r>
            <a:endParaRPr lang="fr-FR" dirty="0"/>
          </a:p>
          <a:p>
            <a:pPr marL="0" indent="0">
              <a:spcAft>
                <a:spcPts val="1600"/>
              </a:spcAft>
              <a:buNone/>
            </a:pPr>
            <a:r>
              <a:rPr lang="fr-FR" dirty="0"/>
              <a:t>Essais 2022 – Thomas BENARD</a:t>
            </a:r>
          </a:p>
          <a:p>
            <a:pPr marL="0" indent="0">
              <a:spcAft>
                <a:spcPts val="1600"/>
              </a:spcAft>
              <a:buNone/>
            </a:pPr>
            <a:endParaRPr dirty="0"/>
          </a:p>
        </p:txBody>
      </p:sp>
    </p:spTree>
    <p:extLst>
      <p:ext uri="{BB962C8B-B14F-4D97-AF65-F5344CB8AC3E}">
        <p14:creationId xmlns:p14="http://schemas.microsoft.com/office/powerpoint/2010/main" val="2451308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acidité : le vin, naturellement riche en acides</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683DB126-296D-C352-F522-88C50FDC1AC9}"/>
              </a:ext>
            </a:extLst>
          </p:cNvPr>
          <p:cNvSpPr/>
          <p:nvPr/>
        </p:nvSpPr>
        <p:spPr>
          <a:xfrm>
            <a:off x="5420331" y="1568786"/>
            <a:ext cx="2306761"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B43130"/>
                </a:solidFill>
              </a:rPr>
              <a:t>Produits : issus de la fermentation </a:t>
            </a:r>
          </a:p>
        </p:txBody>
      </p:sp>
      <p:sp>
        <p:nvSpPr>
          <p:cNvPr id="7" name="Rectangle : coins arrondis 6">
            <a:extLst>
              <a:ext uri="{FF2B5EF4-FFF2-40B4-BE49-F238E27FC236}">
                <a16:creationId xmlns:a16="http://schemas.microsoft.com/office/drawing/2014/main" id="{D2264242-482F-F59E-F3FF-02FDB445712B}"/>
              </a:ext>
            </a:extLst>
          </p:cNvPr>
          <p:cNvSpPr/>
          <p:nvPr/>
        </p:nvSpPr>
        <p:spPr>
          <a:xfrm>
            <a:off x="843723" y="1568786"/>
            <a:ext cx="2818933"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B43130"/>
                </a:solidFill>
              </a:rPr>
              <a:t>Naturels : issus du raisins</a:t>
            </a:r>
          </a:p>
        </p:txBody>
      </p:sp>
      <p:sp>
        <p:nvSpPr>
          <p:cNvPr id="8" name="ZoneTexte 7">
            <a:extLst>
              <a:ext uri="{FF2B5EF4-FFF2-40B4-BE49-F238E27FC236}">
                <a16:creationId xmlns:a16="http://schemas.microsoft.com/office/drawing/2014/main" id="{457B1283-CC2B-BA52-A999-5CF756603CC2}"/>
              </a:ext>
            </a:extLst>
          </p:cNvPr>
          <p:cNvSpPr txBox="1"/>
          <p:nvPr/>
        </p:nvSpPr>
        <p:spPr>
          <a:xfrm>
            <a:off x="867841" y="2247734"/>
            <a:ext cx="2770696" cy="1384995"/>
          </a:xfrm>
          <a:prstGeom prst="rect">
            <a:avLst/>
          </a:prstGeom>
          <a:solidFill>
            <a:schemeClr val="accent3">
              <a:lumMod val="20000"/>
              <a:lumOff val="80000"/>
            </a:schemeClr>
          </a:solidFill>
        </p:spPr>
        <p:txBody>
          <a:bodyPr wrap="square" rtlCol="0">
            <a:spAutoFit/>
          </a:bodyPr>
          <a:lstStyle/>
          <a:p>
            <a:pPr marL="214313" indent="-135000" algn="ctr">
              <a:buFont typeface="Arial" panose="020B0604020202020204" pitchFamily="34" charset="0"/>
              <a:buChar char="•"/>
            </a:pPr>
            <a:r>
              <a:rPr lang="fr-FR" sz="1200" dirty="0">
                <a:solidFill>
                  <a:schemeClr val="tx1">
                    <a:lumMod val="75000"/>
                    <a:lumOff val="25000"/>
                  </a:schemeClr>
                </a:solidFill>
                <a:latin typeface="Tenorite" panose="00000500000000000000" pitchFamily="2" charset="0"/>
              </a:rPr>
              <a:t>Acide tartrique</a:t>
            </a:r>
          </a:p>
          <a:p>
            <a:pPr marL="214313" indent="-135000" algn="ctr">
              <a:buFont typeface="Arial" panose="020B0604020202020204" pitchFamily="34" charset="0"/>
              <a:buChar char="•"/>
            </a:pPr>
            <a:endParaRPr lang="fr-FR" sz="1200" dirty="0">
              <a:solidFill>
                <a:schemeClr val="tx1">
                  <a:lumMod val="75000"/>
                  <a:lumOff val="25000"/>
                </a:schemeClr>
              </a:solidFill>
              <a:latin typeface="Tenorite" panose="00000500000000000000" pitchFamily="2" charset="0"/>
            </a:endParaRPr>
          </a:p>
          <a:p>
            <a:pPr marL="214313" indent="-135000" algn="ctr">
              <a:buFont typeface="Arial" panose="020B0604020202020204" pitchFamily="34" charset="0"/>
              <a:buChar char="•"/>
            </a:pPr>
            <a:r>
              <a:rPr lang="fr-FR" sz="1200" dirty="0">
                <a:solidFill>
                  <a:schemeClr val="tx1">
                    <a:lumMod val="75000"/>
                    <a:lumOff val="25000"/>
                  </a:schemeClr>
                </a:solidFill>
                <a:latin typeface="Tenorite" panose="00000500000000000000" pitchFamily="2" charset="0"/>
              </a:rPr>
              <a:t>Acide malique</a:t>
            </a:r>
          </a:p>
          <a:p>
            <a:pPr marL="214313" indent="-135000" algn="ctr">
              <a:buFont typeface="Arial" panose="020B0604020202020204" pitchFamily="34" charset="0"/>
              <a:buChar char="•"/>
            </a:pPr>
            <a:endParaRPr lang="fr-FR" sz="1200" dirty="0">
              <a:solidFill>
                <a:schemeClr val="tx1">
                  <a:lumMod val="75000"/>
                  <a:lumOff val="25000"/>
                </a:schemeClr>
              </a:solidFill>
              <a:latin typeface="Tenorite" panose="00000500000000000000" pitchFamily="2" charset="0"/>
            </a:endParaRPr>
          </a:p>
          <a:p>
            <a:pPr marL="214313" indent="-135000" algn="ctr">
              <a:buFont typeface="Arial" panose="020B0604020202020204" pitchFamily="34" charset="0"/>
              <a:buChar char="•"/>
            </a:pPr>
            <a:r>
              <a:rPr lang="fr-FR" sz="1200" dirty="0">
                <a:solidFill>
                  <a:schemeClr val="tx1">
                    <a:lumMod val="75000"/>
                    <a:lumOff val="25000"/>
                  </a:schemeClr>
                </a:solidFill>
                <a:latin typeface="Tenorite" panose="00000500000000000000" pitchFamily="2" charset="0"/>
              </a:rPr>
              <a:t>Acide citrique</a:t>
            </a:r>
          </a:p>
          <a:p>
            <a:pPr marL="214313" indent="-135000" algn="ctr">
              <a:buFont typeface="Arial" panose="020B0604020202020204" pitchFamily="34" charset="0"/>
              <a:buChar char="•"/>
            </a:pPr>
            <a:endParaRPr lang="fr-FR" sz="1200" dirty="0">
              <a:solidFill>
                <a:schemeClr val="tx1">
                  <a:lumMod val="75000"/>
                  <a:lumOff val="25000"/>
                </a:schemeClr>
              </a:solidFill>
              <a:latin typeface="Tenorite" panose="00000500000000000000" pitchFamily="2" charset="0"/>
            </a:endParaRPr>
          </a:p>
          <a:p>
            <a:pPr marL="214313" indent="-135000" algn="ctr">
              <a:buFont typeface="Arial" panose="020B0604020202020204" pitchFamily="34" charset="0"/>
              <a:buChar char="•"/>
            </a:pPr>
            <a:r>
              <a:rPr lang="fr-FR" sz="1200" dirty="0">
                <a:solidFill>
                  <a:schemeClr val="tx1">
                    <a:lumMod val="75000"/>
                    <a:lumOff val="25000"/>
                  </a:schemeClr>
                </a:solidFill>
                <a:latin typeface="Tenorite" panose="00000500000000000000" pitchFamily="2" charset="0"/>
              </a:rPr>
              <a:t>Acide gluconique</a:t>
            </a:r>
          </a:p>
        </p:txBody>
      </p:sp>
      <p:sp>
        <p:nvSpPr>
          <p:cNvPr id="3" name="ZoneTexte 2">
            <a:extLst>
              <a:ext uri="{FF2B5EF4-FFF2-40B4-BE49-F238E27FC236}">
                <a16:creationId xmlns:a16="http://schemas.microsoft.com/office/drawing/2014/main" id="{72AD4A53-E525-10B6-B6FE-95E7618C1DEC}"/>
              </a:ext>
            </a:extLst>
          </p:cNvPr>
          <p:cNvSpPr txBox="1"/>
          <p:nvPr/>
        </p:nvSpPr>
        <p:spPr>
          <a:xfrm>
            <a:off x="5420331" y="2338573"/>
            <a:ext cx="2306761" cy="1015663"/>
          </a:xfrm>
          <a:prstGeom prst="rect">
            <a:avLst/>
          </a:prstGeom>
          <a:solidFill>
            <a:schemeClr val="accent3">
              <a:lumMod val="20000"/>
              <a:lumOff val="80000"/>
            </a:schemeClr>
          </a:solidFill>
        </p:spPr>
        <p:txBody>
          <a:bodyPr wrap="square" rtlCol="0">
            <a:spAutoFit/>
          </a:bodyPr>
          <a:lstStyle/>
          <a:p>
            <a:pPr marL="214313" indent="-135000" algn="ctr">
              <a:buFont typeface="Arial" panose="020B0604020202020204" pitchFamily="34" charset="0"/>
              <a:buChar char="•"/>
            </a:pPr>
            <a:r>
              <a:rPr lang="fr-FR" sz="1200" dirty="0">
                <a:solidFill>
                  <a:schemeClr val="tx1">
                    <a:lumMod val="75000"/>
                    <a:lumOff val="25000"/>
                  </a:schemeClr>
                </a:solidFill>
                <a:latin typeface="Tenorite" panose="00000500000000000000" pitchFamily="2" charset="0"/>
              </a:rPr>
              <a:t>Acide lactique</a:t>
            </a:r>
          </a:p>
          <a:p>
            <a:pPr marL="214313" indent="-135000" algn="ctr">
              <a:buFont typeface="Arial" panose="020B0604020202020204" pitchFamily="34" charset="0"/>
              <a:buChar char="•"/>
            </a:pPr>
            <a:endParaRPr lang="fr-FR" sz="1200" dirty="0">
              <a:solidFill>
                <a:schemeClr val="tx1">
                  <a:lumMod val="75000"/>
                  <a:lumOff val="25000"/>
                </a:schemeClr>
              </a:solidFill>
              <a:latin typeface="Tenorite" panose="00000500000000000000" pitchFamily="2" charset="0"/>
            </a:endParaRPr>
          </a:p>
          <a:p>
            <a:pPr marL="214313" indent="-135000" algn="ctr">
              <a:buFont typeface="Arial" panose="020B0604020202020204" pitchFamily="34" charset="0"/>
              <a:buChar char="•"/>
            </a:pPr>
            <a:r>
              <a:rPr lang="fr-FR" sz="1200" dirty="0">
                <a:solidFill>
                  <a:schemeClr val="tx1">
                    <a:lumMod val="75000"/>
                    <a:lumOff val="25000"/>
                  </a:schemeClr>
                </a:solidFill>
                <a:latin typeface="Tenorite" panose="00000500000000000000" pitchFamily="2" charset="0"/>
              </a:rPr>
              <a:t>Acide succinique</a:t>
            </a:r>
          </a:p>
          <a:p>
            <a:pPr marL="214313" indent="-135000" algn="ctr">
              <a:buFont typeface="Arial" panose="020B0604020202020204" pitchFamily="34" charset="0"/>
              <a:buChar char="•"/>
            </a:pPr>
            <a:endParaRPr lang="fr-FR" sz="1200" dirty="0">
              <a:solidFill>
                <a:schemeClr val="tx1">
                  <a:lumMod val="75000"/>
                  <a:lumOff val="25000"/>
                </a:schemeClr>
              </a:solidFill>
              <a:latin typeface="Tenorite" panose="00000500000000000000" pitchFamily="2" charset="0"/>
            </a:endParaRPr>
          </a:p>
          <a:p>
            <a:pPr marL="214313" indent="-135000" algn="ctr">
              <a:buFont typeface="Arial" panose="020B0604020202020204" pitchFamily="34" charset="0"/>
              <a:buChar char="•"/>
            </a:pPr>
            <a:r>
              <a:rPr lang="fr-FR" sz="1200" dirty="0">
                <a:solidFill>
                  <a:schemeClr val="tx1">
                    <a:lumMod val="75000"/>
                    <a:lumOff val="25000"/>
                  </a:schemeClr>
                </a:solidFill>
                <a:latin typeface="Tenorite" panose="00000500000000000000" pitchFamily="2" charset="0"/>
              </a:rPr>
              <a:t>Acide acétique</a:t>
            </a:r>
          </a:p>
        </p:txBody>
      </p:sp>
    </p:spTree>
    <p:extLst>
      <p:ext uri="{BB962C8B-B14F-4D97-AF65-F5344CB8AC3E}">
        <p14:creationId xmlns:p14="http://schemas.microsoft.com/office/powerpoint/2010/main" val="3088565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Outils : Acidification</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683DB126-296D-C352-F522-88C50FDC1AC9}"/>
              </a:ext>
            </a:extLst>
          </p:cNvPr>
          <p:cNvSpPr/>
          <p:nvPr/>
        </p:nvSpPr>
        <p:spPr>
          <a:xfrm>
            <a:off x="4713087" y="1443772"/>
            <a:ext cx="3398707"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solidFill>
                <a:srgbClr val="B43130"/>
              </a:solidFill>
            </a:endParaRPr>
          </a:p>
          <a:p>
            <a:pPr algn="ctr"/>
            <a:r>
              <a:rPr lang="fr-FR" sz="1050" dirty="0">
                <a:solidFill>
                  <a:srgbClr val="B43130"/>
                </a:solidFill>
              </a:rPr>
              <a:t>Acide malique (Bio/</a:t>
            </a:r>
            <a:r>
              <a:rPr lang="fr-FR" sz="1050" dirty="0" err="1">
                <a:solidFill>
                  <a:srgbClr val="B43130"/>
                </a:solidFill>
              </a:rPr>
              <a:t>Nop</a:t>
            </a:r>
            <a:r>
              <a:rPr lang="fr-FR" sz="1050" dirty="0">
                <a:solidFill>
                  <a:srgbClr val="B43130"/>
                </a:solidFill>
              </a:rPr>
              <a:t> : interdit)</a:t>
            </a:r>
          </a:p>
          <a:p>
            <a:pPr algn="ctr"/>
            <a:r>
              <a:rPr lang="fr-FR" sz="1050" dirty="0">
                <a:solidFill>
                  <a:srgbClr val="B43130"/>
                </a:solidFill>
              </a:rPr>
              <a:t> </a:t>
            </a:r>
          </a:p>
        </p:txBody>
      </p:sp>
      <p:sp>
        <p:nvSpPr>
          <p:cNvPr id="7" name="Rectangle : coins arrondis 6">
            <a:extLst>
              <a:ext uri="{FF2B5EF4-FFF2-40B4-BE49-F238E27FC236}">
                <a16:creationId xmlns:a16="http://schemas.microsoft.com/office/drawing/2014/main" id="{D2264242-482F-F59E-F3FF-02FDB445712B}"/>
              </a:ext>
            </a:extLst>
          </p:cNvPr>
          <p:cNvSpPr/>
          <p:nvPr/>
        </p:nvSpPr>
        <p:spPr>
          <a:xfrm>
            <a:off x="199997" y="1443771"/>
            <a:ext cx="3919011"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B43130"/>
                </a:solidFill>
              </a:rPr>
              <a:t>Acide tartrique (Bio/</a:t>
            </a:r>
            <a:r>
              <a:rPr lang="fr-FR" sz="1050" dirty="0" err="1">
                <a:solidFill>
                  <a:srgbClr val="B43130"/>
                </a:solidFill>
              </a:rPr>
              <a:t>Nop</a:t>
            </a:r>
            <a:r>
              <a:rPr lang="fr-FR" sz="1050" dirty="0">
                <a:solidFill>
                  <a:srgbClr val="B43130"/>
                </a:solidFill>
              </a:rPr>
              <a:t> : autorisé)</a:t>
            </a:r>
          </a:p>
        </p:txBody>
      </p:sp>
      <p:sp>
        <p:nvSpPr>
          <p:cNvPr id="8" name="ZoneTexte 7">
            <a:extLst>
              <a:ext uri="{FF2B5EF4-FFF2-40B4-BE49-F238E27FC236}">
                <a16:creationId xmlns:a16="http://schemas.microsoft.com/office/drawing/2014/main" id="{457B1283-CC2B-BA52-A999-5CF756603CC2}"/>
              </a:ext>
            </a:extLst>
          </p:cNvPr>
          <p:cNvSpPr txBox="1"/>
          <p:nvPr/>
        </p:nvSpPr>
        <p:spPr>
          <a:xfrm>
            <a:off x="126221" y="2202233"/>
            <a:ext cx="4051690" cy="2123658"/>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200" dirty="0">
                <a:latin typeface="Tenorite"/>
              </a:rPr>
              <a:t>Il peut être dégradé par certaines bactéries (principalement Lactobacillus) </a:t>
            </a:r>
            <a:r>
              <a:rPr lang="fr-FR" sz="1200" dirty="0">
                <a:latin typeface="Tenorite"/>
                <a:sym typeface="Wingdings" panose="05000000000000000000" pitchFamily="2" charset="2"/>
              </a:rPr>
              <a:t> maladie de la tourne</a:t>
            </a:r>
          </a:p>
          <a:p>
            <a:pPr marL="214313" indent="-214313">
              <a:buFont typeface="Arial" panose="020B0604020202020204" pitchFamily="34" charset="0"/>
              <a:buChar char="•"/>
            </a:pPr>
            <a:endParaRPr lang="fr-FR" sz="1200" dirty="0">
              <a:latin typeface="Tenorite" panose="00000500000000000000" pitchFamily="2" charset="0"/>
              <a:sym typeface="Wingdings" panose="05000000000000000000" pitchFamily="2" charset="2"/>
            </a:endParaRPr>
          </a:p>
          <a:p>
            <a:pPr marL="214313" indent="-214313">
              <a:buFont typeface="Arial" panose="020B0604020202020204" pitchFamily="34" charset="0"/>
              <a:buChar char="•"/>
            </a:pPr>
            <a:r>
              <a:rPr lang="fr-FR" sz="1200" dirty="0">
                <a:latin typeface="Tenorite" panose="00000500000000000000" pitchFamily="2" charset="0"/>
              </a:rPr>
              <a:t>Peut précipiter sous forme d’</a:t>
            </a:r>
            <a:r>
              <a:rPr lang="fr-FR" sz="1200" dirty="0" err="1">
                <a:latin typeface="Tenorite" panose="00000500000000000000" pitchFamily="2" charset="0"/>
              </a:rPr>
              <a:t>hydrogénotartrate</a:t>
            </a:r>
            <a:r>
              <a:rPr lang="fr-FR" sz="1200" dirty="0">
                <a:latin typeface="Tenorite" panose="00000500000000000000" pitchFamily="2" charset="0"/>
              </a:rPr>
              <a:t> de potassium et d’</a:t>
            </a:r>
            <a:r>
              <a:rPr lang="fr-FR" sz="1200" dirty="0" err="1">
                <a:latin typeface="Tenorite" panose="00000500000000000000" pitchFamily="2" charset="0"/>
              </a:rPr>
              <a:t>hydrogénotartrate</a:t>
            </a:r>
            <a:r>
              <a:rPr lang="fr-FR" sz="1200" dirty="0">
                <a:latin typeface="Tenorite" panose="00000500000000000000" pitchFamily="2" charset="0"/>
              </a:rPr>
              <a:t> de calcium en fonction de l’évolution de la température et du pH du vin. </a:t>
            </a:r>
          </a:p>
          <a:p>
            <a:pPr marL="214313" indent="-214313">
              <a:buFont typeface="Arial" panose="020B0604020202020204" pitchFamily="34" charset="0"/>
              <a:buChar char="•"/>
            </a:pPr>
            <a:endParaRPr lang="fr-FR" sz="1200" dirty="0">
              <a:latin typeface="Tenorite" panose="00000500000000000000" pitchFamily="2" charset="0"/>
            </a:endParaRPr>
          </a:p>
          <a:p>
            <a:pPr marL="214313" indent="-214313">
              <a:buFont typeface="Arial" panose="020B0604020202020204" pitchFamily="34" charset="0"/>
              <a:buChar char="•"/>
            </a:pPr>
            <a:r>
              <a:rPr lang="fr-FR" sz="1200" dirty="0">
                <a:latin typeface="Tenorite" panose="00000500000000000000" pitchFamily="2" charset="0"/>
              </a:rPr>
              <a:t>Additif : étiquetage</a:t>
            </a:r>
          </a:p>
          <a:p>
            <a:pPr marL="214313" indent="-214313">
              <a:buFont typeface="Arial" panose="020B0604020202020204" pitchFamily="34" charset="0"/>
              <a:buChar char="•"/>
            </a:pPr>
            <a:endParaRPr lang="fr-FR" sz="1200" dirty="0">
              <a:latin typeface="Tenorite" panose="00000500000000000000" pitchFamily="2" charset="0"/>
            </a:endParaRPr>
          </a:p>
          <a:p>
            <a:pPr marL="214313" indent="-214313">
              <a:buFont typeface="Arial" panose="020B0604020202020204" pitchFamily="34" charset="0"/>
              <a:buChar char="•"/>
            </a:pPr>
            <a:r>
              <a:rPr lang="fr-FR" sz="1200" dirty="0">
                <a:latin typeface="Tenorite" panose="00000500000000000000" pitchFamily="2" charset="0"/>
              </a:rPr>
              <a:t>Cout : 8 euros/kg</a:t>
            </a:r>
            <a:r>
              <a:rPr lang="fr-FR" sz="1200" dirty="0"/>
              <a:t>    </a:t>
            </a:r>
          </a:p>
        </p:txBody>
      </p:sp>
      <p:sp>
        <p:nvSpPr>
          <p:cNvPr id="3" name="ZoneTexte 2">
            <a:extLst>
              <a:ext uri="{FF2B5EF4-FFF2-40B4-BE49-F238E27FC236}">
                <a16:creationId xmlns:a16="http://schemas.microsoft.com/office/drawing/2014/main" id="{72AD4A53-E525-10B6-B6FE-95E7618C1DEC}"/>
              </a:ext>
            </a:extLst>
          </p:cNvPr>
          <p:cNvSpPr txBox="1"/>
          <p:nvPr/>
        </p:nvSpPr>
        <p:spPr>
          <a:xfrm>
            <a:off x="4761323" y="2202233"/>
            <a:ext cx="3438825" cy="2123658"/>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endParaRPr lang="fr-FR" sz="1200" dirty="0">
              <a:latin typeface="Tenorite" panose="00000500000000000000" pitchFamily="2" charset="0"/>
            </a:endParaRPr>
          </a:p>
          <a:p>
            <a:pPr marL="214313" indent="-214313">
              <a:buFont typeface="Arial" panose="020B0604020202020204" pitchFamily="34" charset="0"/>
              <a:buChar char="•"/>
            </a:pPr>
            <a:endParaRPr lang="fr-FR" sz="1200" dirty="0">
              <a:latin typeface="Tenorite" panose="00000500000000000000" pitchFamily="2" charset="0"/>
            </a:endParaRPr>
          </a:p>
          <a:p>
            <a:pPr marL="214313" indent="-214313">
              <a:buFont typeface="Arial" panose="020B0604020202020204" pitchFamily="34" charset="0"/>
              <a:buChar char="•"/>
            </a:pPr>
            <a:r>
              <a:rPr lang="fr-FR" sz="1200" dirty="0">
                <a:latin typeface="Tenorite" panose="00000500000000000000" pitchFamily="2" charset="0"/>
              </a:rPr>
              <a:t>Dégradation en acide lactique lors de la FML</a:t>
            </a:r>
          </a:p>
          <a:p>
            <a:pPr marL="214313" indent="-214313">
              <a:buFont typeface="Arial" panose="020B0604020202020204" pitchFamily="34" charset="0"/>
              <a:buChar char="•"/>
            </a:pPr>
            <a:endParaRPr lang="fr-FR" sz="1200" dirty="0">
              <a:latin typeface="Tenorite" panose="00000500000000000000" pitchFamily="2" charset="0"/>
            </a:endParaRPr>
          </a:p>
          <a:p>
            <a:pPr marL="214313" indent="-214313">
              <a:buFont typeface="Arial" panose="020B0604020202020204" pitchFamily="34" charset="0"/>
              <a:buChar char="•"/>
            </a:pPr>
            <a:endParaRPr lang="fr-FR" sz="1200" dirty="0">
              <a:latin typeface="Tenorite" panose="00000500000000000000" pitchFamily="2" charset="0"/>
            </a:endParaRPr>
          </a:p>
          <a:p>
            <a:pPr marL="214313" indent="-214313">
              <a:buFont typeface="Arial" panose="020B0604020202020204" pitchFamily="34" charset="0"/>
              <a:buChar char="•"/>
            </a:pPr>
            <a:r>
              <a:rPr lang="fr-FR" sz="1200" dirty="0">
                <a:latin typeface="Tenorite" panose="00000500000000000000" pitchFamily="2" charset="0"/>
              </a:rPr>
              <a:t>Additif : étiquetage</a:t>
            </a:r>
          </a:p>
          <a:p>
            <a:endParaRPr lang="fr-FR" sz="1200" dirty="0">
              <a:latin typeface="Tenorite" panose="00000500000000000000" pitchFamily="2" charset="0"/>
            </a:endParaRPr>
          </a:p>
          <a:p>
            <a:pPr marL="214313" indent="-214313">
              <a:buFont typeface="Arial" panose="020B0604020202020204" pitchFamily="34" charset="0"/>
              <a:buChar char="•"/>
            </a:pPr>
            <a:endParaRPr lang="fr-FR" sz="1200" dirty="0">
              <a:latin typeface="Tenorite" panose="00000500000000000000" pitchFamily="2" charset="0"/>
            </a:endParaRPr>
          </a:p>
          <a:p>
            <a:pPr marL="214313" indent="-214313">
              <a:buFont typeface="Arial" panose="020B0604020202020204" pitchFamily="34" charset="0"/>
              <a:buChar char="•"/>
            </a:pPr>
            <a:r>
              <a:rPr lang="fr-FR" sz="1200" dirty="0">
                <a:latin typeface="Tenorite" panose="00000500000000000000" pitchFamily="2" charset="0"/>
              </a:rPr>
              <a:t>Cout : 5 euros/kg</a:t>
            </a:r>
            <a:r>
              <a:rPr lang="fr-FR" sz="1200" dirty="0"/>
              <a:t>    </a:t>
            </a:r>
          </a:p>
          <a:p>
            <a:pPr marL="214313" indent="-214313">
              <a:buFont typeface="Arial" panose="020B0604020202020204" pitchFamily="34" charset="0"/>
              <a:buChar char="•"/>
            </a:pPr>
            <a:endParaRPr lang="fr-FR" sz="1200" dirty="0"/>
          </a:p>
          <a:p>
            <a:pPr marL="214313" indent="-214313">
              <a:buFont typeface="Arial" panose="020B0604020202020204" pitchFamily="34" charset="0"/>
              <a:buChar char="•"/>
            </a:pPr>
            <a:endParaRPr lang="fr-FR" sz="1200" dirty="0"/>
          </a:p>
        </p:txBody>
      </p:sp>
    </p:spTree>
    <p:extLst>
      <p:ext uri="{BB962C8B-B14F-4D97-AF65-F5344CB8AC3E}">
        <p14:creationId xmlns:p14="http://schemas.microsoft.com/office/powerpoint/2010/main" val="554115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Préserver mon acidité : mes leviers d’action</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683DB126-296D-C352-F522-88C50FDC1AC9}"/>
              </a:ext>
            </a:extLst>
          </p:cNvPr>
          <p:cNvSpPr/>
          <p:nvPr/>
        </p:nvSpPr>
        <p:spPr>
          <a:xfrm>
            <a:off x="4713087" y="1451626"/>
            <a:ext cx="3398707" cy="483761"/>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solidFill>
                <a:srgbClr val="B43130"/>
              </a:solidFill>
            </a:endParaRPr>
          </a:p>
          <a:p>
            <a:pPr algn="ctr"/>
            <a:r>
              <a:rPr lang="fr-FR" sz="1050" dirty="0">
                <a:solidFill>
                  <a:srgbClr val="B43130"/>
                </a:solidFill>
              </a:rPr>
              <a:t>Acide citrique (Bio/</a:t>
            </a:r>
            <a:r>
              <a:rPr lang="fr-FR" sz="1050" dirty="0" err="1">
                <a:solidFill>
                  <a:srgbClr val="B43130"/>
                </a:solidFill>
              </a:rPr>
              <a:t>Nop</a:t>
            </a:r>
            <a:r>
              <a:rPr lang="fr-FR" sz="1050" dirty="0">
                <a:solidFill>
                  <a:srgbClr val="B43130"/>
                </a:solidFill>
              </a:rPr>
              <a:t> : autorisé)</a:t>
            </a:r>
          </a:p>
          <a:p>
            <a:pPr algn="ctr"/>
            <a:r>
              <a:rPr lang="fr-FR" sz="1050" dirty="0">
                <a:solidFill>
                  <a:srgbClr val="B43130"/>
                </a:solidFill>
              </a:rPr>
              <a:t> </a:t>
            </a:r>
          </a:p>
        </p:txBody>
      </p:sp>
      <p:sp>
        <p:nvSpPr>
          <p:cNvPr id="7" name="Rectangle : coins arrondis 6">
            <a:extLst>
              <a:ext uri="{FF2B5EF4-FFF2-40B4-BE49-F238E27FC236}">
                <a16:creationId xmlns:a16="http://schemas.microsoft.com/office/drawing/2014/main" id="{D2264242-482F-F59E-F3FF-02FDB445712B}"/>
              </a:ext>
            </a:extLst>
          </p:cNvPr>
          <p:cNvSpPr/>
          <p:nvPr/>
        </p:nvSpPr>
        <p:spPr>
          <a:xfrm>
            <a:off x="199997" y="1443771"/>
            <a:ext cx="3919011"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B43130"/>
                </a:solidFill>
              </a:rPr>
              <a:t>Acide Lactique (Bio/</a:t>
            </a:r>
            <a:r>
              <a:rPr lang="fr-FR" sz="1050" dirty="0" err="1">
                <a:solidFill>
                  <a:srgbClr val="B43130"/>
                </a:solidFill>
              </a:rPr>
              <a:t>Nop</a:t>
            </a:r>
            <a:r>
              <a:rPr lang="fr-FR" sz="1050" dirty="0">
                <a:solidFill>
                  <a:srgbClr val="B43130"/>
                </a:solidFill>
              </a:rPr>
              <a:t> : autorisé)</a:t>
            </a:r>
          </a:p>
        </p:txBody>
      </p:sp>
      <p:sp>
        <p:nvSpPr>
          <p:cNvPr id="8" name="ZoneTexte 7">
            <a:extLst>
              <a:ext uri="{FF2B5EF4-FFF2-40B4-BE49-F238E27FC236}">
                <a16:creationId xmlns:a16="http://schemas.microsoft.com/office/drawing/2014/main" id="{457B1283-CC2B-BA52-A999-5CF756603CC2}"/>
              </a:ext>
            </a:extLst>
          </p:cNvPr>
          <p:cNvSpPr txBox="1"/>
          <p:nvPr/>
        </p:nvSpPr>
        <p:spPr>
          <a:xfrm>
            <a:off x="296426" y="2062891"/>
            <a:ext cx="3755264" cy="2308324"/>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Utilisé dans l’industrie alimentaire comme additif E270 en tant qu’antioxydant, acidifiant ou exhausteur de goût</a:t>
            </a:r>
          </a:p>
          <a:p>
            <a:pPr algn="l"/>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Stable</a:t>
            </a:r>
          </a:p>
          <a:p>
            <a:pPr marL="214313" indent="-214313">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Additif : étiquetage</a:t>
            </a:r>
          </a:p>
          <a:p>
            <a:pPr marL="214313" indent="-214313">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Cout : 9,5 euros/L    </a:t>
            </a:r>
          </a:p>
          <a:p>
            <a:pPr marL="214313" indent="-214313">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72AD4A53-E525-10B6-B6FE-95E7618C1DEC}"/>
              </a:ext>
            </a:extLst>
          </p:cNvPr>
          <p:cNvSpPr txBox="1"/>
          <p:nvPr/>
        </p:nvSpPr>
        <p:spPr>
          <a:xfrm>
            <a:off x="4657411" y="2062891"/>
            <a:ext cx="3454383" cy="2215991"/>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135000">
              <a:lnSpc>
                <a:spcPct val="150000"/>
              </a:lnSpc>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Teneur maximale dans le vin 1 g/L</a:t>
            </a:r>
          </a:p>
          <a:p>
            <a:pPr marL="214313" indent="-135000">
              <a:lnSpc>
                <a:spcPct val="150000"/>
              </a:lnSpc>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135000">
              <a:lnSpc>
                <a:spcPct val="150000"/>
              </a:lnSpc>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Préservation de la casse ferrique</a:t>
            </a:r>
          </a:p>
          <a:p>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Additif : étiquetage</a:t>
            </a:r>
          </a:p>
          <a:p>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Cout : 7 euros/kg    </a:t>
            </a:r>
          </a:p>
        </p:txBody>
      </p:sp>
    </p:spTree>
    <p:extLst>
      <p:ext uri="{BB962C8B-B14F-4D97-AF65-F5344CB8AC3E}">
        <p14:creationId xmlns:p14="http://schemas.microsoft.com/office/powerpoint/2010/main" val="309654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Importance œnologique des différents acides</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graphicFrame>
        <p:nvGraphicFramePr>
          <p:cNvPr id="6" name="Tableau 4">
            <a:extLst>
              <a:ext uri="{FF2B5EF4-FFF2-40B4-BE49-F238E27FC236}">
                <a16:creationId xmlns:a16="http://schemas.microsoft.com/office/drawing/2014/main" id="{DD5536DE-9352-45AF-DDF5-8340DBB9FD20}"/>
              </a:ext>
            </a:extLst>
          </p:cNvPr>
          <p:cNvGraphicFramePr>
            <a:graphicFrameLocks noGrp="1"/>
          </p:cNvGraphicFramePr>
          <p:nvPr/>
        </p:nvGraphicFramePr>
        <p:xfrm>
          <a:off x="544053" y="1251765"/>
          <a:ext cx="7674271" cy="2872959"/>
        </p:xfrm>
        <a:graphic>
          <a:graphicData uri="http://schemas.openxmlformats.org/drawingml/2006/table">
            <a:tbl>
              <a:tblPr firstRow="1" bandRow="1">
                <a:tableStyleId>{5C22544A-7EE6-4342-B048-85BDC9FD1C3A}</a:tableStyleId>
              </a:tblPr>
              <a:tblGrid>
                <a:gridCol w="1279045">
                  <a:extLst>
                    <a:ext uri="{9D8B030D-6E8A-4147-A177-3AD203B41FA5}">
                      <a16:colId xmlns:a16="http://schemas.microsoft.com/office/drawing/2014/main" val="2378090703"/>
                    </a:ext>
                  </a:extLst>
                </a:gridCol>
                <a:gridCol w="1488281">
                  <a:extLst>
                    <a:ext uri="{9D8B030D-6E8A-4147-A177-3AD203B41FA5}">
                      <a16:colId xmlns:a16="http://schemas.microsoft.com/office/drawing/2014/main" val="1810040918"/>
                    </a:ext>
                  </a:extLst>
                </a:gridCol>
                <a:gridCol w="1069809">
                  <a:extLst>
                    <a:ext uri="{9D8B030D-6E8A-4147-A177-3AD203B41FA5}">
                      <a16:colId xmlns:a16="http://schemas.microsoft.com/office/drawing/2014/main" val="2113017102"/>
                    </a:ext>
                  </a:extLst>
                </a:gridCol>
                <a:gridCol w="1660664">
                  <a:extLst>
                    <a:ext uri="{9D8B030D-6E8A-4147-A177-3AD203B41FA5}">
                      <a16:colId xmlns:a16="http://schemas.microsoft.com/office/drawing/2014/main" val="2121336937"/>
                    </a:ext>
                  </a:extLst>
                </a:gridCol>
                <a:gridCol w="964151">
                  <a:extLst>
                    <a:ext uri="{9D8B030D-6E8A-4147-A177-3AD203B41FA5}">
                      <a16:colId xmlns:a16="http://schemas.microsoft.com/office/drawing/2014/main" val="3372791124"/>
                    </a:ext>
                  </a:extLst>
                </a:gridCol>
                <a:gridCol w="1212321">
                  <a:extLst>
                    <a:ext uri="{9D8B030D-6E8A-4147-A177-3AD203B41FA5}">
                      <a16:colId xmlns:a16="http://schemas.microsoft.com/office/drawing/2014/main" val="3158358866"/>
                    </a:ext>
                  </a:extLst>
                </a:gridCol>
              </a:tblGrid>
              <a:tr h="708660">
                <a:tc>
                  <a:txBody>
                    <a:bodyPr/>
                    <a:lstStyle/>
                    <a:p>
                      <a:pPr algn="ctr"/>
                      <a:endParaRPr lang="fr-FR" sz="1100" dirty="0">
                        <a:latin typeface="Tenorite" panose="00000500000000000000" pitchFamily="2" charset="0"/>
                      </a:endParaRPr>
                    </a:p>
                  </a:txBody>
                  <a:tcPr marL="68580" marR="68580" marT="34290" marB="34290" anchor="ctr">
                    <a:noFill/>
                  </a:tcPr>
                </a:tc>
                <a:tc>
                  <a:txBody>
                    <a:bodyPr/>
                    <a:lstStyle/>
                    <a:p>
                      <a:pPr algn="ctr"/>
                      <a:r>
                        <a:rPr lang="fr-FR" sz="1100" dirty="0">
                          <a:latin typeface="Tenorite" panose="00000500000000000000" pitchFamily="2" charset="0"/>
                        </a:rPr>
                        <a:t>Origine</a:t>
                      </a:r>
                    </a:p>
                  </a:txBody>
                  <a:tcPr marL="68580" marR="68580" marT="34290" marB="34290" anchor="ctr">
                    <a:solidFill>
                      <a:srgbClr val="005745"/>
                    </a:solidFill>
                  </a:tcPr>
                </a:tc>
                <a:tc>
                  <a:txBody>
                    <a:bodyPr/>
                    <a:lstStyle/>
                    <a:p>
                      <a:pPr algn="ctr"/>
                      <a:r>
                        <a:rPr lang="fr-FR" sz="1100" dirty="0">
                          <a:latin typeface="Tenorite"/>
                        </a:rPr>
                        <a:t>Concentration dans le vin (g/L)</a:t>
                      </a:r>
                    </a:p>
                  </a:txBody>
                  <a:tcPr marL="68580" marR="68580" marT="34290" marB="34290" anchor="ctr">
                    <a:solidFill>
                      <a:srgbClr val="005745"/>
                    </a:solidFill>
                  </a:tcPr>
                </a:tc>
                <a:tc>
                  <a:txBody>
                    <a:bodyPr/>
                    <a:lstStyle/>
                    <a:p>
                      <a:pPr algn="ctr"/>
                      <a:r>
                        <a:rPr lang="fr-FR" sz="1100" dirty="0">
                          <a:latin typeface="Tenorite"/>
                        </a:rPr>
                        <a:t>Effet de l’acidification sur l’AT </a:t>
                      </a:r>
                    </a:p>
                    <a:p>
                      <a:pPr algn="ctr"/>
                      <a:r>
                        <a:rPr lang="fr-FR" sz="1100" dirty="0">
                          <a:latin typeface="Tenorite"/>
                        </a:rPr>
                        <a:t>(exprimé en acide tartrique)</a:t>
                      </a:r>
                    </a:p>
                  </a:txBody>
                  <a:tcPr marL="68580" marR="68580" marT="34290" marB="34290" anchor="ctr">
                    <a:solidFill>
                      <a:srgbClr val="005745"/>
                    </a:solidFill>
                  </a:tcPr>
                </a:tc>
                <a:tc>
                  <a:txBody>
                    <a:bodyPr/>
                    <a:lstStyle/>
                    <a:p>
                      <a:pPr algn="ctr"/>
                      <a:r>
                        <a:rPr lang="fr-FR" sz="1100">
                          <a:latin typeface="Tenorite"/>
                        </a:rPr>
                        <a:t>Avantages</a:t>
                      </a:r>
                    </a:p>
                  </a:txBody>
                  <a:tcPr marL="68580" marR="68580" marT="34290" marB="34290" anchor="ctr">
                    <a:solidFill>
                      <a:srgbClr val="005745"/>
                    </a:solidFill>
                  </a:tcPr>
                </a:tc>
                <a:tc>
                  <a:txBody>
                    <a:bodyPr/>
                    <a:lstStyle/>
                    <a:p>
                      <a:pPr algn="ctr"/>
                      <a:r>
                        <a:rPr lang="fr-FR" sz="1100">
                          <a:latin typeface="Tenorite"/>
                        </a:rPr>
                        <a:t>Désavantages</a:t>
                      </a:r>
                    </a:p>
                  </a:txBody>
                  <a:tcPr marL="68580" marR="68580" marT="34290" marB="34290" anchor="ctr">
                    <a:solidFill>
                      <a:srgbClr val="005745"/>
                    </a:solidFill>
                  </a:tcPr>
                </a:tc>
                <a:extLst>
                  <a:ext uri="{0D108BD9-81ED-4DB2-BD59-A6C34878D82A}">
                    <a16:rowId xmlns:a16="http://schemas.microsoft.com/office/drawing/2014/main" val="3764160700"/>
                  </a:ext>
                </a:extLst>
              </a:tr>
              <a:tr h="407583">
                <a:tc>
                  <a:txBody>
                    <a:bodyPr/>
                    <a:lstStyle/>
                    <a:p>
                      <a:pPr algn="ctr"/>
                      <a:r>
                        <a:rPr lang="fr-FR" sz="1100">
                          <a:solidFill>
                            <a:schemeClr val="tx1"/>
                          </a:solidFill>
                          <a:latin typeface="Tenorite" panose="00000500000000000000" pitchFamily="2" charset="0"/>
                        </a:rPr>
                        <a:t>Acide tartrique</a:t>
                      </a:r>
                    </a:p>
                  </a:txBody>
                  <a:tcPr marL="68580" marR="68580" marT="34290" marB="34290" anchor="ctr">
                    <a:solidFill>
                      <a:srgbClr val="004C3C">
                        <a:alpha val="49804"/>
                      </a:srgbClr>
                    </a:solidFill>
                  </a:tcPr>
                </a:tc>
                <a:tc>
                  <a:txBody>
                    <a:bodyPr/>
                    <a:lstStyle/>
                    <a:p>
                      <a:pPr algn="ctr"/>
                      <a:r>
                        <a:rPr lang="fr-FR" sz="1100" dirty="0">
                          <a:solidFill>
                            <a:schemeClr val="tx1"/>
                          </a:solidFill>
                          <a:latin typeface="Tenorite" panose="00000500000000000000" pitchFamily="2" charset="0"/>
                        </a:rPr>
                        <a:t>Raisin</a:t>
                      </a:r>
                    </a:p>
                    <a:p>
                      <a:pPr algn="ctr"/>
                      <a:r>
                        <a:rPr lang="fr-FR" sz="1100" dirty="0">
                          <a:solidFill>
                            <a:schemeClr val="tx1"/>
                          </a:solidFill>
                          <a:latin typeface="Tenorite" panose="00000500000000000000" pitchFamily="2" charset="0"/>
                        </a:rPr>
                        <a:t>Addition</a:t>
                      </a:r>
                    </a:p>
                  </a:txBody>
                  <a:tcPr marL="68580" marR="68580" marT="34290" marB="34290" anchor="ctr">
                    <a:solidFill>
                      <a:srgbClr val="004C3C">
                        <a:alpha val="49804"/>
                      </a:srgbClr>
                    </a:solidFill>
                  </a:tcPr>
                </a:tc>
                <a:tc>
                  <a:txBody>
                    <a:bodyPr/>
                    <a:lstStyle/>
                    <a:p>
                      <a:pPr algn="ctr"/>
                      <a:r>
                        <a:rPr lang="fr-FR" sz="1100">
                          <a:solidFill>
                            <a:schemeClr val="tx1"/>
                          </a:solidFill>
                          <a:latin typeface="Tenorite" panose="00000500000000000000" pitchFamily="2" charset="0"/>
                        </a:rPr>
                        <a:t>2 - 6</a:t>
                      </a:r>
                    </a:p>
                  </a:txBody>
                  <a:tcPr marL="68580" marR="68580" marT="34290" marB="34290" anchor="ctr">
                    <a:solidFill>
                      <a:srgbClr val="004C3C">
                        <a:alpha val="49804"/>
                      </a:srgbClr>
                    </a:solidFill>
                  </a:tcPr>
                </a:tc>
                <a:tc>
                  <a:txBody>
                    <a:bodyPr/>
                    <a:lstStyle/>
                    <a:p>
                      <a:pPr algn="ctr"/>
                      <a:r>
                        <a:rPr lang="fr-FR" sz="1100">
                          <a:solidFill>
                            <a:schemeClr val="tx1"/>
                          </a:solidFill>
                          <a:latin typeface="Tenorite" panose="00000500000000000000" pitchFamily="2" charset="0"/>
                        </a:rPr>
                        <a:t>1g/L </a:t>
                      </a:r>
                      <a:r>
                        <a:rPr lang="fr-FR" sz="1100">
                          <a:solidFill>
                            <a:schemeClr val="tx1"/>
                          </a:solidFill>
                          <a:latin typeface="Tenorite" panose="00000500000000000000" pitchFamily="2" charset="0"/>
                          <a:sym typeface="Wingdings" panose="05000000000000000000" pitchFamily="2" charset="2"/>
                        </a:rPr>
                        <a:t> 1g/L</a:t>
                      </a:r>
                      <a:r>
                        <a:rPr lang="fr-FR" sz="1100">
                          <a:solidFill>
                            <a:schemeClr val="tx1"/>
                          </a:solidFill>
                          <a:latin typeface="Tenorite" panose="00000500000000000000" pitchFamily="2" charset="0"/>
                          <a:cs typeface="Calibri" panose="020F0502020204030204" pitchFamily="34" charset="0"/>
                          <a:sym typeface="Wingdings" panose="05000000000000000000" pitchFamily="2" charset="2"/>
                        </a:rPr>
                        <a:t>↑</a:t>
                      </a:r>
                    </a:p>
                    <a:p>
                      <a:pPr algn="ctr"/>
                      <a:r>
                        <a:rPr lang="fr-FR" sz="1100">
                          <a:solidFill>
                            <a:schemeClr val="tx1"/>
                          </a:solidFill>
                          <a:latin typeface="Tenorite" panose="00000500000000000000" pitchFamily="2" charset="0"/>
                          <a:cs typeface="Calibri" panose="020F0502020204030204" pitchFamily="34" charset="0"/>
                          <a:sym typeface="Wingdings" panose="05000000000000000000" pitchFamily="2" charset="2"/>
                        </a:rPr>
                        <a:t>pH  0,1 ↓</a:t>
                      </a:r>
                      <a:endParaRPr lang="fr-FR" sz="1100">
                        <a:solidFill>
                          <a:schemeClr val="tx1"/>
                        </a:solidFill>
                        <a:latin typeface="Tenorite" panose="00000500000000000000" pitchFamily="2" charset="0"/>
                      </a:endParaRPr>
                    </a:p>
                  </a:txBody>
                  <a:tcPr marL="68580" marR="68580" marT="34290" marB="34290" anchor="ctr">
                    <a:solidFill>
                      <a:srgbClr val="004C3C">
                        <a:alpha val="49804"/>
                      </a:srgbClr>
                    </a:solidFill>
                  </a:tcPr>
                </a:tc>
                <a:tc>
                  <a:txBody>
                    <a:bodyPr/>
                    <a:lstStyle/>
                    <a:p>
                      <a:pPr algn="ctr"/>
                      <a:r>
                        <a:rPr lang="fr-FR" sz="1100">
                          <a:solidFill>
                            <a:schemeClr val="tx1"/>
                          </a:solidFill>
                          <a:latin typeface="Tenorite"/>
                        </a:rPr>
                        <a:t>Fraîcheur</a:t>
                      </a:r>
                      <a:endParaRPr lang="fr-FR" sz="1100">
                        <a:solidFill>
                          <a:schemeClr val="tx1"/>
                        </a:solidFill>
                        <a:latin typeface="Tenorite" panose="00000500000000000000" pitchFamily="2" charset="0"/>
                      </a:endParaRPr>
                    </a:p>
                  </a:txBody>
                  <a:tcPr marL="68580" marR="68580" marT="34290" marB="34290" anchor="ctr">
                    <a:solidFill>
                      <a:srgbClr val="004C3C">
                        <a:alpha val="49804"/>
                      </a:srgbClr>
                    </a:solidFill>
                  </a:tcPr>
                </a:tc>
                <a:tc>
                  <a:txBody>
                    <a:bodyPr/>
                    <a:lstStyle/>
                    <a:p>
                      <a:pPr algn="ctr"/>
                      <a:r>
                        <a:rPr lang="fr-FR" sz="1100" dirty="0">
                          <a:solidFill>
                            <a:schemeClr val="tx1"/>
                          </a:solidFill>
                          <a:latin typeface="Tenorite" panose="00000500000000000000" pitchFamily="2" charset="0"/>
                        </a:rPr>
                        <a:t>Précipitation avec K+</a:t>
                      </a:r>
                    </a:p>
                  </a:txBody>
                  <a:tcPr marL="68580" marR="68580" marT="34290" marB="34290" anchor="ctr">
                    <a:solidFill>
                      <a:srgbClr val="004C3C">
                        <a:alpha val="49804"/>
                      </a:srgbClr>
                    </a:solidFill>
                  </a:tcPr>
                </a:tc>
                <a:extLst>
                  <a:ext uri="{0D108BD9-81ED-4DB2-BD59-A6C34878D82A}">
                    <a16:rowId xmlns:a16="http://schemas.microsoft.com/office/drawing/2014/main" val="4031365437"/>
                  </a:ext>
                </a:extLst>
              </a:tr>
              <a:tr h="575412">
                <a:tc>
                  <a:txBody>
                    <a:bodyPr/>
                    <a:lstStyle/>
                    <a:p>
                      <a:pPr algn="ctr"/>
                      <a:r>
                        <a:rPr lang="fr-FR" sz="1100">
                          <a:solidFill>
                            <a:schemeClr val="tx1"/>
                          </a:solidFill>
                          <a:latin typeface="Tenorite" panose="00000500000000000000" pitchFamily="2" charset="0"/>
                        </a:rPr>
                        <a:t>Acide Malique</a:t>
                      </a:r>
                    </a:p>
                  </a:txBody>
                  <a:tcPr marL="68580" marR="68580" marT="34290" marB="34290" anchor="ctr">
                    <a:solidFill>
                      <a:schemeClr val="bg1">
                        <a:lumMod val="95000"/>
                      </a:schemeClr>
                    </a:solidFill>
                  </a:tcPr>
                </a:tc>
                <a:tc>
                  <a:txBody>
                    <a:bodyPr/>
                    <a:lstStyle/>
                    <a:p>
                      <a:pPr algn="ctr"/>
                      <a:r>
                        <a:rPr lang="fr-FR" sz="1100" dirty="0">
                          <a:solidFill>
                            <a:schemeClr val="tx1"/>
                          </a:solidFill>
                          <a:latin typeface="Tenorite"/>
                        </a:rPr>
                        <a:t>Raisin</a:t>
                      </a:r>
                    </a:p>
                    <a:p>
                      <a:pPr algn="ctr"/>
                      <a:r>
                        <a:rPr lang="fr-FR" sz="1100" dirty="0">
                          <a:solidFill>
                            <a:schemeClr val="tx1"/>
                          </a:solidFill>
                          <a:latin typeface="Tenorite"/>
                        </a:rPr>
                        <a:t>Addition</a:t>
                      </a:r>
                    </a:p>
                    <a:p>
                      <a:pPr algn="ctr"/>
                      <a:r>
                        <a:rPr lang="fr-FR" sz="1100" dirty="0">
                          <a:solidFill>
                            <a:schemeClr val="tx1"/>
                          </a:solidFill>
                          <a:latin typeface="Tenorite"/>
                        </a:rPr>
                        <a:t>Levure</a:t>
                      </a:r>
                    </a:p>
                  </a:txBody>
                  <a:tcPr marL="68580" marR="68580" marT="34290" marB="34290" anchor="ctr">
                    <a:solidFill>
                      <a:schemeClr val="bg1">
                        <a:lumMod val="95000"/>
                      </a:schemeClr>
                    </a:solidFill>
                  </a:tcPr>
                </a:tc>
                <a:tc>
                  <a:txBody>
                    <a:bodyPr/>
                    <a:lstStyle/>
                    <a:p>
                      <a:pPr algn="ctr"/>
                      <a:r>
                        <a:rPr lang="fr-FR" sz="1100">
                          <a:solidFill>
                            <a:schemeClr val="tx1"/>
                          </a:solidFill>
                          <a:latin typeface="Tenorite" panose="00000500000000000000" pitchFamily="2" charset="0"/>
                        </a:rPr>
                        <a:t>0,2 - 7</a:t>
                      </a:r>
                    </a:p>
                  </a:txBody>
                  <a:tcPr marL="68580" marR="68580" marT="34290" marB="34290" anchor="ctr">
                    <a:solidFill>
                      <a:schemeClr val="bg1">
                        <a:lumMod val="95000"/>
                      </a:schemeClr>
                    </a:solidFill>
                  </a:tcPr>
                </a:tc>
                <a:tc>
                  <a:txBody>
                    <a:bodyPr/>
                    <a:lstStyle/>
                    <a:p>
                      <a:pPr algn="ctr"/>
                      <a:r>
                        <a:rPr lang="fr-FR" sz="1100">
                          <a:solidFill>
                            <a:schemeClr val="tx1"/>
                          </a:solidFill>
                          <a:latin typeface="Tenorite"/>
                        </a:rPr>
                        <a:t>1g/L </a:t>
                      </a:r>
                      <a:r>
                        <a:rPr lang="fr-FR" sz="1100">
                          <a:solidFill>
                            <a:schemeClr val="tx1"/>
                          </a:solidFill>
                          <a:latin typeface="Tenorite"/>
                          <a:sym typeface="Wingdings" panose="05000000000000000000" pitchFamily="2" charset="2"/>
                        </a:rPr>
                        <a:t> 1,12 g/L</a:t>
                      </a:r>
                      <a:r>
                        <a:rPr lang="fr-FR" sz="1100">
                          <a:solidFill>
                            <a:schemeClr val="tx1"/>
                          </a:solidFill>
                          <a:latin typeface="Tenorite"/>
                          <a:cs typeface="Calibri"/>
                          <a:sym typeface="Wingdings" panose="05000000000000000000" pitchFamily="2" charset="2"/>
                        </a:rPr>
                        <a:t>↑</a:t>
                      </a:r>
                      <a:r>
                        <a:rPr lang="fr-FR" sz="1100">
                          <a:solidFill>
                            <a:schemeClr val="tx1"/>
                          </a:solidFill>
                          <a:latin typeface="Tenorite"/>
                        </a:rPr>
                        <a:t> </a:t>
                      </a:r>
                      <a:endParaRPr lang="fr-FR" sz="1100">
                        <a:solidFill>
                          <a:schemeClr val="tx1"/>
                        </a:solidFill>
                        <a:latin typeface="Tenorite" panose="00000500000000000000" pitchFamily="2" charset="0"/>
                      </a:endParaRPr>
                    </a:p>
                  </a:txBody>
                  <a:tcPr marL="68580" marR="68580" marT="34290" marB="34290" anchor="ctr">
                    <a:solidFill>
                      <a:schemeClr val="bg1">
                        <a:lumMod val="95000"/>
                      </a:schemeClr>
                    </a:solidFill>
                  </a:tcPr>
                </a:tc>
                <a:tc>
                  <a:txBody>
                    <a:bodyPr/>
                    <a:lstStyle/>
                    <a:p>
                      <a:pPr algn="ctr"/>
                      <a:endParaRPr lang="fr-FR" sz="1100" dirty="0">
                        <a:solidFill>
                          <a:schemeClr val="tx1"/>
                        </a:solidFill>
                        <a:latin typeface="Tenorite" panose="00000500000000000000" pitchFamily="2" charset="0"/>
                      </a:endParaRPr>
                    </a:p>
                  </a:txBody>
                  <a:tcPr marL="68580" marR="68580" marT="34290" marB="34290" anchor="ctr">
                    <a:solidFill>
                      <a:schemeClr val="bg1">
                        <a:lumMod val="95000"/>
                      </a:schemeClr>
                    </a:solidFill>
                  </a:tcPr>
                </a:tc>
                <a:tc>
                  <a:txBody>
                    <a:bodyPr/>
                    <a:lstStyle/>
                    <a:p>
                      <a:pPr algn="ctr"/>
                      <a:r>
                        <a:rPr lang="fr-FR" sz="1100">
                          <a:solidFill>
                            <a:schemeClr val="tx1"/>
                          </a:solidFill>
                          <a:latin typeface="Tenorite" panose="00000500000000000000" pitchFamily="2" charset="0"/>
                        </a:rPr>
                        <a:t>Consommé par BL</a:t>
                      </a:r>
                    </a:p>
                  </a:txBody>
                  <a:tcPr marL="68580" marR="68580" marT="34290" marB="34290" anchor="ctr">
                    <a:solidFill>
                      <a:schemeClr val="bg1">
                        <a:lumMod val="95000"/>
                      </a:schemeClr>
                    </a:solidFill>
                  </a:tcPr>
                </a:tc>
                <a:extLst>
                  <a:ext uri="{0D108BD9-81ED-4DB2-BD59-A6C34878D82A}">
                    <a16:rowId xmlns:a16="http://schemas.microsoft.com/office/drawing/2014/main" val="4063820372"/>
                  </a:ext>
                </a:extLst>
              </a:tr>
              <a:tr h="575412">
                <a:tc>
                  <a:txBody>
                    <a:bodyPr/>
                    <a:lstStyle/>
                    <a:p>
                      <a:pPr algn="ctr"/>
                      <a:r>
                        <a:rPr lang="fr-FR" sz="1100">
                          <a:solidFill>
                            <a:schemeClr val="tx1"/>
                          </a:solidFill>
                          <a:latin typeface="Tenorite" panose="00000500000000000000" pitchFamily="2" charset="0"/>
                        </a:rPr>
                        <a:t>Acide Lactique</a:t>
                      </a:r>
                    </a:p>
                  </a:txBody>
                  <a:tcPr marL="68580" marR="68580" marT="34290" marB="34290" anchor="ctr">
                    <a:solidFill>
                      <a:srgbClr val="004C3C">
                        <a:alpha val="49804"/>
                      </a:srgbClr>
                    </a:solidFill>
                  </a:tcPr>
                </a:tc>
                <a:tc>
                  <a:txBody>
                    <a:bodyPr/>
                    <a:lstStyle/>
                    <a:p>
                      <a:pPr algn="ctr"/>
                      <a:r>
                        <a:rPr lang="fr-FR" sz="1100" dirty="0">
                          <a:solidFill>
                            <a:schemeClr val="tx1"/>
                          </a:solidFill>
                          <a:latin typeface="Tenorite" panose="00000500000000000000" pitchFamily="2" charset="0"/>
                        </a:rPr>
                        <a:t>Bactérie lactique</a:t>
                      </a:r>
                    </a:p>
                    <a:p>
                      <a:pPr algn="ctr"/>
                      <a:r>
                        <a:rPr lang="fr-FR" sz="1100" i="1" dirty="0" err="1">
                          <a:solidFill>
                            <a:schemeClr val="tx1"/>
                          </a:solidFill>
                          <a:latin typeface="Tenorite" panose="00000500000000000000" pitchFamily="2" charset="0"/>
                        </a:rPr>
                        <a:t>Lachancea</a:t>
                      </a:r>
                      <a:r>
                        <a:rPr lang="fr-FR" sz="1100" i="1" dirty="0">
                          <a:solidFill>
                            <a:schemeClr val="tx1"/>
                          </a:solidFill>
                          <a:latin typeface="Tenorite" panose="00000500000000000000" pitchFamily="2" charset="0"/>
                        </a:rPr>
                        <a:t> </a:t>
                      </a:r>
                    </a:p>
                    <a:p>
                      <a:pPr algn="ctr"/>
                      <a:r>
                        <a:rPr lang="fr-FR" sz="1100" dirty="0">
                          <a:solidFill>
                            <a:schemeClr val="tx1"/>
                          </a:solidFill>
                          <a:latin typeface="Tenorite" panose="00000500000000000000" pitchFamily="2" charset="0"/>
                        </a:rPr>
                        <a:t>Addition</a:t>
                      </a:r>
                    </a:p>
                  </a:txBody>
                  <a:tcPr marL="68580" marR="68580" marT="34290" marB="34290" anchor="ctr">
                    <a:solidFill>
                      <a:srgbClr val="004C3C">
                        <a:alpha val="49804"/>
                      </a:srgbClr>
                    </a:solidFill>
                  </a:tcPr>
                </a:tc>
                <a:tc>
                  <a:txBody>
                    <a:bodyPr/>
                    <a:lstStyle/>
                    <a:p>
                      <a:pPr algn="ctr"/>
                      <a:r>
                        <a:rPr lang="fr-FR" sz="1100">
                          <a:solidFill>
                            <a:schemeClr val="tx1"/>
                          </a:solidFill>
                          <a:latin typeface="Tenorite" panose="00000500000000000000" pitchFamily="2" charset="0"/>
                        </a:rPr>
                        <a:t>0 - 15</a:t>
                      </a:r>
                    </a:p>
                  </a:txBody>
                  <a:tcPr marL="68580" marR="68580" marT="34290" marB="34290" anchor="ctr">
                    <a:solidFill>
                      <a:srgbClr val="004C3C">
                        <a:alpha val="49804"/>
                      </a:srgbClr>
                    </a:solidFill>
                  </a:tcPr>
                </a:tc>
                <a:tc>
                  <a:txBody>
                    <a:bodyPr/>
                    <a:lstStyle/>
                    <a:p>
                      <a:pPr algn="ctr"/>
                      <a:r>
                        <a:rPr lang="fr-FR" sz="1100">
                          <a:solidFill>
                            <a:schemeClr val="tx1"/>
                          </a:solidFill>
                          <a:latin typeface="Tenorite" panose="00000500000000000000" pitchFamily="2" charset="0"/>
                        </a:rPr>
                        <a:t>1g/L </a:t>
                      </a:r>
                      <a:r>
                        <a:rPr lang="fr-FR" sz="1100">
                          <a:solidFill>
                            <a:schemeClr val="tx1"/>
                          </a:solidFill>
                          <a:latin typeface="Tenorite" panose="00000500000000000000" pitchFamily="2" charset="0"/>
                          <a:sym typeface="Wingdings" panose="05000000000000000000" pitchFamily="2" charset="2"/>
                        </a:rPr>
                        <a:t> 0,83 g/L </a:t>
                      </a:r>
                      <a:r>
                        <a:rPr lang="fr-FR" sz="1100">
                          <a:solidFill>
                            <a:schemeClr val="tx1"/>
                          </a:solidFill>
                          <a:latin typeface="Tenorite" panose="00000500000000000000" pitchFamily="2" charset="0"/>
                          <a:cs typeface="Calibri" panose="020F0502020204030204" pitchFamily="34" charset="0"/>
                          <a:sym typeface="Wingdings" panose="05000000000000000000" pitchFamily="2" charset="2"/>
                        </a:rPr>
                        <a:t>↑</a:t>
                      </a:r>
                      <a:endParaRPr lang="fr-FR" sz="1100">
                        <a:solidFill>
                          <a:schemeClr val="tx1"/>
                        </a:solidFill>
                        <a:latin typeface="Tenorite" panose="00000500000000000000" pitchFamily="2" charset="0"/>
                      </a:endParaRPr>
                    </a:p>
                  </a:txBody>
                  <a:tcPr marL="68580" marR="68580" marT="34290" marB="34290" anchor="ctr">
                    <a:solidFill>
                      <a:srgbClr val="004C3C">
                        <a:alpha val="49804"/>
                      </a:srgbClr>
                    </a:solidFill>
                  </a:tcPr>
                </a:tc>
                <a:tc>
                  <a:txBody>
                    <a:bodyPr/>
                    <a:lstStyle/>
                    <a:p>
                      <a:pPr algn="ctr"/>
                      <a:r>
                        <a:rPr lang="fr-FR" sz="1100">
                          <a:solidFill>
                            <a:schemeClr val="tx1"/>
                          </a:solidFill>
                          <a:latin typeface="Tenorite" panose="00000500000000000000" pitchFamily="2" charset="0"/>
                        </a:rPr>
                        <a:t>Stable</a:t>
                      </a:r>
                    </a:p>
                  </a:txBody>
                  <a:tcPr marL="68580" marR="68580" marT="34290" marB="34290" anchor="ctr">
                    <a:solidFill>
                      <a:srgbClr val="004C3C">
                        <a:alpha val="49804"/>
                      </a:srgbClr>
                    </a:solidFill>
                  </a:tcPr>
                </a:tc>
                <a:tc>
                  <a:txBody>
                    <a:bodyPr/>
                    <a:lstStyle/>
                    <a:p>
                      <a:pPr algn="ctr"/>
                      <a:r>
                        <a:rPr lang="fr-FR" sz="1100" dirty="0">
                          <a:solidFill>
                            <a:schemeClr val="tx1"/>
                          </a:solidFill>
                          <a:latin typeface="Tenorite" panose="00000500000000000000" pitchFamily="2" charset="0"/>
                        </a:rPr>
                        <a:t>Stable</a:t>
                      </a:r>
                    </a:p>
                  </a:txBody>
                  <a:tcPr marL="68580" marR="68580" marT="34290" marB="34290" anchor="ctr">
                    <a:solidFill>
                      <a:srgbClr val="004C3C">
                        <a:alpha val="49804"/>
                      </a:srgbClr>
                    </a:solidFill>
                  </a:tcPr>
                </a:tc>
                <a:extLst>
                  <a:ext uri="{0D108BD9-81ED-4DB2-BD59-A6C34878D82A}">
                    <a16:rowId xmlns:a16="http://schemas.microsoft.com/office/drawing/2014/main" val="4240742411"/>
                  </a:ext>
                </a:extLst>
              </a:tr>
              <a:tr h="575412">
                <a:tc>
                  <a:txBody>
                    <a:bodyPr/>
                    <a:lstStyle/>
                    <a:p>
                      <a:pPr algn="ctr"/>
                      <a:r>
                        <a:rPr lang="fr-FR" sz="1100">
                          <a:solidFill>
                            <a:schemeClr val="tx1"/>
                          </a:solidFill>
                          <a:latin typeface="Tenorite"/>
                        </a:rPr>
                        <a:t>Acide Citrique</a:t>
                      </a:r>
                    </a:p>
                  </a:txBody>
                  <a:tcPr marL="68580" marR="68580" marT="34290" marB="34290" anchor="ctr">
                    <a:solidFill>
                      <a:schemeClr val="bg1">
                        <a:lumMod val="95000"/>
                      </a:schemeClr>
                    </a:solidFill>
                  </a:tcPr>
                </a:tc>
                <a:tc>
                  <a:txBody>
                    <a:bodyPr/>
                    <a:lstStyle/>
                    <a:p>
                      <a:pPr algn="ctr"/>
                      <a:r>
                        <a:rPr lang="fr-FR" sz="1100" dirty="0">
                          <a:solidFill>
                            <a:schemeClr val="tx1"/>
                          </a:solidFill>
                          <a:latin typeface="Tenorite"/>
                        </a:rPr>
                        <a:t>Raisin</a:t>
                      </a:r>
                    </a:p>
                    <a:p>
                      <a:pPr algn="ctr"/>
                      <a:r>
                        <a:rPr lang="fr-FR" sz="1100" dirty="0">
                          <a:solidFill>
                            <a:schemeClr val="tx1"/>
                          </a:solidFill>
                          <a:latin typeface="Tenorite"/>
                        </a:rPr>
                        <a:t>Addition</a:t>
                      </a:r>
                    </a:p>
                  </a:txBody>
                  <a:tcPr marL="68580" marR="68580" marT="34290" marB="34290" anchor="ctr">
                    <a:solidFill>
                      <a:schemeClr val="bg1">
                        <a:lumMod val="95000"/>
                      </a:schemeClr>
                    </a:solidFill>
                  </a:tcPr>
                </a:tc>
                <a:tc>
                  <a:txBody>
                    <a:bodyPr/>
                    <a:lstStyle/>
                    <a:p>
                      <a:pPr algn="ctr"/>
                      <a:r>
                        <a:rPr lang="fr-FR" sz="1100">
                          <a:solidFill>
                            <a:schemeClr val="tx1"/>
                          </a:solidFill>
                          <a:latin typeface="Tenorite" panose="00000500000000000000" pitchFamily="2" charset="0"/>
                        </a:rPr>
                        <a:t>0 - 1</a:t>
                      </a:r>
                    </a:p>
                  </a:txBody>
                  <a:tcPr marL="68580" marR="68580" marT="34290" marB="34290" anchor="ctr">
                    <a:solidFill>
                      <a:schemeClr val="bg1">
                        <a:lumMod val="95000"/>
                      </a:schemeClr>
                    </a:solidFill>
                  </a:tcPr>
                </a:tc>
                <a:tc>
                  <a:txBody>
                    <a:bodyPr/>
                    <a:lstStyle/>
                    <a:p>
                      <a:pPr algn="ctr"/>
                      <a:r>
                        <a:rPr lang="fr-FR" sz="1100">
                          <a:solidFill>
                            <a:schemeClr val="tx1"/>
                          </a:solidFill>
                          <a:latin typeface="Tenorite"/>
                        </a:rPr>
                        <a:t>1g/L </a:t>
                      </a:r>
                      <a:r>
                        <a:rPr lang="fr-FR" sz="1100">
                          <a:solidFill>
                            <a:schemeClr val="tx1"/>
                          </a:solidFill>
                          <a:latin typeface="Tenorite"/>
                          <a:sym typeface="Wingdings" panose="05000000000000000000" pitchFamily="2" charset="2"/>
                        </a:rPr>
                        <a:t> 1,07 g/L </a:t>
                      </a:r>
                      <a:r>
                        <a:rPr lang="fr-FR" sz="1100">
                          <a:solidFill>
                            <a:schemeClr val="tx1"/>
                          </a:solidFill>
                          <a:latin typeface="Tenorite"/>
                          <a:cs typeface="Calibri"/>
                          <a:sym typeface="Wingdings" panose="05000000000000000000" pitchFamily="2" charset="2"/>
                        </a:rPr>
                        <a:t>↑</a:t>
                      </a:r>
                      <a:endParaRPr lang="fr-FR" sz="1100">
                        <a:solidFill>
                          <a:schemeClr val="tx1"/>
                        </a:solidFill>
                        <a:latin typeface="Tenorite"/>
                        <a:cs typeface="Calibri"/>
                      </a:endParaRPr>
                    </a:p>
                  </a:txBody>
                  <a:tcPr marL="68580" marR="68580" marT="34290" marB="34290" anchor="ctr">
                    <a:solidFill>
                      <a:schemeClr val="bg1">
                        <a:lumMod val="95000"/>
                      </a:schemeClr>
                    </a:solidFill>
                  </a:tcPr>
                </a:tc>
                <a:tc>
                  <a:txBody>
                    <a:bodyPr/>
                    <a:lstStyle/>
                    <a:p>
                      <a:pPr algn="ctr"/>
                      <a:r>
                        <a:rPr lang="fr-FR" sz="1100">
                          <a:solidFill>
                            <a:schemeClr val="tx1"/>
                          </a:solidFill>
                          <a:latin typeface="Tenorite"/>
                        </a:rPr>
                        <a:t>Fraicheur</a:t>
                      </a:r>
                    </a:p>
                  </a:txBody>
                  <a:tcPr marL="68580" marR="68580" marT="34290" marB="34290" anchor="ctr">
                    <a:solidFill>
                      <a:schemeClr val="bg1">
                        <a:lumMod val="95000"/>
                      </a:schemeClr>
                    </a:solidFill>
                  </a:tcPr>
                </a:tc>
                <a:tc>
                  <a:txBody>
                    <a:bodyPr/>
                    <a:lstStyle/>
                    <a:p>
                      <a:pPr algn="ctr"/>
                      <a:r>
                        <a:rPr lang="fr-FR" sz="1100" dirty="0">
                          <a:solidFill>
                            <a:schemeClr val="tx1"/>
                          </a:solidFill>
                          <a:latin typeface="Tenorite"/>
                        </a:rPr>
                        <a:t>Consommé par BL (acide acétique</a:t>
                      </a:r>
                      <a:r>
                        <a:rPr lang="fr-FR" sz="1100" dirty="0">
                          <a:solidFill>
                            <a:schemeClr val="tx1"/>
                          </a:solidFill>
                          <a:latin typeface="Tenorite"/>
                          <a:cs typeface="Calibri"/>
                          <a:sym typeface="Wingdings" panose="05000000000000000000" pitchFamily="2" charset="2"/>
                        </a:rPr>
                        <a:t>↑)</a:t>
                      </a:r>
                      <a:endParaRPr lang="fr-FR" sz="1100" dirty="0">
                        <a:solidFill>
                          <a:schemeClr val="tx1"/>
                        </a:solidFill>
                        <a:latin typeface="Tenorite"/>
                        <a:cs typeface="Calibri"/>
                      </a:endParaRPr>
                    </a:p>
                  </a:txBody>
                  <a:tcPr marL="68580" marR="68580" marT="34290" marB="34290" anchor="ctr">
                    <a:solidFill>
                      <a:schemeClr val="bg1">
                        <a:lumMod val="95000"/>
                      </a:schemeClr>
                    </a:solidFill>
                  </a:tcPr>
                </a:tc>
                <a:extLst>
                  <a:ext uri="{0D108BD9-81ED-4DB2-BD59-A6C34878D82A}">
                    <a16:rowId xmlns:a16="http://schemas.microsoft.com/office/drawing/2014/main" val="3049377718"/>
                  </a:ext>
                </a:extLst>
              </a:tr>
            </a:tbl>
          </a:graphicData>
        </a:graphic>
      </p:graphicFrame>
    </p:spTree>
    <p:extLst>
      <p:ext uri="{BB962C8B-B14F-4D97-AF65-F5344CB8AC3E}">
        <p14:creationId xmlns:p14="http://schemas.microsoft.com/office/powerpoint/2010/main" val="2985842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Finalement, l’équivalence entre mes acides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027590B9-DF40-FB26-AB00-BF6BFB02A0E6}"/>
              </a:ext>
            </a:extLst>
          </p:cNvPr>
          <p:cNvSpPr txBox="1"/>
          <p:nvPr/>
        </p:nvSpPr>
        <p:spPr>
          <a:xfrm>
            <a:off x="206225" y="2039819"/>
            <a:ext cx="8621406" cy="1353562"/>
          </a:xfrm>
          <a:prstGeom prst="roundRect">
            <a:avLst/>
          </a:prstGeom>
          <a:solidFill>
            <a:srgbClr val="004C3C">
              <a:alpha val="50196"/>
            </a:srgbClr>
          </a:solidFill>
          <a:ln>
            <a:noFill/>
          </a:ln>
        </p:spPr>
        <p:txBody>
          <a:bodyPr wrap="square" lIns="68580" tIns="34290" rIns="68580" bIns="34290" anchor="t">
            <a:spAutoFit/>
          </a:bodyPr>
          <a:lstStyle/>
          <a:p>
            <a:pPr algn="ctr"/>
            <a:r>
              <a:rPr lang="fr-FR" sz="1500" b="1" dirty="0">
                <a:solidFill>
                  <a:srgbClr val="004C3C"/>
                </a:solidFill>
                <a:latin typeface="Calibri" panose="020F0502020204030204" pitchFamily="34" charset="0"/>
                <a:ea typeface="Calibri" panose="020F0502020204030204" pitchFamily="34" charset="0"/>
                <a:cs typeface="Calibri" panose="020F0502020204030204" pitchFamily="34" charset="0"/>
              </a:rPr>
              <a:t>ÉQUIVALENCE</a:t>
            </a:r>
          </a:p>
          <a:p>
            <a:pPr algn="ct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20 </a:t>
            </a:r>
            <a:r>
              <a:rPr lang="fr-FR" sz="1500" b="1" dirty="0" err="1">
                <a:solidFill>
                  <a:schemeClr val="bg1"/>
                </a:solidFill>
                <a:latin typeface="Calibri" panose="020F0502020204030204" pitchFamily="34" charset="0"/>
                <a:ea typeface="Calibri" panose="020F0502020204030204" pitchFamily="34" charset="0"/>
                <a:cs typeface="Calibri" panose="020F0502020204030204" pitchFamily="34" charset="0"/>
              </a:rPr>
              <a:t>méq</a:t>
            </a: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/L </a:t>
            </a:r>
          </a:p>
          <a:p>
            <a:pPr algn="ctr"/>
            <a:endPar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150 g/</a:t>
            </a:r>
            <a:r>
              <a:rPr lang="fr-FR" sz="1500" b="1" dirty="0" err="1">
                <a:solidFill>
                  <a:schemeClr val="bg1"/>
                </a:solidFill>
                <a:latin typeface="Calibri" panose="020F0502020204030204" pitchFamily="34" charset="0"/>
                <a:ea typeface="Calibri" panose="020F0502020204030204" pitchFamily="34" charset="0"/>
                <a:cs typeface="Calibri" panose="020F0502020204030204" pitchFamily="34" charset="0"/>
              </a:rPr>
              <a:t>hL</a:t>
            </a: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 d’acide tartrique = 134 g/</a:t>
            </a:r>
            <a:r>
              <a:rPr lang="fr-FR" sz="1500" b="1" dirty="0" err="1">
                <a:solidFill>
                  <a:schemeClr val="bg1"/>
                </a:solidFill>
                <a:latin typeface="Calibri" panose="020F0502020204030204" pitchFamily="34" charset="0"/>
                <a:ea typeface="Calibri" panose="020F0502020204030204" pitchFamily="34" charset="0"/>
                <a:cs typeface="Calibri" panose="020F0502020204030204" pitchFamily="34" charset="0"/>
              </a:rPr>
              <a:t>hL</a:t>
            </a: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 d’acide malique = 180 g/</a:t>
            </a:r>
            <a:r>
              <a:rPr lang="fr-FR" sz="1500" b="1" dirty="0" err="1">
                <a:solidFill>
                  <a:schemeClr val="bg1"/>
                </a:solidFill>
                <a:latin typeface="Calibri" panose="020F0502020204030204" pitchFamily="34" charset="0"/>
                <a:ea typeface="Calibri" panose="020F0502020204030204" pitchFamily="34" charset="0"/>
                <a:cs typeface="Calibri" panose="020F0502020204030204" pitchFamily="34" charset="0"/>
              </a:rPr>
              <a:t>hL</a:t>
            </a: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 d’acide lactique ou 17 </a:t>
            </a:r>
            <a:r>
              <a:rPr lang="fr-FR" sz="1500" b="1" dirty="0" err="1">
                <a:solidFill>
                  <a:schemeClr val="bg1"/>
                </a:solidFill>
                <a:latin typeface="Calibri" panose="020F0502020204030204" pitchFamily="34" charset="0"/>
                <a:ea typeface="Calibri" panose="020F0502020204030204" pitchFamily="34" charset="0"/>
                <a:cs typeface="Calibri" panose="020F0502020204030204" pitchFamily="34" charset="0"/>
              </a:rPr>
              <a:t>cL</a:t>
            </a: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fr-FR" sz="1500" b="1" dirty="0" err="1">
                <a:solidFill>
                  <a:schemeClr val="bg1"/>
                </a:solidFill>
                <a:latin typeface="Calibri" panose="020F0502020204030204" pitchFamily="34" charset="0"/>
                <a:ea typeface="Calibri" panose="020F0502020204030204" pitchFamily="34" charset="0"/>
                <a:cs typeface="Calibri" panose="020F0502020204030204" pitchFamily="34" charset="0"/>
              </a:rPr>
              <a:t>hL</a:t>
            </a:r>
            <a:r>
              <a:rPr lang="fr-FR" sz="1500" b="1" dirty="0">
                <a:solidFill>
                  <a:schemeClr val="bg1"/>
                </a:solidFill>
                <a:latin typeface="Calibri" panose="020F0502020204030204" pitchFamily="34" charset="0"/>
                <a:ea typeface="Calibri" panose="020F0502020204030204" pitchFamily="34" charset="0"/>
                <a:cs typeface="Calibri" panose="020F0502020204030204" pitchFamily="34" charset="0"/>
              </a:rPr>
              <a:t> de produit liquide</a:t>
            </a:r>
          </a:p>
        </p:txBody>
      </p:sp>
    </p:spTree>
    <p:extLst>
      <p:ext uri="{BB962C8B-B14F-4D97-AF65-F5344CB8AC3E}">
        <p14:creationId xmlns:p14="http://schemas.microsoft.com/office/powerpoint/2010/main" val="3730080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Acidification : rappel règlementaire</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39ED87C3-A530-4355-CB2E-5EE2A5E299D7}"/>
              </a:ext>
            </a:extLst>
          </p:cNvPr>
          <p:cNvSpPr txBox="1"/>
          <p:nvPr/>
        </p:nvSpPr>
        <p:spPr>
          <a:xfrm>
            <a:off x="155672" y="911400"/>
            <a:ext cx="8894364" cy="3554819"/>
          </a:xfrm>
          <a:prstGeom prst="rect">
            <a:avLst/>
          </a:prstGeom>
          <a:solidFill>
            <a:schemeClr val="accent3">
              <a:lumMod val="20000"/>
              <a:lumOff val="80000"/>
            </a:schemeClr>
          </a:solidFill>
        </p:spPr>
        <p:txBody>
          <a:bodyPr wrap="square" rtlCol="0">
            <a:spAutoFit/>
          </a:bodyPr>
          <a:lstStyle/>
          <a:p>
            <a:pPr algn="ctr" defTabSz="914355">
              <a:buSzPct val="80000"/>
              <a:defRPr/>
            </a:pPr>
            <a:r>
              <a:rPr lang="fr-FR" sz="1500" b="1" u="sng" dirty="0">
                <a:latin typeface="Calibri" panose="020F0502020204030204" pitchFamily="34" charset="0"/>
                <a:ea typeface="Calibri" panose="020F0502020204030204" pitchFamily="34" charset="0"/>
                <a:cs typeface="Calibri" panose="020F0502020204030204" pitchFamily="34" charset="0"/>
              </a:rPr>
              <a:t>Le Règlement UE n°2021/2117 modifie les dispositions du règlement UE 1308/2013</a:t>
            </a: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r>
              <a:rPr lang="fr-FR" sz="1500" dirty="0">
                <a:latin typeface="Calibri" panose="020F0502020204030204" pitchFamily="34" charset="0"/>
                <a:ea typeface="Calibri" panose="020F0502020204030204" pitchFamily="34" charset="0"/>
                <a:cs typeface="Calibri" panose="020F0502020204030204" pitchFamily="34" charset="0"/>
              </a:rPr>
              <a:t>L’acidification et la désacidification sont possibles partout, dans les limites fixées par l’annexe VIII. Partie I, C. du règlement UE 1308/2013 </a:t>
            </a: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r>
              <a:rPr lang="fr-FR" sz="1500" dirty="0">
                <a:latin typeface="Calibri" panose="020F0502020204030204" pitchFamily="34" charset="0"/>
                <a:ea typeface="Calibri" panose="020F0502020204030204" pitchFamily="34" charset="0"/>
                <a:cs typeface="Calibri" panose="020F0502020204030204" pitchFamily="34" charset="0"/>
              </a:rPr>
              <a:t>Les raisins frais, le moût de raisins, le moût de raisins partiellement fermenté, le vin nouveau encore en fermentation et le vin peuvent faire l'objet d'une acidification </a:t>
            </a: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r>
              <a:rPr lang="fr-FR" sz="1500" dirty="0">
                <a:latin typeface="Calibri" panose="020F0502020204030204" pitchFamily="34" charset="0"/>
                <a:ea typeface="Calibri" panose="020F0502020204030204" pitchFamily="34" charset="0"/>
                <a:cs typeface="Calibri" panose="020F0502020204030204" pitchFamily="34" charset="0"/>
              </a:rPr>
              <a:t>L'acidification des produits visés au point 1 ne peut être effectuée que dans la limite maximale de 4 grammes par litre exprimée en acide tartrique, soit 53,3 milliéquivalents par litre.</a:t>
            </a:r>
          </a:p>
          <a:p>
            <a:pPr defTabSz="914355">
              <a:buSzPct val="80000"/>
              <a:defRPr/>
            </a:pPr>
            <a:endParaRPr lang="fr-FR" sz="1500" dirty="0">
              <a:ea typeface="Times New Roman" panose="02020603050405020304" pitchFamily="18" charset="0"/>
            </a:endParaRPr>
          </a:p>
          <a:p>
            <a:pPr defTabSz="914355">
              <a:buSzPct val="80000"/>
              <a:defRPr/>
            </a:pPr>
            <a:endParaRPr lang="fr-FR"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5319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Acidification : rappel règlementaire</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39ED87C3-A530-4355-CB2E-5EE2A5E299D7}"/>
              </a:ext>
            </a:extLst>
          </p:cNvPr>
          <p:cNvSpPr txBox="1"/>
          <p:nvPr/>
        </p:nvSpPr>
        <p:spPr>
          <a:xfrm>
            <a:off x="155672" y="911399"/>
            <a:ext cx="8894364" cy="3093154"/>
          </a:xfrm>
          <a:prstGeom prst="rect">
            <a:avLst/>
          </a:prstGeom>
          <a:solidFill>
            <a:schemeClr val="accent3">
              <a:lumMod val="20000"/>
              <a:lumOff val="80000"/>
            </a:schemeClr>
          </a:solidFill>
        </p:spPr>
        <p:txBody>
          <a:bodyPr wrap="square" rtlCol="0">
            <a:spAutoFit/>
          </a:bodyPr>
          <a:lstStyle/>
          <a:p>
            <a:pPr algn="ctr" defTabSz="914355">
              <a:buSzPct val="80000"/>
              <a:defRPr/>
            </a:pPr>
            <a:r>
              <a:rPr lang="fr-FR" sz="1500" b="1" u="sng" dirty="0">
                <a:latin typeface="Calibri" panose="020F0502020204030204" pitchFamily="34" charset="0"/>
                <a:ea typeface="Calibri" panose="020F0502020204030204" pitchFamily="34" charset="0"/>
                <a:cs typeface="Calibri" panose="020F0502020204030204" pitchFamily="34" charset="0"/>
              </a:rPr>
              <a:t>Le Règlement UE n°2021/2117 modifie les dispositions du règlement UE 1308/2013</a:t>
            </a: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defTabSz="914355">
              <a:buSzPct val="80000"/>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r>
              <a:rPr lang="fr-FR" sz="1500" dirty="0">
                <a:latin typeface="Calibri" panose="020F0502020204030204" pitchFamily="34" charset="0"/>
                <a:ea typeface="Calibri" panose="020F0502020204030204" pitchFamily="34" charset="0"/>
                <a:cs typeface="Calibri" panose="020F0502020204030204" pitchFamily="34" charset="0"/>
              </a:rPr>
              <a:t>L'acidification et l'enrichissement, ainsi que l'acidification et la désacidification d’un même produit, s'excluent mutuellement.</a:t>
            </a: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r>
              <a:rPr lang="fr-FR" sz="1500" dirty="0">
                <a:latin typeface="Calibri" panose="020F0502020204030204" pitchFamily="34" charset="0"/>
                <a:ea typeface="Calibri" panose="020F0502020204030204" pitchFamily="34" charset="0"/>
                <a:cs typeface="Calibri" panose="020F0502020204030204" pitchFamily="34" charset="0"/>
              </a:rPr>
              <a:t>L'acidification et la désacidification des vins ne peuvent avoir lieu que dans la zone viticole où les raisins mis en œuvre pour l'élaboration du vin en question ont été récoltés.</a:t>
            </a: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101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Acidification : rappel règlementaire</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C2A5D1F6-022F-DC23-81B7-99D095C7B70F}"/>
              </a:ext>
            </a:extLst>
          </p:cNvPr>
          <p:cNvSpPr txBox="1"/>
          <p:nvPr/>
        </p:nvSpPr>
        <p:spPr>
          <a:xfrm>
            <a:off x="205000" y="923739"/>
            <a:ext cx="8720699" cy="3881062"/>
          </a:xfrm>
          <a:prstGeom prst="rect">
            <a:avLst/>
          </a:prstGeom>
          <a:solidFill>
            <a:schemeClr val="accent3">
              <a:lumMod val="20000"/>
              <a:lumOff val="80000"/>
            </a:schemeClr>
          </a:solidFill>
        </p:spPr>
        <p:txBody>
          <a:bodyPr wrap="square" rtlCol="0">
            <a:spAutoFit/>
          </a:bodyPr>
          <a:lstStyle/>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ea typeface="Calibri" panose="020F0502020204030204" pitchFamily="34" charset="0"/>
                <a:cs typeface="Calibri" panose="020F0502020204030204" pitchFamily="34" charset="0"/>
              </a:rPr>
              <a:t>Vin </a:t>
            </a:r>
            <a:r>
              <a:rPr lang="fr-FR" sz="1500" dirty="0">
                <a:latin typeface="Calibri" panose="020F0502020204030204" pitchFamily="34" charset="0"/>
                <a:ea typeface="Calibri" panose="020F0502020204030204" pitchFamily="34" charset="0"/>
                <a:cs typeface="Calibri" panose="020F0502020204030204" pitchFamily="34" charset="0"/>
              </a:rPr>
              <a:t>: Acidité ne doit pas être inférieure à </a:t>
            </a:r>
            <a:r>
              <a:rPr lang="fr-FR" sz="1500" b="1" dirty="0">
                <a:latin typeface="Calibri" panose="020F0502020204030204" pitchFamily="34" charset="0"/>
                <a:ea typeface="Calibri" panose="020F0502020204030204" pitchFamily="34" charset="0"/>
                <a:cs typeface="Calibri" panose="020F0502020204030204" pitchFamily="34" charset="0"/>
              </a:rPr>
              <a:t>3,5 g/L </a:t>
            </a:r>
            <a:r>
              <a:rPr lang="fr-FR" sz="1500" dirty="0">
                <a:latin typeface="Calibri" panose="020F0502020204030204" pitchFamily="34" charset="0"/>
                <a:ea typeface="Calibri" panose="020F0502020204030204" pitchFamily="34" charset="0"/>
                <a:cs typeface="Calibri" panose="020F0502020204030204" pitchFamily="34" charset="0"/>
              </a:rPr>
              <a:t>exprimé en acide tartrique</a:t>
            </a: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ea typeface="Calibri" panose="020F0502020204030204" pitchFamily="34" charset="0"/>
                <a:cs typeface="Calibri" panose="020F0502020204030204" pitchFamily="34" charset="0"/>
              </a:rPr>
              <a:t>Régulateurs d’acidités </a:t>
            </a:r>
            <a:r>
              <a:rPr lang="fr-FR" sz="1500" dirty="0">
                <a:latin typeface="Calibri" panose="020F0502020204030204" pitchFamily="34" charset="0"/>
                <a:ea typeface="Calibri" panose="020F0502020204030204" pitchFamily="34" charset="0"/>
                <a:cs typeface="Calibri" panose="020F0502020204030204" pitchFamily="34" charset="0"/>
              </a:rPr>
              <a:t>(Additifs) : à mentionner avec les nouvelles règles d’étiquetage</a:t>
            </a:r>
          </a:p>
          <a:p>
            <a:pPr algn="just" defTabSz="914355">
              <a:buSzPct val="80000"/>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r>
              <a:rPr lang="fr-FR" sz="1500" b="1" dirty="0">
                <a:latin typeface="Calibri" panose="020F0502020204030204" pitchFamily="34" charset="0"/>
                <a:ea typeface="Calibri" panose="020F0502020204030204" pitchFamily="34" charset="0"/>
                <a:cs typeface="Calibri" panose="020F0502020204030204" pitchFamily="34" charset="0"/>
              </a:rPr>
              <a:t>Enregistrements obligatoires</a:t>
            </a: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07000"/>
              </a:lnSpc>
              <a:spcAft>
                <a:spcPts val="600"/>
              </a:spcAft>
              <a:buSzPts val="1000"/>
              <a:buFont typeface="Symbol" panose="05050102010706020507" pitchFamily="18" charset="2"/>
              <a:buChar char=""/>
              <a:tabLst>
                <a:tab pos="342900" algn="l"/>
              </a:tabLst>
            </a:pPr>
            <a:r>
              <a:rPr lang="fr-FR" sz="1500" dirty="0">
                <a:latin typeface="Calibri" panose="020F0502020204030204" pitchFamily="34" charset="0"/>
                <a:ea typeface="Calibri" panose="020F0502020204030204" pitchFamily="34" charset="0"/>
                <a:cs typeface="Calibri" panose="020F0502020204030204" pitchFamily="34" charset="0"/>
              </a:rPr>
              <a:t>La déclaration dématérialisée d’acidification (au plus tard 2 jours après le début de l’opération) </a:t>
            </a:r>
          </a:p>
          <a:p>
            <a:pPr marL="600075" lvl="1" indent="-257175">
              <a:lnSpc>
                <a:spcPct val="107000"/>
              </a:lnSpc>
              <a:spcAft>
                <a:spcPts val="600"/>
              </a:spcAft>
              <a:buSzPts val="1000"/>
              <a:buFont typeface="Symbol" panose="05050102010706020507" pitchFamily="18" charset="2"/>
              <a:buChar char=""/>
              <a:tabLst>
                <a:tab pos="342900" algn="l"/>
              </a:tabLst>
            </a:pPr>
            <a:r>
              <a:rPr lang="fr-FR" sz="1500" dirty="0">
                <a:latin typeface="Calibri" panose="020F0502020204030204" pitchFamily="34" charset="0"/>
                <a:ea typeface="Calibri" panose="020F0502020204030204" pitchFamily="34" charset="0"/>
                <a:cs typeface="Calibri" panose="020F0502020204030204" pitchFamily="34" charset="0"/>
              </a:rPr>
              <a:t>L’inscription de l’opération d’acidification sur le registre</a:t>
            </a:r>
            <a:endParaRPr lang="fr-FR" sz="1500" kern="100" dirty="0">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07000"/>
              </a:lnSpc>
              <a:spcAft>
                <a:spcPts val="600"/>
              </a:spcAft>
              <a:buSzPts val="1000"/>
              <a:buFont typeface="Symbol" panose="05050102010706020507" pitchFamily="18" charset="2"/>
              <a:buChar char=""/>
              <a:tabLst>
                <a:tab pos="342900" algn="l"/>
              </a:tabLst>
            </a:pPr>
            <a:r>
              <a:rPr lang="fr-FR" sz="1500" dirty="0">
                <a:latin typeface="Calibri" panose="020F0502020204030204" pitchFamily="34" charset="0"/>
                <a:ea typeface="Calibri" panose="020F0502020204030204" pitchFamily="34" charset="0"/>
                <a:cs typeface="Calibri" panose="020F0502020204030204" pitchFamily="34" charset="0"/>
              </a:rPr>
              <a:t>La tenue d’un registre « entrées et sorties » pour les produits propres à acidifier</a:t>
            </a:r>
            <a:endParaRPr lang="fr-FR" sz="1500" kern="100" dirty="0">
              <a:latin typeface="Calibri" panose="020F0502020204030204" pitchFamily="34" charset="0"/>
              <a:ea typeface="Calibri" panose="020F0502020204030204" pitchFamily="34" charset="0"/>
              <a:cs typeface="Calibri" panose="020F0502020204030204" pitchFamily="34" charset="0"/>
            </a:endParaRPr>
          </a:p>
          <a:p>
            <a:pPr marL="600075" lvl="1" indent="-257175">
              <a:lnSpc>
                <a:spcPct val="107000"/>
              </a:lnSpc>
              <a:spcAft>
                <a:spcPts val="600"/>
              </a:spcAft>
              <a:buSzPts val="1000"/>
              <a:buFont typeface="Symbol" panose="05050102010706020507" pitchFamily="18" charset="2"/>
              <a:buChar char=""/>
              <a:tabLst>
                <a:tab pos="342900" algn="l"/>
              </a:tabLst>
            </a:pPr>
            <a:r>
              <a:rPr lang="fr-FR" sz="1500" dirty="0">
                <a:latin typeface="Calibri" panose="020F0502020204030204" pitchFamily="34" charset="0"/>
                <a:ea typeface="Calibri" panose="020F0502020204030204" pitchFamily="34" charset="0"/>
                <a:cs typeface="Calibri" panose="020F0502020204030204" pitchFamily="34" charset="0"/>
              </a:rPr>
              <a:t>L’inscription de l’opération d’acidification sur le document d’accompagnement</a:t>
            </a:r>
            <a:endParaRPr lang="fr-FR" sz="1500" kern="100" dirty="0">
              <a:latin typeface="Calibri" panose="020F0502020204030204" pitchFamily="34" charset="0"/>
              <a:ea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fr-FR" sz="1200" dirty="0"/>
          </a:p>
        </p:txBody>
      </p:sp>
    </p:spTree>
    <p:extLst>
      <p:ext uri="{BB962C8B-B14F-4D97-AF65-F5344CB8AC3E}">
        <p14:creationId xmlns:p14="http://schemas.microsoft.com/office/powerpoint/2010/main" val="3103869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Préserver mon acidité : mes leviers d’action</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683DB126-296D-C352-F522-88C50FDC1AC9}"/>
              </a:ext>
            </a:extLst>
          </p:cNvPr>
          <p:cNvSpPr/>
          <p:nvPr/>
        </p:nvSpPr>
        <p:spPr>
          <a:xfrm>
            <a:off x="3309082" y="1568786"/>
            <a:ext cx="2306761"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Levures </a:t>
            </a:r>
          </a:p>
        </p:txBody>
      </p:sp>
      <p:sp>
        <p:nvSpPr>
          <p:cNvPr id="7" name="Rectangle : coins arrondis 6">
            <a:extLst>
              <a:ext uri="{FF2B5EF4-FFF2-40B4-BE49-F238E27FC236}">
                <a16:creationId xmlns:a16="http://schemas.microsoft.com/office/drawing/2014/main" id="{D2264242-482F-F59E-F3FF-02FDB445712B}"/>
              </a:ext>
            </a:extLst>
          </p:cNvPr>
          <p:cNvSpPr/>
          <p:nvPr/>
        </p:nvSpPr>
        <p:spPr>
          <a:xfrm>
            <a:off x="77984" y="1568786"/>
            <a:ext cx="2818933"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Vendanges</a:t>
            </a:r>
          </a:p>
        </p:txBody>
      </p:sp>
      <p:sp>
        <p:nvSpPr>
          <p:cNvPr id="8" name="ZoneTexte 7">
            <a:extLst>
              <a:ext uri="{FF2B5EF4-FFF2-40B4-BE49-F238E27FC236}">
                <a16:creationId xmlns:a16="http://schemas.microsoft.com/office/drawing/2014/main" id="{457B1283-CC2B-BA52-A999-5CF756603CC2}"/>
              </a:ext>
            </a:extLst>
          </p:cNvPr>
          <p:cNvSpPr txBox="1"/>
          <p:nvPr/>
        </p:nvSpPr>
        <p:spPr>
          <a:xfrm>
            <a:off x="126221" y="2202234"/>
            <a:ext cx="2770696" cy="1708160"/>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J’optimise mes entrées de raisins pour garder le maximum d’acides naturels</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Pas d’étiquetage</a:t>
            </a:r>
          </a:p>
          <a:p>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Moindre coût !       </a:t>
            </a:r>
          </a:p>
        </p:txBody>
      </p:sp>
      <p:sp>
        <p:nvSpPr>
          <p:cNvPr id="9" name="Rectangle : coins arrondis 8">
            <a:extLst>
              <a:ext uri="{FF2B5EF4-FFF2-40B4-BE49-F238E27FC236}">
                <a16:creationId xmlns:a16="http://schemas.microsoft.com/office/drawing/2014/main" id="{6E9D838F-16CE-163F-BBFB-25F8D8E15B9C}"/>
              </a:ext>
            </a:extLst>
          </p:cNvPr>
          <p:cNvSpPr/>
          <p:nvPr/>
        </p:nvSpPr>
        <p:spPr>
          <a:xfrm>
            <a:off x="5963680" y="1568786"/>
            <a:ext cx="2411945"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Bio Acidification : Levures acidifiantes</a:t>
            </a:r>
          </a:p>
        </p:txBody>
      </p:sp>
      <p:sp>
        <p:nvSpPr>
          <p:cNvPr id="3" name="ZoneTexte 2">
            <a:extLst>
              <a:ext uri="{FF2B5EF4-FFF2-40B4-BE49-F238E27FC236}">
                <a16:creationId xmlns:a16="http://schemas.microsoft.com/office/drawing/2014/main" id="{72AD4A53-E525-10B6-B6FE-95E7618C1DEC}"/>
              </a:ext>
            </a:extLst>
          </p:cNvPr>
          <p:cNvSpPr txBox="1"/>
          <p:nvPr/>
        </p:nvSpPr>
        <p:spPr>
          <a:xfrm>
            <a:off x="3309082" y="2202234"/>
            <a:ext cx="2306761" cy="1477328"/>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Souches </a:t>
            </a:r>
            <a:r>
              <a:rPr lang="fr-FR" sz="1500" dirty="0" err="1">
                <a:latin typeface="Calibri" panose="020F0502020204030204" pitchFamily="34" charset="0"/>
                <a:ea typeface="Calibri" panose="020F0502020204030204" pitchFamily="34" charset="0"/>
                <a:cs typeface="Calibri" panose="020F0502020204030204" pitchFamily="34" charset="0"/>
              </a:rPr>
              <a:t>maliquantes</a:t>
            </a:r>
            <a:r>
              <a:rPr lang="fr-FR" sz="1500" dirty="0">
                <a:latin typeface="Calibri" panose="020F0502020204030204" pitchFamily="34" charset="0"/>
                <a:ea typeface="Calibri" panose="020F0502020204030204" pitchFamily="34" charset="0"/>
                <a:cs typeface="Calibri" panose="020F0502020204030204" pitchFamily="34" charset="0"/>
              </a:rPr>
              <a:t> et </a:t>
            </a:r>
            <a:r>
              <a:rPr lang="fr-FR" sz="1500" dirty="0" err="1">
                <a:latin typeface="Calibri" panose="020F0502020204030204" pitchFamily="34" charset="0"/>
                <a:ea typeface="Calibri" panose="020F0502020204030204" pitchFamily="34" charset="0"/>
                <a:cs typeface="Calibri" panose="020F0502020204030204" pitchFamily="34" charset="0"/>
              </a:rPr>
              <a:t>démaliquantes</a:t>
            </a: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Pas d’étiquetage</a:t>
            </a:r>
          </a:p>
          <a:p>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Coût raisonnable !       </a:t>
            </a:r>
          </a:p>
        </p:txBody>
      </p:sp>
      <p:sp>
        <p:nvSpPr>
          <p:cNvPr id="11" name="ZoneTexte 10">
            <a:extLst>
              <a:ext uri="{FF2B5EF4-FFF2-40B4-BE49-F238E27FC236}">
                <a16:creationId xmlns:a16="http://schemas.microsoft.com/office/drawing/2014/main" id="{01AD187D-5150-94FC-966E-559F6613F1A3}"/>
              </a:ext>
            </a:extLst>
          </p:cNvPr>
          <p:cNvSpPr txBox="1"/>
          <p:nvPr/>
        </p:nvSpPr>
        <p:spPr>
          <a:xfrm>
            <a:off x="6016271" y="2202234"/>
            <a:ext cx="2306761" cy="1246495"/>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Oméga</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Pas d’étiquetage</a:t>
            </a:r>
          </a:p>
          <a:p>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Coût raisonnable !       </a:t>
            </a:r>
          </a:p>
        </p:txBody>
      </p:sp>
    </p:spTree>
    <p:extLst>
      <p:ext uri="{BB962C8B-B14F-4D97-AF65-F5344CB8AC3E}">
        <p14:creationId xmlns:p14="http://schemas.microsoft.com/office/powerpoint/2010/main" val="49320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1"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Production et consommation d’IGP Méditerranée</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301E4D56-0F5E-B872-9A3B-3B37EACA36DB}"/>
              </a:ext>
            </a:extLst>
          </p:cNvPr>
          <p:cNvGrpSpPr/>
          <p:nvPr/>
        </p:nvGrpSpPr>
        <p:grpSpPr>
          <a:xfrm>
            <a:off x="650321" y="911399"/>
            <a:ext cx="7843358" cy="3319861"/>
            <a:chOff x="0" y="0"/>
            <a:chExt cx="8748712" cy="3850483"/>
          </a:xfrm>
        </p:grpSpPr>
        <p:graphicFrame>
          <p:nvGraphicFramePr>
            <p:cNvPr id="7" name="Graphique 6">
              <a:extLst>
                <a:ext uri="{FF2B5EF4-FFF2-40B4-BE49-F238E27FC236}">
                  <a16:creationId xmlns:a16="http://schemas.microsoft.com/office/drawing/2014/main" id="{9DA72E20-1135-1BE1-5482-453A40549E30}"/>
                </a:ext>
              </a:extLst>
            </p:cNvPr>
            <p:cNvGraphicFramePr/>
            <p:nvPr>
              <p:extLst>
                <p:ext uri="{D42A27DB-BD31-4B8C-83A1-F6EECF244321}">
                  <p14:modId xmlns:p14="http://schemas.microsoft.com/office/powerpoint/2010/main" val="4289737826"/>
                </p:ext>
              </p:extLst>
            </p:nvPr>
          </p:nvGraphicFramePr>
          <p:xfrm>
            <a:off x="0" y="0"/>
            <a:ext cx="8748712" cy="385048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e 7">
              <a:extLst>
                <a:ext uri="{FF2B5EF4-FFF2-40B4-BE49-F238E27FC236}">
                  <a16:creationId xmlns:a16="http://schemas.microsoft.com/office/drawing/2014/main" id="{3A1FF75D-1ECF-8EF4-F846-A328033D78EC}"/>
                </a:ext>
              </a:extLst>
            </p:cNvPr>
            <p:cNvGrpSpPr/>
            <p:nvPr/>
          </p:nvGrpSpPr>
          <p:grpSpPr>
            <a:xfrm>
              <a:off x="614362" y="421508"/>
              <a:ext cx="7724774" cy="2478489"/>
              <a:chOff x="614362" y="421508"/>
              <a:chExt cx="7724774" cy="2478489"/>
            </a:xfrm>
          </p:grpSpPr>
          <p:cxnSp>
            <p:nvCxnSpPr>
              <p:cNvPr id="9" name="Connecteur droit 8">
                <a:extLst>
                  <a:ext uri="{FF2B5EF4-FFF2-40B4-BE49-F238E27FC236}">
                    <a16:creationId xmlns:a16="http://schemas.microsoft.com/office/drawing/2014/main" id="{856D0192-033A-28B7-BBB5-293C4FCE9D79}"/>
                  </a:ext>
                </a:extLst>
              </p:cNvPr>
              <p:cNvCxnSpPr/>
              <p:nvPr/>
            </p:nvCxnSpPr>
            <p:spPr>
              <a:xfrm flipV="1">
                <a:off x="614362" y="1212070"/>
                <a:ext cx="771525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lèche : bas 9">
                <a:extLst>
                  <a:ext uri="{FF2B5EF4-FFF2-40B4-BE49-F238E27FC236}">
                    <a16:creationId xmlns:a16="http://schemas.microsoft.com/office/drawing/2014/main" id="{71D537D4-33F9-1FCD-347B-223A8BC3EF14}"/>
                  </a:ext>
                </a:extLst>
              </p:cNvPr>
              <p:cNvSpPr/>
              <p:nvPr/>
            </p:nvSpPr>
            <p:spPr>
              <a:xfrm rot="10800000">
                <a:off x="2686481" y="421508"/>
                <a:ext cx="288001" cy="781051"/>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highlight>
                    <a:srgbClr val="FF0000"/>
                  </a:highlight>
                </a:endParaRPr>
              </a:p>
            </p:txBody>
          </p:sp>
          <p:sp>
            <p:nvSpPr>
              <p:cNvPr id="11" name="Flèche : bas 10">
                <a:extLst>
                  <a:ext uri="{FF2B5EF4-FFF2-40B4-BE49-F238E27FC236}">
                    <a16:creationId xmlns:a16="http://schemas.microsoft.com/office/drawing/2014/main" id="{174B4468-0FA8-44D8-939E-23CDB787D3BE}"/>
                  </a:ext>
                </a:extLst>
              </p:cNvPr>
              <p:cNvSpPr/>
              <p:nvPr/>
            </p:nvSpPr>
            <p:spPr>
              <a:xfrm>
                <a:off x="4259656" y="1207293"/>
                <a:ext cx="288001" cy="404813"/>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highlight>
                    <a:srgbClr val="FF0000"/>
                  </a:highlight>
                </a:endParaRPr>
              </a:p>
            </p:txBody>
          </p:sp>
          <p:sp>
            <p:nvSpPr>
              <p:cNvPr id="12" name="Flèche : bas 11">
                <a:extLst>
                  <a:ext uri="{FF2B5EF4-FFF2-40B4-BE49-F238E27FC236}">
                    <a16:creationId xmlns:a16="http://schemas.microsoft.com/office/drawing/2014/main" id="{D7ADBDEB-75A0-4F4B-9306-C9321C54B76B}"/>
                  </a:ext>
                </a:extLst>
              </p:cNvPr>
              <p:cNvSpPr/>
              <p:nvPr/>
            </p:nvSpPr>
            <p:spPr>
              <a:xfrm rot="10800000">
                <a:off x="5890541" y="754884"/>
                <a:ext cx="288001" cy="447674"/>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highlight>
                    <a:srgbClr val="FF0000"/>
                  </a:highlight>
                </a:endParaRPr>
              </a:p>
            </p:txBody>
          </p:sp>
          <p:cxnSp>
            <p:nvCxnSpPr>
              <p:cNvPr id="13" name="Connecteur droit 12">
                <a:extLst>
                  <a:ext uri="{FF2B5EF4-FFF2-40B4-BE49-F238E27FC236}">
                    <a16:creationId xmlns:a16="http://schemas.microsoft.com/office/drawing/2014/main" id="{6A100DB4-D189-40C4-ADAA-0604034C1C66}"/>
                  </a:ext>
                </a:extLst>
              </p:cNvPr>
              <p:cNvCxnSpPr/>
              <p:nvPr/>
            </p:nvCxnSpPr>
            <p:spPr>
              <a:xfrm flipV="1">
                <a:off x="623886" y="2302683"/>
                <a:ext cx="77152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lèche : bas 13">
                <a:extLst>
                  <a:ext uri="{FF2B5EF4-FFF2-40B4-BE49-F238E27FC236}">
                    <a16:creationId xmlns:a16="http://schemas.microsoft.com/office/drawing/2014/main" id="{FB430443-8097-4CFA-A8AC-4512E14A1FAA}"/>
                  </a:ext>
                </a:extLst>
              </p:cNvPr>
              <p:cNvSpPr/>
              <p:nvPr/>
            </p:nvSpPr>
            <p:spPr>
              <a:xfrm rot="10800000">
                <a:off x="3141733" y="1707382"/>
                <a:ext cx="288001" cy="585789"/>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highlight>
                    <a:srgbClr val="FF0000"/>
                  </a:highlight>
                </a:endParaRPr>
              </a:p>
            </p:txBody>
          </p:sp>
          <p:sp>
            <p:nvSpPr>
              <p:cNvPr id="15" name="Flèche : bas 14">
                <a:extLst>
                  <a:ext uri="{FF2B5EF4-FFF2-40B4-BE49-F238E27FC236}">
                    <a16:creationId xmlns:a16="http://schemas.microsoft.com/office/drawing/2014/main" id="{975CD587-AB52-4C94-8AEA-A7AB8CC63B7F}"/>
                  </a:ext>
                </a:extLst>
              </p:cNvPr>
              <p:cNvSpPr/>
              <p:nvPr/>
            </p:nvSpPr>
            <p:spPr>
              <a:xfrm>
                <a:off x="4751290" y="2314208"/>
                <a:ext cx="288001" cy="585789"/>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highlight>
                    <a:srgbClr val="FF0000"/>
                  </a:highlight>
                </a:endParaRPr>
              </a:p>
            </p:txBody>
          </p:sp>
        </p:grpSp>
      </p:grpSp>
      <p:sp>
        <p:nvSpPr>
          <p:cNvPr id="16" name="ZoneTexte 15">
            <a:extLst>
              <a:ext uri="{FF2B5EF4-FFF2-40B4-BE49-F238E27FC236}">
                <a16:creationId xmlns:a16="http://schemas.microsoft.com/office/drawing/2014/main" id="{A086F152-466B-AFA2-BE5C-2200EFAF72DF}"/>
              </a:ext>
            </a:extLst>
          </p:cNvPr>
          <p:cNvSpPr txBox="1"/>
          <p:nvPr/>
        </p:nvSpPr>
        <p:spPr>
          <a:xfrm rot="16200000">
            <a:off x="1041571" y="3144134"/>
            <a:ext cx="1406381" cy="261610"/>
          </a:xfrm>
          <a:prstGeom prst="rect">
            <a:avLst/>
          </a:prstGeom>
          <a:noFill/>
        </p:spPr>
        <p:txBody>
          <a:bodyPr wrap="square" rtlCol="0">
            <a:spAutoFit/>
          </a:bodyPr>
          <a:lstStyle/>
          <a:p>
            <a:r>
              <a:rPr lang="fr-FR" sz="1100" dirty="0">
                <a:solidFill>
                  <a:schemeClr val="bg1"/>
                </a:solidFill>
                <a:latin typeface="Calibri" panose="020F0502020204030204" pitchFamily="34" charset="0"/>
                <a:cs typeface="Calibri" panose="020F0502020204030204" pitchFamily="34" charset="0"/>
              </a:rPr>
              <a:t>Production totale</a:t>
            </a:r>
          </a:p>
        </p:txBody>
      </p:sp>
      <p:sp>
        <p:nvSpPr>
          <p:cNvPr id="17" name="ZoneTexte 16">
            <a:extLst>
              <a:ext uri="{FF2B5EF4-FFF2-40B4-BE49-F238E27FC236}">
                <a16:creationId xmlns:a16="http://schemas.microsoft.com/office/drawing/2014/main" id="{B32996FC-7196-C74A-41E9-35F998C206CD}"/>
              </a:ext>
            </a:extLst>
          </p:cNvPr>
          <p:cNvSpPr txBox="1"/>
          <p:nvPr/>
        </p:nvSpPr>
        <p:spPr>
          <a:xfrm rot="16200000">
            <a:off x="1789773" y="3471225"/>
            <a:ext cx="752199" cy="261610"/>
          </a:xfrm>
          <a:prstGeom prst="rect">
            <a:avLst/>
          </a:prstGeom>
          <a:noFill/>
        </p:spPr>
        <p:txBody>
          <a:bodyPr wrap="square" rtlCol="0">
            <a:spAutoFit/>
          </a:bodyPr>
          <a:lstStyle/>
          <a:p>
            <a:r>
              <a:rPr lang="fr-FR" sz="1100" dirty="0">
                <a:solidFill>
                  <a:schemeClr val="tx1"/>
                </a:solidFill>
                <a:latin typeface="Calibri" panose="020F0502020204030204" pitchFamily="34" charset="0"/>
                <a:cs typeface="Calibri" panose="020F0502020204030204" pitchFamily="34" charset="0"/>
              </a:rPr>
              <a:t>Rosés</a:t>
            </a:r>
          </a:p>
        </p:txBody>
      </p:sp>
    </p:spTree>
    <p:extLst>
      <p:ext uri="{BB962C8B-B14F-4D97-AF65-F5344CB8AC3E}">
        <p14:creationId xmlns:p14="http://schemas.microsoft.com/office/powerpoint/2010/main" val="4248220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ea typeface="Calibri" panose="020F0502020204030204" pitchFamily="34" charset="0"/>
                <a:cs typeface="Calibri" panose="020F0502020204030204" pitchFamily="34" charset="0"/>
              </a:rPr>
              <a:t>Outils : Traitement </a:t>
            </a:r>
            <a:r>
              <a:rPr lang="fr-FR" sz="2000" cap="small" dirty="0" err="1">
                <a:latin typeface="Calibri" panose="020F0502020204030204" pitchFamily="34" charset="0"/>
                <a:ea typeface="Calibri" panose="020F0502020204030204" pitchFamily="34" charset="0"/>
                <a:cs typeface="Calibri" panose="020F0502020204030204" pitchFamily="34" charset="0"/>
              </a:rPr>
              <a:t>électromembranaire</a:t>
            </a:r>
            <a:r>
              <a:rPr lang="fr-FR" sz="2000" cap="small" dirty="0">
                <a:latin typeface="Calibri" panose="020F0502020204030204" pitchFamily="34" charset="0"/>
                <a:ea typeface="Calibri" panose="020F0502020204030204" pitchFamily="34" charset="0"/>
                <a:cs typeface="Calibri" panose="020F0502020204030204" pitchFamily="34" charset="0"/>
              </a:rPr>
              <a:t> (bio et </a:t>
            </a:r>
            <a:r>
              <a:rPr lang="fr-FR" sz="2000" cap="small" dirty="0" err="1">
                <a:latin typeface="Calibri" panose="020F0502020204030204" pitchFamily="34" charset="0"/>
                <a:ea typeface="Calibri" panose="020F0502020204030204" pitchFamily="34" charset="0"/>
                <a:cs typeface="Calibri" panose="020F0502020204030204" pitchFamily="34" charset="0"/>
              </a:rPr>
              <a:t>nop</a:t>
            </a:r>
            <a:r>
              <a:rPr lang="fr-FR" sz="2000" cap="small" dirty="0">
                <a:latin typeface="Calibri" panose="020F0502020204030204" pitchFamily="34" charset="0"/>
                <a:ea typeface="Calibri" panose="020F0502020204030204" pitchFamily="34" charset="0"/>
                <a:cs typeface="Calibri" panose="020F0502020204030204" pitchFamily="34" charset="0"/>
              </a:rPr>
              <a:t> : non)</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80387" y="789927"/>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683DB126-296D-C352-F522-88C50FDC1AC9}"/>
              </a:ext>
            </a:extLst>
          </p:cNvPr>
          <p:cNvSpPr/>
          <p:nvPr/>
        </p:nvSpPr>
        <p:spPr>
          <a:xfrm>
            <a:off x="3512530" y="993390"/>
            <a:ext cx="2306761"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Equipement</a:t>
            </a:r>
          </a:p>
        </p:txBody>
      </p:sp>
      <p:sp>
        <p:nvSpPr>
          <p:cNvPr id="7" name="Rectangle : coins arrondis 6">
            <a:extLst>
              <a:ext uri="{FF2B5EF4-FFF2-40B4-BE49-F238E27FC236}">
                <a16:creationId xmlns:a16="http://schemas.microsoft.com/office/drawing/2014/main" id="{D2264242-482F-F59E-F3FF-02FDB445712B}"/>
              </a:ext>
            </a:extLst>
          </p:cNvPr>
          <p:cNvSpPr/>
          <p:nvPr/>
        </p:nvSpPr>
        <p:spPr>
          <a:xfrm>
            <a:off x="244597" y="993390"/>
            <a:ext cx="2818933"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Principe</a:t>
            </a:r>
          </a:p>
        </p:txBody>
      </p:sp>
      <p:sp>
        <p:nvSpPr>
          <p:cNvPr id="8" name="ZoneTexte 7">
            <a:extLst>
              <a:ext uri="{FF2B5EF4-FFF2-40B4-BE49-F238E27FC236}">
                <a16:creationId xmlns:a16="http://schemas.microsoft.com/office/drawing/2014/main" id="{457B1283-CC2B-BA52-A999-5CF756603CC2}"/>
              </a:ext>
            </a:extLst>
          </p:cNvPr>
          <p:cNvSpPr txBox="1"/>
          <p:nvPr/>
        </p:nvSpPr>
        <p:spPr>
          <a:xfrm>
            <a:off x="181487" y="1624453"/>
            <a:ext cx="2882043" cy="3323987"/>
          </a:xfrm>
          <a:prstGeom prst="rect">
            <a:avLst/>
          </a:prstGeom>
          <a:solidFill>
            <a:schemeClr val="accent3">
              <a:lumMod val="20000"/>
              <a:lumOff val="80000"/>
            </a:schemeClr>
          </a:solidFill>
        </p:spPr>
        <p:txBody>
          <a:bodyPr wrap="square" rtlCol="0">
            <a:spAutoFit/>
          </a:bodyPr>
          <a:lstStyle/>
          <a:p>
            <a:pPr marL="214313" indent="-214313" algn="just">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Excès de potassium : pH élevé</a:t>
            </a:r>
          </a:p>
          <a:p>
            <a:pPr marL="214313" indent="-214313" algn="just">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lgn="just">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Electrodialyse à membrane bipolaire</a:t>
            </a:r>
          </a:p>
          <a:p>
            <a:pPr marL="214313" indent="-214313" algn="just">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lgn="just">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Sous l’effet d’un champ électrique, les ions K+ sont extraits du moût ou du vin</a:t>
            </a:r>
          </a:p>
          <a:p>
            <a:pPr algn="just"/>
            <a:r>
              <a:rPr lang="fr-FR" sz="1500" dirty="0">
                <a:latin typeface="Calibri" panose="020F0502020204030204" pitchFamily="34" charset="0"/>
                <a:ea typeface="Calibri" panose="020F0502020204030204" pitchFamily="34" charset="0"/>
                <a:cs typeface="Calibri" panose="020F0502020204030204" pitchFamily="34" charset="0"/>
              </a:rPr>
              <a:t> </a:t>
            </a:r>
          </a:p>
          <a:p>
            <a:pPr marL="214313" indent="-214313" algn="just">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La quantité de K+ extrait étant contrôlable, on peut ajuster la diminution de pH au niveau souhaité, l’idéal étant de ne pas excéder 0,3 de baisse de pH.</a:t>
            </a:r>
          </a:p>
        </p:txBody>
      </p:sp>
      <p:sp>
        <p:nvSpPr>
          <p:cNvPr id="9" name="Rectangle : coins arrondis 8">
            <a:extLst>
              <a:ext uri="{FF2B5EF4-FFF2-40B4-BE49-F238E27FC236}">
                <a16:creationId xmlns:a16="http://schemas.microsoft.com/office/drawing/2014/main" id="{6E9D838F-16CE-163F-BBFB-25F8D8E15B9C}"/>
              </a:ext>
            </a:extLst>
          </p:cNvPr>
          <p:cNvSpPr/>
          <p:nvPr/>
        </p:nvSpPr>
        <p:spPr>
          <a:xfrm>
            <a:off x="6339938" y="993390"/>
            <a:ext cx="2411945"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Prestation</a:t>
            </a:r>
          </a:p>
        </p:txBody>
      </p:sp>
      <p:sp>
        <p:nvSpPr>
          <p:cNvPr id="3" name="ZoneTexte 2">
            <a:extLst>
              <a:ext uri="{FF2B5EF4-FFF2-40B4-BE49-F238E27FC236}">
                <a16:creationId xmlns:a16="http://schemas.microsoft.com/office/drawing/2014/main" id="{D3C537C0-591A-A759-1F64-F1BEEBBF40A7}"/>
              </a:ext>
            </a:extLst>
          </p:cNvPr>
          <p:cNvSpPr txBox="1"/>
          <p:nvPr/>
        </p:nvSpPr>
        <p:spPr>
          <a:xfrm>
            <a:off x="3548854" y="1624453"/>
            <a:ext cx="2234111" cy="2400657"/>
          </a:xfrm>
          <a:prstGeom prst="rect">
            <a:avLst/>
          </a:prstGeom>
          <a:solidFill>
            <a:schemeClr val="accent3">
              <a:lumMod val="20000"/>
              <a:lumOff val="80000"/>
            </a:schemeClr>
          </a:solidFill>
        </p:spPr>
        <p:txBody>
          <a:bodyPr wrap="square" rtlCol="0">
            <a:spAutoFit/>
          </a:bodyPr>
          <a:lstStyle/>
          <a:p>
            <a:pPr marL="214313" indent="-214313" algn="just">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Coût de l’installation pour 10-15hl/h : 120 000 €. </a:t>
            </a:r>
          </a:p>
          <a:p>
            <a:pPr marL="214313" indent="-214313" algn="just">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lgn="just">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Possibilité de louer le matériel avec contrat de maintenance pour un coût de 0,7 €/hl (quelle que soit la baisse de pH). </a:t>
            </a:r>
          </a:p>
        </p:txBody>
      </p:sp>
      <p:sp>
        <p:nvSpPr>
          <p:cNvPr id="6" name="ZoneTexte 5">
            <a:extLst>
              <a:ext uri="{FF2B5EF4-FFF2-40B4-BE49-F238E27FC236}">
                <a16:creationId xmlns:a16="http://schemas.microsoft.com/office/drawing/2014/main" id="{5CB22B05-A67F-8C2C-9812-A1B216562043}"/>
              </a:ext>
            </a:extLst>
          </p:cNvPr>
          <p:cNvSpPr txBox="1"/>
          <p:nvPr/>
        </p:nvSpPr>
        <p:spPr>
          <a:xfrm>
            <a:off x="6339938" y="1740579"/>
            <a:ext cx="2411945" cy="784830"/>
          </a:xfrm>
          <a:prstGeom prst="rect">
            <a:avLst/>
          </a:prstGeom>
          <a:solidFill>
            <a:schemeClr val="accent3">
              <a:lumMod val="20000"/>
              <a:lumOff val="80000"/>
            </a:schemeClr>
          </a:solidFill>
        </p:spPr>
        <p:txBody>
          <a:bodyPr wrap="square" rtlCol="0">
            <a:spAutoFit/>
          </a:bodyPr>
          <a:lstStyle/>
          <a:p>
            <a:pPr algn="just"/>
            <a:r>
              <a:rPr lang="fr-FR" sz="1500" dirty="0">
                <a:latin typeface="Calibri" panose="020F0502020204030204" pitchFamily="34" charset="0"/>
                <a:ea typeface="Calibri" panose="020F0502020204030204" pitchFamily="34" charset="0"/>
                <a:cs typeface="Calibri" panose="020F0502020204030204" pitchFamily="34" charset="0"/>
              </a:rPr>
              <a:t>Coûts variables en fonction du nombre d’hl, de la baisse de pH souhaitée.</a:t>
            </a:r>
          </a:p>
        </p:txBody>
      </p:sp>
    </p:spTree>
    <p:extLst>
      <p:ext uri="{BB962C8B-B14F-4D97-AF65-F5344CB8AC3E}">
        <p14:creationId xmlns:p14="http://schemas.microsoft.com/office/powerpoint/2010/main" val="115367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Levures acidifiantes – Essais 2022</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F5F50CC-E01E-FB21-3AB8-F25F91E9A3E5}"/>
              </a:ext>
            </a:extLst>
          </p:cNvPr>
          <p:cNvSpPr txBox="1"/>
          <p:nvPr/>
        </p:nvSpPr>
        <p:spPr>
          <a:xfrm>
            <a:off x="854803" y="1068652"/>
            <a:ext cx="5641181" cy="2423740"/>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Essais réalisés avec une levure acidifiante</a:t>
            </a: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endParaRPr lang="fr-FR" sz="1350" i="1" dirty="0">
              <a:latin typeface="Calibri" panose="020F0502020204030204" pitchFamily="34" charset="0"/>
              <a:cs typeface="Calibri" panose="020F0502020204030204" pitchFamily="34" charset="0"/>
            </a:endParaRPr>
          </a:p>
        </p:txBody>
      </p:sp>
      <p:graphicFrame>
        <p:nvGraphicFramePr>
          <p:cNvPr id="6" name="Graphique 5">
            <a:extLst>
              <a:ext uri="{FF2B5EF4-FFF2-40B4-BE49-F238E27FC236}">
                <a16:creationId xmlns:a16="http://schemas.microsoft.com/office/drawing/2014/main" id="{5031D7D8-0E8F-5A2A-B676-BD250CFF7F14}"/>
              </a:ext>
            </a:extLst>
          </p:cNvPr>
          <p:cNvGraphicFramePr>
            <a:graphicFrameLocks/>
          </p:cNvGraphicFramePr>
          <p:nvPr>
            <p:extLst>
              <p:ext uri="{D42A27DB-BD31-4B8C-83A1-F6EECF244321}">
                <p14:modId xmlns:p14="http://schemas.microsoft.com/office/powerpoint/2010/main" val="1829174539"/>
              </p:ext>
            </p:extLst>
          </p:nvPr>
        </p:nvGraphicFramePr>
        <p:xfrm>
          <a:off x="437857" y="1490736"/>
          <a:ext cx="3942472" cy="26889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D22A562F-ED2B-43BF-AC27-8AD139EBD274}"/>
              </a:ext>
            </a:extLst>
          </p:cNvPr>
          <p:cNvGraphicFramePr>
            <a:graphicFrameLocks/>
          </p:cNvGraphicFramePr>
          <p:nvPr>
            <p:extLst>
              <p:ext uri="{D42A27DB-BD31-4B8C-83A1-F6EECF244321}">
                <p14:modId xmlns:p14="http://schemas.microsoft.com/office/powerpoint/2010/main" val="92290561"/>
              </p:ext>
            </p:extLst>
          </p:nvPr>
        </p:nvGraphicFramePr>
        <p:xfrm>
          <a:off x="4763672" y="1490736"/>
          <a:ext cx="4215149" cy="2688908"/>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Connecteur droit 8">
            <a:extLst>
              <a:ext uri="{FF2B5EF4-FFF2-40B4-BE49-F238E27FC236}">
                <a16:creationId xmlns:a16="http://schemas.microsoft.com/office/drawing/2014/main" id="{46E50EBF-7096-03A1-BD8C-8AAE14A201AD}"/>
              </a:ext>
            </a:extLst>
          </p:cNvPr>
          <p:cNvCxnSpPr>
            <a:cxnSpLocks/>
          </p:cNvCxnSpPr>
          <p:nvPr/>
        </p:nvCxnSpPr>
        <p:spPr>
          <a:xfrm>
            <a:off x="437857" y="2489981"/>
            <a:ext cx="34870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Flèche : bas 11">
            <a:extLst>
              <a:ext uri="{FF2B5EF4-FFF2-40B4-BE49-F238E27FC236}">
                <a16:creationId xmlns:a16="http://schemas.microsoft.com/office/drawing/2014/main" id="{C39300D2-5660-97AC-A78D-E56364DF1693}"/>
              </a:ext>
            </a:extLst>
          </p:cNvPr>
          <p:cNvSpPr/>
          <p:nvPr/>
        </p:nvSpPr>
        <p:spPr>
          <a:xfrm>
            <a:off x="2969162" y="2489982"/>
            <a:ext cx="216000" cy="64359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highlight>
                <a:srgbClr val="FF0000"/>
              </a:highlight>
            </a:endParaRPr>
          </a:p>
        </p:txBody>
      </p:sp>
      <p:cxnSp>
        <p:nvCxnSpPr>
          <p:cNvPr id="13" name="Connecteur droit 12">
            <a:extLst>
              <a:ext uri="{FF2B5EF4-FFF2-40B4-BE49-F238E27FC236}">
                <a16:creationId xmlns:a16="http://schemas.microsoft.com/office/drawing/2014/main" id="{F12AA59F-97DF-92AC-0CB5-C794528BC0EA}"/>
              </a:ext>
            </a:extLst>
          </p:cNvPr>
          <p:cNvCxnSpPr>
            <a:cxnSpLocks/>
          </p:cNvCxnSpPr>
          <p:nvPr/>
        </p:nvCxnSpPr>
        <p:spPr>
          <a:xfrm>
            <a:off x="437857" y="2894428"/>
            <a:ext cx="348703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Flèche : bas 13">
            <a:extLst>
              <a:ext uri="{FF2B5EF4-FFF2-40B4-BE49-F238E27FC236}">
                <a16:creationId xmlns:a16="http://schemas.microsoft.com/office/drawing/2014/main" id="{71D537D4-33F9-1FCD-347B-223A8BC3EF14}"/>
              </a:ext>
            </a:extLst>
          </p:cNvPr>
          <p:cNvSpPr/>
          <p:nvPr/>
        </p:nvSpPr>
        <p:spPr>
          <a:xfrm rot="10800000">
            <a:off x="3333644" y="2048608"/>
            <a:ext cx="216000" cy="845815"/>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highlight>
                <a:srgbClr val="FF0000"/>
              </a:highlight>
            </a:endParaRPr>
          </a:p>
        </p:txBody>
      </p:sp>
      <p:sp>
        <p:nvSpPr>
          <p:cNvPr id="15" name="Flèche : bas 14">
            <a:extLst>
              <a:ext uri="{FF2B5EF4-FFF2-40B4-BE49-F238E27FC236}">
                <a16:creationId xmlns:a16="http://schemas.microsoft.com/office/drawing/2014/main" id="{BE3344D2-F27B-46C2-4805-48EA7176EE2E}"/>
              </a:ext>
            </a:extLst>
          </p:cNvPr>
          <p:cNvSpPr/>
          <p:nvPr/>
        </p:nvSpPr>
        <p:spPr>
          <a:xfrm rot="10800000">
            <a:off x="3333644" y="3390858"/>
            <a:ext cx="216000" cy="544576"/>
          </a:xfrm>
          <a:prstGeom prst="down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highlight>
                <a:srgbClr val="FF0000"/>
              </a:highlight>
            </a:endParaRPr>
          </a:p>
        </p:txBody>
      </p:sp>
      <p:sp>
        <p:nvSpPr>
          <p:cNvPr id="16" name="Flèche : bas 15">
            <a:extLst>
              <a:ext uri="{FF2B5EF4-FFF2-40B4-BE49-F238E27FC236}">
                <a16:creationId xmlns:a16="http://schemas.microsoft.com/office/drawing/2014/main" id="{45C26C73-2F4E-A53C-5A72-11211C82DCDE}"/>
              </a:ext>
            </a:extLst>
          </p:cNvPr>
          <p:cNvSpPr/>
          <p:nvPr/>
        </p:nvSpPr>
        <p:spPr>
          <a:xfrm rot="10800000">
            <a:off x="8203513" y="2985867"/>
            <a:ext cx="216000" cy="949565"/>
          </a:xfrm>
          <a:prstGeom prst="down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highlight>
                <a:srgbClr val="FF0000"/>
              </a:highlight>
            </a:endParaRPr>
          </a:p>
        </p:txBody>
      </p:sp>
      <p:sp>
        <p:nvSpPr>
          <p:cNvPr id="17" name="ZoneTexte 16">
            <a:extLst>
              <a:ext uri="{FF2B5EF4-FFF2-40B4-BE49-F238E27FC236}">
                <a16:creationId xmlns:a16="http://schemas.microsoft.com/office/drawing/2014/main" id="{D08630D1-6690-3496-9084-96E8BA00AC66}"/>
              </a:ext>
            </a:extLst>
          </p:cNvPr>
          <p:cNvSpPr txBox="1"/>
          <p:nvPr/>
        </p:nvSpPr>
        <p:spPr>
          <a:xfrm>
            <a:off x="2950885" y="3543946"/>
            <a:ext cx="500353"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+3,0</a:t>
            </a:r>
          </a:p>
        </p:txBody>
      </p:sp>
      <p:sp>
        <p:nvSpPr>
          <p:cNvPr id="18" name="ZoneTexte 17">
            <a:extLst>
              <a:ext uri="{FF2B5EF4-FFF2-40B4-BE49-F238E27FC236}">
                <a16:creationId xmlns:a16="http://schemas.microsoft.com/office/drawing/2014/main" id="{40C44525-3D1B-AD42-D437-38FE0D2EB9FD}"/>
              </a:ext>
            </a:extLst>
          </p:cNvPr>
          <p:cNvSpPr txBox="1"/>
          <p:nvPr/>
        </p:nvSpPr>
        <p:spPr>
          <a:xfrm>
            <a:off x="7830139" y="3376977"/>
            <a:ext cx="500353"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+4.7</a:t>
            </a:r>
          </a:p>
        </p:txBody>
      </p:sp>
      <p:sp>
        <p:nvSpPr>
          <p:cNvPr id="19" name="ZoneTexte 18">
            <a:extLst>
              <a:ext uri="{FF2B5EF4-FFF2-40B4-BE49-F238E27FC236}">
                <a16:creationId xmlns:a16="http://schemas.microsoft.com/office/drawing/2014/main" id="{712A3CAE-7944-FB9D-57F7-68A2CF21230D}"/>
              </a:ext>
            </a:extLst>
          </p:cNvPr>
          <p:cNvSpPr txBox="1"/>
          <p:nvPr/>
        </p:nvSpPr>
        <p:spPr>
          <a:xfrm>
            <a:off x="2513720" y="2663041"/>
            <a:ext cx="556424"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- 0.35</a:t>
            </a:r>
          </a:p>
        </p:txBody>
      </p:sp>
      <p:sp>
        <p:nvSpPr>
          <p:cNvPr id="20" name="ZoneTexte 19">
            <a:extLst>
              <a:ext uri="{FF2B5EF4-FFF2-40B4-BE49-F238E27FC236}">
                <a16:creationId xmlns:a16="http://schemas.microsoft.com/office/drawing/2014/main" id="{AB49BA57-0971-D3B7-2639-9FF9B03F9CC7}"/>
              </a:ext>
            </a:extLst>
          </p:cNvPr>
          <p:cNvSpPr txBox="1"/>
          <p:nvPr/>
        </p:nvSpPr>
        <p:spPr>
          <a:xfrm>
            <a:off x="3488439" y="2344558"/>
            <a:ext cx="454687" cy="461665"/>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+ 4.1</a:t>
            </a:r>
          </a:p>
        </p:txBody>
      </p:sp>
      <p:sp>
        <p:nvSpPr>
          <p:cNvPr id="21" name="Flèche : bas 20">
            <a:extLst>
              <a:ext uri="{FF2B5EF4-FFF2-40B4-BE49-F238E27FC236}">
                <a16:creationId xmlns:a16="http://schemas.microsoft.com/office/drawing/2014/main" id="{117CF3A5-AECD-A754-F0F8-5F3EB3277225}"/>
              </a:ext>
            </a:extLst>
          </p:cNvPr>
          <p:cNvSpPr/>
          <p:nvPr/>
        </p:nvSpPr>
        <p:spPr>
          <a:xfrm rot="10800000">
            <a:off x="7511092" y="2140052"/>
            <a:ext cx="216000" cy="754371"/>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highlight>
                <a:srgbClr val="FF0000"/>
              </a:highlight>
            </a:endParaRPr>
          </a:p>
        </p:txBody>
      </p:sp>
      <p:sp>
        <p:nvSpPr>
          <p:cNvPr id="22" name="ZoneTexte 21">
            <a:extLst>
              <a:ext uri="{FF2B5EF4-FFF2-40B4-BE49-F238E27FC236}">
                <a16:creationId xmlns:a16="http://schemas.microsoft.com/office/drawing/2014/main" id="{8C5465DB-F9AE-463B-0B98-C07A54C4C654}"/>
              </a:ext>
            </a:extLst>
          </p:cNvPr>
          <p:cNvSpPr txBox="1"/>
          <p:nvPr/>
        </p:nvSpPr>
        <p:spPr>
          <a:xfrm>
            <a:off x="7111219" y="2444793"/>
            <a:ext cx="517659"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+ 4.3</a:t>
            </a:r>
          </a:p>
        </p:txBody>
      </p:sp>
      <p:cxnSp>
        <p:nvCxnSpPr>
          <p:cNvPr id="23" name="Connecteur droit 22">
            <a:extLst>
              <a:ext uri="{FF2B5EF4-FFF2-40B4-BE49-F238E27FC236}">
                <a16:creationId xmlns:a16="http://schemas.microsoft.com/office/drawing/2014/main" id="{A8314985-D193-9344-6490-0169AEEE89D1}"/>
              </a:ext>
            </a:extLst>
          </p:cNvPr>
          <p:cNvCxnSpPr>
            <a:cxnSpLocks/>
          </p:cNvCxnSpPr>
          <p:nvPr/>
        </p:nvCxnSpPr>
        <p:spPr>
          <a:xfrm>
            <a:off x="4932483" y="2916956"/>
            <a:ext cx="348703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Flèche : bas 23">
            <a:extLst>
              <a:ext uri="{FF2B5EF4-FFF2-40B4-BE49-F238E27FC236}">
                <a16:creationId xmlns:a16="http://schemas.microsoft.com/office/drawing/2014/main" id="{C6368C0D-9D76-9DA4-C4D5-FC45CAF360DB}"/>
              </a:ext>
            </a:extLst>
          </p:cNvPr>
          <p:cNvSpPr/>
          <p:nvPr/>
        </p:nvSpPr>
        <p:spPr>
          <a:xfrm>
            <a:off x="7916776" y="2191592"/>
            <a:ext cx="216000" cy="94956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highlight>
                <a:srgbClr val="FF0000"/>
              </a:highlight>
            </a:endParaRPr>
          </a:p>
        </p:txBody>
      </p:sp>
      <p:sp>
        <p:nvSpPr>
          <p:cNvPr id="25" name="ZoneTexte 24">
            <a:extLst>
              <a:ext uri="{FF2B5EF4-FFF2-40B4-BE49-F238E27FC236}">
                <a16:creationId xmlns:a16="http://schemas.microsoft.com/office/drawing/2014/main" id="{C6F747BA-C0BC-2C60-AEB2-23F3D67B7E0B}"/>
              </a:ext>
            </a:extLst>
          </p:cNvPr>
          <p:cNvSpPr txBox="1"/>
          <p:nvPr/>
        </p:nvSpPr>
        <p:spPr>
          <a:xfrm>
            <a:off x="8067517" y="2471517"/>
            <a:ext cx="556424" cy="276999"/>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- 0.45</a:t>
            </a:r>
          </a:p>
        </p:txBody>
      </p:sp>
      <p:sp>
        <p:nvSpPr>
          <p:cNvPr id="3" name="ZoneTexte 2">
            <a:extLst>
              <a:ext uri="{FF2B5EF4-FFF2-40B4-BE49-F238E27FC236}">
                <a16:creationId xmlns:a16="http://schemas.microsoft.com/office/drawing/2014/main" id="{851959F4-AF0A-A612-C8D0-CB1C22484D9E}"/>
              </a:ext>
            </a:extLst>
          </p:cNvPr>
          <p:cNvSpPr txBox="1"/>
          <p:nvPr/>
        </p:nvSpPr>
        <p:spPr>
          <a:xfrm>
            <a:off x="1314452" y="3753343"/>
            <a:ext cx="808263" cy="261610"/>
          </a:xfrm>
          <a:prstGeom prst="rect">
            <a:avLst/>
          </a:prstGeom>
          <a:noFill/>
        </p:spPr>
        <p:txBody>
          <a:bodyPr wrap="square" rtlCol="0">
            <a:spAutoFit/>
          </a:bodyPr>
          <a:lstStyle/>
          <a:p>
            <a:pPr algn="ctr"/>
            <a:r>
              <a:rPr lang="fr-FR" sz="1050" b="1" dirty="0">
                <a:latin typeface="Calibri" panose="020F0502020204030204" pitchFamily="34" charset="0"/>
                <a:cs typeface="Calibri" panose="020F0502020204030204" pitchFamily="34" charset="0"/>
              </a:rPr>
              <a:t>Levurage</a:t>
            </a:r>
          </a:p>
        </p:txBody>
      </p:sp>
      <p:sp>
        <p:nvSpPr>
          <p:cNvPr id="8" name="Ellipse 7">
            <a:extLst>
              <a:ext uri="{FF2B5EF4-FFF2-40B4-BE49-F238E27FC236}">
                <a16:creationId xmlns:a16="http://schemas.microsoft.com/office/drawing/2014/main" id="{810055E5-D7CC-D014-39F4-550C5B1F99E2}"/>
              </a:ext>
            </a:extLst>
          </p:cNvPr>
          <p:cNvSpPr/>
          <p:nvPr/>
        </p:nvSpPr>
        <p:spPr>
          <a:xfrm>
            <a:off x="1641021" y="4004194"/>
            <a:ext cx="179615" cy="17544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A40C9F96-D555-DDC9-A988-E2AB17E6ED12}"/>
              </a:ext>
            </a:extLst>
          </p:cNvPr>
          <p:cNvSpPr txBox="1"/>
          <p:nvPr/>
        </p:nvSpPr>
        <p:spPr>
          <a:xfrm>
            <a:off x="7119161" y="3739339"/>
            <a:ext cx="808263" cy="261610"/>
          </a:xfrm>
          <a:prstGeom prst="rect">
            <a:avLst/>
          </a:prstGeom>
          <a:noFill/>
        </p:spPr>
        <p:txBody>
          <a:bodyPr wrap="square" rtlCol="0">
            <a:spAutoFit/>
          </a:bodyPr>
          <a:lstStyle/>
          <a:p>
            <a:pPr algn="ctr"/>
            <a:r>
              <a:rPr lang="fr-FR" sz="1050" b="1" dirty="0">
                <a:latin typeface="Calibri" panose="020F0502020204030204" pitchFamily="34" charset="0"/>
                <a:cs typeface="Calibri" panose="020F0502020204030204" pitchFamily="34" charset="0"/>
              </a:rPr>
              <a:t>Levurage</a:t>
            </a:r>
          </a:p>
        </p:txBody>
      </p:sp>
      <p:sp>
        <p:nvSpPr>
          <p:cNvPr id="11" name="Ellipse 10">
            <a:extLst>
              <a:ext uri="{FF2B5EF4-FFF2-40B4-BE49-F238E27FC236}">
                <a16:creationId xmlns:a16="http://schemas.microsoft.com/office/drawing/2014/main" id="{0C79DB1F-6D2F-C9FC-9B56-7DB406296382}"/>
              </a:ext>
            </a:extLst>
          </p:cNvPr>
          <p:cNvSpPr/>
          <p:nvPr/>
        </p:nvSpPr>
        <p:spPr>
          <a:xfrm>
            <a:off x="7462058" y="3990190"/>
            <a:ext cx="179615" cy="17544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53797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Levures acidifiantes – Essais 2022</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F5F50CC-E01E-FB21-3AB8-F25F91E9A3E5}"/>
              </a:ext>
            </a:extLst>
          </p:cNvPr>
          <p:cNvSpPr txBox="1"/>
          <p:nvPr/>
        </p:nvSpPr>
        <p:spPr>
          <a:xfrm>
            <a:off x="5303256" y="1228139"/>
            <a:ext cx="3307477" cy="3254737"/>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Essais réalisés avec Omega</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En levurage séquentiel</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Cuves de 15 à 70 </a:t>
            </a:r>
            <a:r>
              <a:rPr lang="fr-FR" sz="1500" i="1" dirty="0" err="1">
                <a:latin typeface="Calibri" panose="020F0502020204030204" pitchFamily="34" charset="0"/>
                <a:cs typeface="Calibri" panose="020F0502020204030204" pitchFamily="34" charset="0"/>
              </a:rPr>
              <a:t>hL</a:t>
            </a:r>
            <a:endParaRPr lang="fr-FR" sz="1500" i="1" dirty="0">
              <a:latin typeface="Calibri" panose="020F0502020204030204" pitchFamily="34" charset="0"/>
              <a:cs typeface="Calibri" panose="020F0502020204030204" pitchFamily="34" charset="0"/>
            </a:endParaRPr>
          </a:p>
          <a:p>
            <a:pPr marL="557207" lvl="1"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Production d’acide lactique entre 3 et 5 g/L</a:t>
            </a: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Impact sur l’acidité et le pH net, mais variable</a:t>
            </a:r>
          </a:p>
          <a:p>
            <a:pPr defTabSz="685784">
              <a:buSzPct val="80000"/>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Faible baisse du TAV final</a:t>
            </a:r>
          </a:p>
          <a:p>
            <a:pPr marL="214307" indent="-214307" defTabSz="685784">
              <a:buSzPct val="80000"/>
              <a:buFont typeface="Wingdings 2" panose="05020102010507070707" pitchFamily="18"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endParaRPr lang="fr-FR" sz="1350" i="1" dirty="0">
              <a:latin typeface="Calibri" panose="020F0502020204030204" pitchFamily="34" charset="0"/>
              <a:cs typeface="Calibri" panose="020F0502020204030204" pitchFamily="34" charset="0"/>
            </a:endParaRPr>
          </a:p>
        </p:txBody>
      </p:sp>
      <p:graphicFrame>
        <p:nvGraphicFramePr>
          <p:cNvPr id="3" name="Tableau 2">
            <a:extLst>
              <a:ext uri="{FF2B5EF4-FFF2-40B4-BE49-F238E27FC236}">
                <a16:creationId xmlns:a16="http://schemas.microsoft.com/office/drawing/2014/main" id="{2E29B42A-821B-56FA-99BA-DFEFA89EB875}"/>
              </a:ext>
            </a:extLst>
          </p:cNvPr>
          <p:cNvGraphicFramePr>
            <a:graphicFrameLocks noGrp="1"/>
          </p:cNvGraphicFramePr>
          <p:nvPr/>
        </p:nvGraphicFramePr>
        <p:xfrm>
          <a:off x="533269" y="1331522"/>
          <a:ext cx="4337673" cy="2480455"/>
        </p:xfrm>
        <a:graphic>
          <a:graphicData uri="http://schemas.openxmlformats.org/drawingml/2006/table">
            <a:tbl>
              <a:tblPr>
                <a:tableStyleId>{5C22544A-7EE6-4342-B048-85BDC9FD1C3A}</a:tableStyleId>
              </a:tblPr>
              <a:tblGrid>
                <a:gridCol w="1482384">
                  <a:extLst>
                    <a:ext uri="{9D8B030D-6E8A-4147-A177-3AD203B41FA5}">
                      <a16:colId xmlns:a16="http://schemas.microsoft.com/office/drawing/2014/main" val="58042418"/>
                    </a:ext>
                  </a:extLst>
                </a:gridCol>
                <a:gridCol w="951763">
                  <a:extLst>
                    <a:ext uri="{9D8B030D-6E8A-4147-A177-3AD203B41FA5}">
                      <a16:colId xmlns:a16="http://schemas.microsoft.com/office/drawing/2014/main" val="2070635972"/>
                    </a:ext>
                  </a:extLst>
                </a:gridCol>
                <a:gridCol w="951763">
                  <a:extLst>
                    <a:ext uri="{9D8B030D-6E8A-4147-A177-3AD203B41FA5}">
                      <a16:colId xmlns:a16="http://schemas.microsoft.com/office/drawing/2014/main" val="1951920064"/>
                    </a:ext>
                  </a:extLst>
                </a:gridCol>
                <a:gridCol w="951763">
                  <a:extLst>
                    <a:ext uri="{9D8B030D-6E8A-4147-A177-3AD203B41FA5}">
                      <a16:colId xmlns:a16="http://schemas.microsoft.com/office/drawing/2014/main" val="3916174567"/>
                    </a:ext>
                  </a:extLst>
                </a:gridCol>
              </a:tblGrid>
              <a:tr h="496091">
                <a:tc>
                  <a:txBody>
                    <a:bodyPr/>
                    <a:lstStyle/>
                    <a:p>
                      <a:pPr algn="l" fontAlgn="b"/>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200" b="1" i="0" u="none" strike="noStrike" dirty="0">
                          <a:solidFill>
                            <a:srgbClr val="000000"/>
                          </a:solidFill>
                          <a:effectLst/>
                          <a:latin typeface="Calibri" panose="020F0502020204030204" pitchFamily="34" charset="0"/>
                          <a:cs typeface="Calibri" panose="020F0502020204030204" pitchFamily="34" charset="0"/>
                        </a:rPr>
                        <a:t>Témoin</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200" b="1" i="0" u="none" strike="noStrike" dirty="0">
                          <a:solidFill>
                            <a:srgbClr val="000000"/>
                          </a:solidFill>
                          <a:effectLst/>
                          <a:latin typeface="Calibri" panose="020F0502020204030204" pitchFamily="34" charset="0"/>
                          <a:cs typeface="Calibri" panose="020F0502020204030204" pitchFamily="34" charset="0"/>
                        </a:rPr>
                        <a:t>Avec Omega</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200" b="1" i="0" u="none" strike="noStrike" dirty="0">
                          <a:solidFill>
                            <a:srgbClr val="000000"/>
                          </a:solidFill>
                          <a:effectLst/>
                          <a:latin typeface="Calibri" panose="020F0502020204030204" pitchFamily="34" charset="0"/>
                          <a:cs typeface="Calibri" panose="020F0502020204030204" pitchFamily="34" charset="0"/>
                        </a:rPr>
                        <a:t>Ecart</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9170489"/>
                  </a:ext>
                </a:extLst>
              </a:tr>
              <a:tr h="496091">
                <a:tc>
                  <a:txBody>
                    <a:bodyPr/>
                    <a:lstStyle/>
                    <a:p>
                      <a:pPr algn="ctr" fontAlgn="b"/>
                      <a:r>
                        <a:rPr lang="fr-FR" sz="1200" b="1" u="none" strike="noStrike" dirty="0">
                          <a:effectLst/>
                          <a:latin typeface="Calibri" panose="020F0502020204030204" pitchFamily="34" charset="0"/>
                          <a:cs typeface="Calibri" panose="020F0502020204030204" pitchFamily="34" charset="0"/>
                        </a:rPr>
                        <a:t>Acide lactique </a:t>
                      </a:r>
                    </a:p>
                    <a:p>
                      <a:pPr algn="ctr" fontAlgn="b"/>
                      <a:r>
                        <a:rPr lang="fr-FR" sz="900" b="1" u="none" strike="noStrike" dirty="0">
                          <a:effectLst/>
                          <a:latin typeface="Calibri" panose="020F0502020204030204" pitchFamily="34" charset="0"/>
                          <a:cs typeface="Calibri" panose="020F0502020204030204" pitchFamily="34" charset="0"/>
                        </a:rPr>
                        <a:t>(g/L)</a:t>
                      </a:r>
                      <a:endParaRPr lang="fr-FR" sz="9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0</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3,5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+ 3,5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0772942"/>
                  </a:ext>
                </a:extLst>
              </a:tr>
              <a:tr h="496091">
                <a:tc>
                  <a:txBody>
                    <a:bodyPr/>
                    <a:lstStyle/>
                    <a:p>
                      <a:pPr algn="ctr" fontAlgn="b"/>
                      <a:r>
                        <a:rPr lang="fr-FR" sz="1200" b="1" u="none" strike="noStrike" dirty="0">
                          <a:effectLst/>
                          <a:latin typeface="Calibri" panose="020F0502020204030204" pitchFamily="34" charset="0"/>
                          <a:cs typeface="Calibri" panose="020F0502020204030204" pitchFamily="34" charset="0"/>
                        </a:rPr>
                        <a:t>Acidité totale </a:t>
                      </a:r>
                    </a:p>
                    <a:p>
                      <a:pPr algn="ctr" fontAlgn="b"/>
                      <a:r>
                        <a:rPr lang="fr-FR" sz="900" b="1" u="none" strike="noStrike" dirty="0">
                          <a:effectLst/>
                          <a:latin typeface="Calibri" panose="020F0502020204030204" pitchFamily="34" charset="0"/>
                          <a:cs typeface="Calibri" panose="020F0502020204030204" pitchFamily="34" charset="0"/>
                        </a:rPr>
                        <a:t>(g d'acide tartrique/L)</a:t>
                      </a:r>
                      <a:endParaRPr lang="fr-FR" sz="9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5.0</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8.5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+ 3,5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0755237"/>
                  </a:ext>
                </a:extLst>
              </a:tr>
              <a:tr h="496091">
                <a:tc>
                  <a:txBody>
                    <a:bodyPr/>
                    <a:lstStyle/>
                    <a:p>
                      <a:pPr algn="ctr" fontAlgn="b"/>
                      <a:r>
                        <a:rPr lang="fr-FR" sz="1200" b="1" u="none" strike="noStrike" dirty="0">
                          <a:effectLst/>
                          <a:latin typeface="Calibri" panose="020F0502020204030204" pitchFamily="34" charset="0"/>
                          <a:cs typeface="Calibri" panose="020F0502020204030204" pitchFamily="34" charset="0"/>
                        </a:rPr>
                        <a:t>pH</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3.40</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3.15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- 0.25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0007"/>
                  </a:ext>
                </a:extLst>
              </a:tr>
              <a:tr h="496091">
                <a:tc>
                  <a:txBody>
                    <a:bodyPr/>
                    <a:lstStyle/>
                    <a:p>
                      <a:pPr algn="ctr" fontAlgn="b"/>
                      <a:r>
                        <a:rPr lang="fr-FR" sz="1200" b="1" u="none" strike="noStrike" dirty="0">
                          <a:effectLst/>
                          <a:latin typeface="Calibri" panose="020F0502020204030204" pitchFamily="34" charset="0"/>
                          <a:cs typeface="Calibri" panose="020F0502020204030204" pitchFamily="34" charset="0"/>
                        </a:rPr>
                        <a:t>TAV</a:t>
                      </a:r>
                    </a:p>
                    <a:p>
                      <a:pPr algn="ctr" fontAlgn="b"/>
                      <a:r>
                        <a:rPr lang="fr-FR" sz="900" b="1" u="none" strike="noStrike" dirty="0">
                          <a:effectLst/>
                          <a:latin typeface="Calibri" panose="020F0502020204030204" pitchFamily="34" charset="0"/>
                          <a:cs typeface="Calibri" panose="020F0502020204030204" pitchFamily="34" charset="0"/>
                        </a:rPr>
                        <a:t> (% vol)</a:t>
                      </a:r>
                      <a:endParaRPr lang="fr-FR" sz="9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13,00</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12.85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1200" b="0" i="0" u="none" strike="noStrike" dirty="0">
                          <a:solidFill>
                            <a:srgbClr val="000000"/>
                          </a:solidFill>
                          <a:effectLst/>
                          <a:latin typeface="Calibri" panose="020F0502020204030204" pitchFamily="34" charset="0"/>
                          <a:cs typeface="Calibri" panose="020F0502020204030204" pitchFamily="34" charset="0"/>
                        </a:rPr>
                        <a:t>- 0.15</a:t>
                      </a:r>
                    </a:p>
                  </a:txBody>
                  <a:tcPr marL="3572" marR="3572" marT="3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645830"/>
                  </a:ext>
                </a:extLst>
              </a:tr>
            </a:tbl>
          </a:graphicData>
        </a:graphic>
      </p:graphicFrame>
    </p:spTree>
    <p:extLst>
      <p:ext uri="{BB962C8B-B14F-4D97-AF65-F5344CB8AC3E}">
        <p14:creationId xmlns:p14="http://schemas.microsoft.com/office/powerpoint/2010/main" val="1451095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Levures acidifiantes – Essais 2022</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F5F50CC-E01E-FB21-3AB8-F25F91E9A3E5}"/>
              </a:ext>
            </a:extLst>
          </p:cNvPr>
          <p:cNvSpPr txBox="1"/>
          <p:nvPr/>
        </p:nvSpPr>
        <p:spPr>
          <a:xfrm>
            <a:off x="928658" y="1126681"/>
            <a:ext cx="6798434" cy="1384995"/>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Pour augmenter l’acidité de 1 g d’acide tartrique/L :</a:t>
            </a:r>
          </a:p>
          <a:p>
            <a:pPr marL="214307" indent="-214307" defTabSz="685784">
              <a:buSzPct val="80000"/>
              <a:buFont typeface="Wingdings 2" panose="05020102010507070707" pitchFamily="18"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r>
              <a:rPr lang="fr-FR" sz="1050" i="1" dirty="0">
                <a:latin typeface="Calibri" panose="020F0502020204030204" pitchFamily="34" charset="0"/>
                <a:cs typeface="Calibri" panose="020F0502020204030204" pitchFamily="34" charset="0"/>
              </a:rPr>
              <a:t>Assemblage avec 1/3 d’une cuve acidifiée avec Omega</a:t>
            </a:r>
          </a:p>
          <a:p>
            <a:pPr marL="342891" lvl="1" defTabSz="685784">
              <a:buSzPct val="80000"/>
              <a:defRPr/>
            </a:pPr>
            <a:r>
              <a:rPr lang="fr-FR" sz="1350" i="1" dirty="0">
                <a:latin typeface="Calibri" panose="020F0502020204030204" pitchFamily="34" charset="0"/>
                <a:cs typeface="Calibri" panose="020F0502020204030204" pitchFamily="34" charset="0"/>
              </a:rPr>
              <a:t>OU</a:t>
            </a:r>
          </a:p>
          <a:p>
            <a:pPr marL="557198" lvl="1" indent="-214307" defTabSz="685784">
              <a:buSzPct val="80000"/>
              <a:buFont typeface="Wingdings" panose="05000000000000000000" pitchFamily="2" charset="2"/>
              <a:buChar char="§"/>
              <a:defRPr/>
            </a:pPr>
            <a:r>
              <a:rPr lang="fr-FR" sz="1050" i="1" dirty="0">
                <a:latin typeface="Calibri" panose="020F0502020204030204" pitchFamily="34" charset="0"/>
                <a:cs typeface="Calibri" panose="020F0502020204030204" pitchFamily="34" charset="0"/>
              </a:rPr>
              <a:t>90 g/hl d’acide malique ou 100 g/hl d’acide tartrique</a:t>
            </a: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p:txBody>
      </p:sp>
      <p:graphicFrame>
        <p:nvGraphicFramePr>
          <p:cNvPr id="6" name="Tableau 6">
            <a:extLst>
              <a:ext uri="{FF2B5EF4-FFF2-40B4-BE49-F238E27FC236}">
                <a16:creationId xmlns:a16="http://schemas.microsoft.com/office/drawing/2014/main" id="{591B212A-7F21-BA19-84C3-63601957A395}"/>
              </a:ext>
            </a:extLst>
          </p:cNvPr>
          <p:cNvGraphicFramePr>
            <a:graphicFrameLocks noGrp="1"/>
          </p:cNvGraphicFramePr>
          <p:nvPr>
            <p:extLst>
              <p:ext uri="{D42A27DB-BD31-4B8C-83A1-F6EECF244321}">
                <p14:modId xmlns:p14="http://schemas.microsoft.com/office/powerpoint/2010/main" val="3182285833"/>
              </p:ext>
            </p:extLst>
          </p:nvPr>
        </p:nvGraphicFramePr>
        <p:xfrm>
          <a:off x="1329049" y="2400301"/>
          <a:ext cx="6398044" cy="1856935"/>
        </p:xfrm>
        <a:graphic>
          <a:graphicData uri="http://schemas.openxmlformats.org/drawingml/2006/table">
            <a:tbl>
              <a:tblPr firstRow="1" bandRow="1">
                <a:tableStyleId>{5C22544A-7EE6-4342-B048-85BDC9FD1C3A}</a:tableStyleId>
              </a:tblPr>
              <a:tblGrid>
                <a:gridCol w="1599511">
                  <a:extLst>
                    <a:ext uri="{9D8B030D-6E8A-4147-A177-3AD203B41FA5}">
                      <a16:colId xmlns:a16="http://schemas.microsoft.com/office/drawing/2014/main" val="4225645202"/>
                    </a:ext>
                  </a:extLst>
                </a:gridCol>
                <a:gridCol w="1599511">
                  <a:extLst>
                    <a:ext uri="{9D8B030D-6E8A-4147-A177-3AD203B41FA5}">
                      <a16:colId xmlns:a16="http://schemas.microsoft.com/office/drawing/2014/main" val="1162868738"/>
                    </a:ext>
                  </a:extLst>
                </a:gridCol>
                <a:gridCol w="1599511">
                  <a:extLst>
                    <a:ext uri="{9D8B030D-6E8A-4147-A177-3AD203B41FA5}">
                      <a16:colId xmlns:a16="http://schemas.microsoft.com/office/drawing/2014/main" val="694340128"/>
                    </a:ext>
                  </a:extLst>
                </a:gridCol>
                <a:gridCol w="1599511">
                  <a:extLst>
                    <a:ext uri="{9D8B030D-6E8A-4147-A177-3AD203B41FA5}">
                      <a16:colId xmlns:a16="http://schemas.microsoft.com/office/drawing/2014/main" val="1229923520"/>
                    </a:ext>
                  </a:extLst>
                </a:gridCol>
              </a:tblGrid>
              <a:tr h="371387">
                <a:tc>
                  <a:txBody>
                    <a:bodyPr/>
                    <a:lstStyle/>
                    <a:p>
                      <a:pPr algn="ctr"/>
                      <a:endParaRPr lang="fr-FR" sz="1200" b="1" dirty="0">
                        <a:solidFill>
                          <a:schemeClr val="tx1"/>
                        </a:solidFill>
                        <a:latin typeface="Calibri" panose="020F0502020204030204" pitchFamily="34" charset="0"/>
                        <a:cs typeface="Calibri" panose="020F0502020204030204" pitchFamily="34" charset="0"/>
                      </a:endParaRPr>
                    </a:p>
                  </a:txBody>
                  <a:tcPr marL="68580" marR="68580" marT="34290" marB="34290" anchor="ctr">
                    <a:solidFill>
                      <a:schemeClr val="bg1">
                        <a:lumMod val="85000"/>
                      </a:schemeClr>
                    </a:solid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Acide malique</a:t>
                      </a:r>
                    </a:p>
                  </a:txBody>
                  <a:tcPr marL="68580" marR="68580" marT="34290" marB="34290" anchor="ctr">
                    <a:solidFill>
                      <a:schemeClr val="bg1">
                        <a:lumMod val="85000"/>
                      </a:schemeClr>
                    </a:solid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Acide tartrique</a:t>
                      </a:r>
                    </a:p>
                  </a:txBody>
                  <a:tcPr marL="68580" marR="68580" marT="34290" marB="34290" anchor="ctr">
                    <a:solidFill>
                      <a:schemeClr val="bg1">
                        <a:lumMod val="85000"/>
                      </a:schemeClr>
                    </a:solid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Omega</a:t>
                      </a:r>
                    </a:p>
                  </a:txBody>
                  <a:tcPr marL="68580" marR="68580" marT="34290" marB="34290" anchor="ctr">
                    <a:solidFill>
                      <a:schemeClr val="bg1">
                        <a:lumMod val="85000"/>
                      </a:schemeClr>
                    </a:solidFill>
                  </a:tcPr>
                </a:tc>
                <a:extLst>
                  <a:ext uri="{0D108BD9-81ED-4DB2-BD59-A6C34878D82A}">
                    <a16:rowId xmlns:a16="http://schemas.microsoft.com/office/drawing/2014/main" val="2735765747"/>
                  </a:ext>
                </a:extLst>
              </a:tr>
              <a:tr h="371387">
                <a:tc>
                  <a:txBody>
                    <a:bodyPr/>
                    <a:lstStyle/>
                    <a:p>
                      <a:pPr algn="ctr"/>
                      <a:r>
                        <a:rPr lang="fr-FR" sz="1200" b="1" dirty="0">
                          <a:solidFill>
                            <a:schemeClr val="tx1"/>
                          </a:solidFill>
                          <a:latin typeface="Calibri" panose="020F0502020204030204" pitchFamily="34" charset="0"/>
                          <a:cs typeface="Calibri" panose="020F0502020204030204" pitchFamily="34" charset="0"/>
                        </a:rPr>
                        <a:t>Prix au kg</a:t>
                      </a:r>
                    </a:p>
                  </a:txBody>
                  <a:tcPr marL="68580" marR="68580" marT="34290" marB="34290" anchor="ctr">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5.2</a:t>
                      </a:r>
                    </a:p>
                  </a:txBody>
                  <a:tcPr marL="68580" marR="68580" marT="34290" marB="34290" anchor="ctr">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8.4</a:t>
                      </a:r>
                    </a:p>
                  </a:txBody>
                  <a:tcPr marL="68580" marR="68580" marT="34290" marB="34290" anchor="ctr">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105</a:t>
                      </a:r>
                    </a:p>
                  </a:txBody>
                  <a:tcPr marL="68580" marR="68580" marT="34290" marB="3429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0536562"/>
                  </a:ext>
                </a:extLst>
              </a:tr>
              <a:tr h="371387">
                <a:tc>
                  <a:txBody>
                    <a:bodyPr/>
                    <a:lstStyle/>
                    <a:p>
                      <a:pPr algn="ctr"/>
                      <a:r>
                        <a:rPr lang="fr-FR" sz="1200" b="1" dirty="0">
                          <a:solidFill>
                            <a:schemeClr val="tx1"/>
                          </a:solidFill>
                          <a:latin typeface="Calibri" panose="020F0502020204030204" pitchFamily="34" charset="0"/>
                          <a:cs typeface="Calibri" panose="020F0502020204030204" pitchFamily="34" charset="0"/>
                        </a:rPr>
                        <a:t>Dose</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90 g/hl</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100 g/hl</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20 g/hl sur 40 hl</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1856627"/>
                  </a:ext>
                </a:extLst>
              </a:tr>
              <a:tr h="371387">
                <a:tc>
                  <a:txBody>
                    <a:bodyPr/>
                    <a:lstStyle/>
                    <a:p>
                      <a:pPr algn="ctr"/>
                      <a:r>
                        <a:rPr lang="fr-FR" sz="1200" b="1" dirty="0">
                          <a:solidFill>
                            <a:schemeClr val="tx1"/>
                          </a:solidFill>
                          <a:latin typeface="Calibri" panose="020F0502020204030204" pitchFamily="34" charset="0"/>
                          <a:cs typeface="Calibri" panose="020F0502020204030204" pitchFamily="34" charset="0"/>
                        </a:rPr>
                        <a:t>Quantité</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9 kg</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10 kg</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800 g</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663178"/>
                  </a:ext>
                </a:extLst>
              </a:tr>
              <a:tr h="371387">
                <a:tc>
                  <a:txBody>
                    <a:bodyPr/>
                    <a:lstStyle/>
                    <a:p>
                      <a:pPr algn="ctr"/>
                      <a:r>
                        <a:rPr lang="fr-FR" sz="1200" b="1" dirty="0">
                          <a:solidFill>
                            <a:schemeClr val="tx1"/>
                          </a:solidFill>
                          <a:latin typeface="Calibri" panose="020F0502020204030204" pitchFamily="34" charset="0"/>
                          <a:cs typeface="Calibri" panose="020F0502020204030204" pitchFamily="34" charset="0"/>
                        </a:rPr>
                        <a:t>Coût pour 100 hl</a:t>
                      </a:r>
                    </a:p>
                  </a:txBody>
                  <a:tcPr marL="68580" marR="68580" marT="34290" marB="34290" anchor="ctr">
                    <a:lnT w="12700" cap="flat" cmpd="sng" algn="ctr">
                      <a:solidFill>
                        <a:schemeClr val="tx1"/>
                      </a:solidFill>
                      <a:prstDash val="solid"/>
                      <a:round/>
                      <a:headEnd type="none" w="med" len="med"/>
                      <a:tailEnd type="none" w="med" len="med"/>
                    </a:lnT>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47 €</a:t>
                      </a:r>
                    </a:p>
                  </a:txBody>
                  <a:tcPr marL="68580" marR="68580" marT="34290" marB="34290" anchor="ctr">
                    <a:lnT w="12700" cap="flat" cmpd="sng" algn="ctr">
                      <a:solidFill>
                        <a:schemeClr val="tx1"/>
                      </a:solidFill>
                      <a:prstDash val="solid"/>
                      <a:round/>
                      <a:headEnd type="none" w="med" len="med"/>
                      <a:tailEnd type="none" w="med" len="med"/>
                    </a:lnT>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84 €</a:t>
                      </a:r>
                    </a:p>
                  </a:txBody>
                  <a:tcPr marL="68580" marR="68580" marT="34290" marB="34290" anchor="ctr">
                    <a:lnT w="12700" cap="flat" cmpd="sng" algn="ctr">
                      <a:solidFill>
                        <a:schemeClr val="tx1"/>
                      </a:solidFill>
                      <a:prstDash val="solid"/>
                      <a:round/>
                      <a:headEnd type="none" w="med" len="med"/>
                      <a:tailEnd type="none" w="med" len="med"/>
                    </a:lnT>
                    <a:noFill/>
                  </a:tcPr>
                </a:tc>
                <a:tc>
                  <a:txBody>
                    <a:bodyPr/>
                    <a:lstStyle/>
                    <a:p>
                      <a:pPr algn="ctr"/>
                      <a:r>
                        <a:rPr lang="fr-FR" sz="1200" dirty="0">
                          <a:solidFill>
                            <a:schemeClr val="tx1"/>
                          </a:solidFill>
                          <a:latin typeface="Calibri" panose="020F0502020204030204" pitchFamily="34" charset="0"/>
                          <a:cs typeface="Calibri" panose="020F0502020204030204" pitchFamily="34" charset="0"/>
                        </a:rPr>
                        <a:t>84 €</a:t>
                      </a:r>
                    </a:p>
                  </a:txBody>
                  <a:tcPr marL="68580" marR="68580" marT="34290" marB="3429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468349227"/>
                  </a:ext>
                </a:extLst>
              </a:tr>
            </a:tbl>
          </a:graphicData>
        </a:graphic>
      </p:graphicFrame>
    </p:spTree>
    <p:extLst>
      <p:ext uri="{BB962C8B-B14F-4D97-AF65-F5344CB8AC3E}">
        <p14:creationId xmlns:p14="http://schemas.microsoft.com/office/powerpoint/2010/main" val="2183858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Levures acidifiantes – Essais 2022</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F5F50CC-E01E-FB21-3AB8-F25F91E9A3E5}"/>
              </a:ext>
            </a:extLst>
          </p:cNvPr>
          <p:cNvSpPr txBox="1"/>
          <p:nvPr/>
        </p:nvSpPr>
        <p:spPr>
          <a:xfrm>
            <a:off x="5057114" y="1174160"/>
            <a:ext cx="2508458" cy="323165"/>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Protocole : </a:t>
            </a:r>
          </a:p>
        </p:txBody>
      </p:sp>
      <p:graphicFrame>
        <p:nvGraphicFramePr>
          <p:cNvPr id="6" name="Tableau 6">
            <a:extLst>
              <a:ext uri="{FF2B5EF4-FFF2-40B4-BE49-F238E27FC236}">
                <a16:creationId xmlns:a16="http://schemas.microsoft.com/office/drawing/2014/main" id="{591B212A-7F21-BA19-84C3-63601957A395}"/>
              </a:ext>
            </a:extLst>
          </p:cNvPr>
          <p:cNvGraphicFramePr>
            <a:graphicFrameLocks noGrp="1"/>
          </p:cNvGraphicFramePr>
          <p:nvPr/>
        </p:nvGraphicFramePr>
        <p:xfrm>
          <a:off x="574595" y="1406980"/>
          <a:ext cx="3404134" cy="2662336"/>
        </p:xfrm>
        <a:graphic>
          <a:graphicData uri="http://schemas.openxmlformats.org/drawingml/2006/table">
            <a:tbl>
              <a:tblPr firstRow="1" bandRow="1">
                <a:tableStyleId>{5C22544A-7EE6-4342-B048-85BDC9FD1C3A}</a:tableStyleId>
              </a:tblPr>
              <a:tblGrid>
                <a:gridCol w="3404134">
                  <a:extLst>
                    <a:ext uri="{9D8B030D-6E8A-4147-A177-3AD203B41FA5}">
                      <a16:colId xmlns:a16="http://schemas.microsoft.com/office/drawing/2014/main" val="1162868738"/>
                    </a:ext>
                  </a:extLst>
                </a:gridCol>
              </a:tblGrid>
              <a:tr h="332792">
                <a:tc>
                  <a:txBody>
                    <a:bodyPr/>
                    <a:lstStyle/>
                    <a:p>
                      <a:pPr algn="ctr"/>
                      <a:r>
                        <a:rPr lang="fr-FR" sz="1400" dirty="0">
                          <a:solidFill>
                            <a:schemeClr val="tx1"/>
                          </a:solidFill>
                          <a:latin typeface="Calibri" panose="020F0502020204030204" pitchFamily="34" charset="0"/>
                          <a:cs typeface="Calibri" panose="020F0502020204030204" pitchFamily="34" charset="0"/>
                        </a:rPr>
                        <a:t>Inconvénients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5765747"/>
                  </a:ext>
                </a:extLst>
              </a:tr>
              <a:tr h="332792">
                <a:tc>
                  <a:txBody>
                    <a:bodyPr/>
                    <a:lstStyle/>
                    <a:p>
                      <a:pPr algn="ctr"/>
                      <a:r>
                        <a:rPr lang="fr-FR" sz="1400" dirty="0">
                          <a:solidFill>
                            <a:schemeClr val="tx1"/>
                          </a:solidFill>
                          <a:latin typeface="Calibri" panose="020F0502020204030204" pitchFamily="34" charset="0"/>
                          <a:cs typeface="Calibri" panose="020F0502020204030204" pitchFamily="34" charset="0"/>
                        </a:rPr>
                        <a:t>Gestion technique pointue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536562"/>
                  </a:ext>
                </a:extLst>
              </a:tr>
              <a:tr h="332792">
                <a:tc>
                  <a:txBody>
                    <a:bodyPr/>
                    <a:lstStyle/>
                    <a:p>
                      <a:pPr algn="ctr"/>
                      <a:r>
                        <a:rPr lang="fr-FR" sz="1400" dirty="0">
                          <a:solidFill>
                            <a:schemeClr val="tx1"/>
                          </a:solidFill>
                          <a:latin typeface="Calibri" panose="020F0502020204030204" pitchFamily="34" charset="0"/>
                          <a:cs typeface="Calibri" panose="020F0502020204030204" pitchFamily="34" charset="0"/>
                        </a:rPr>
                        <a:t>Résultat dépendant de plusieurs facteurs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1856627"/>
                  </a:ext>
                </a:extLst>
              </a:tr>
              <a:tr h="332792">
                <a:tc>
                  <a:txBody>
                    <a:bodyPr/>
                    <a:lstStyle/>
                    <a:p>
                      <a:pPr algn="ctr"/>
                      <a:endParaRPr lang="fr-FR" sz="1400" dirty="0">
                        <a:solidFill>
                          <a:schemeClr val="tx1"/>
                        </a:solidFill>
                        <a:latin typeface="Calibri" panose="020F0502020204030204" pitchFamily="34" charset="0"/>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9036027"/>
                  </a:ext>
                </a:extLst>
              </a:tr>
              <a:tr h="33279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1" dirty="0">
                          <a:solidFill>
                            <a:schemeClr val="tx1"/>
                          </a:solidFill>
                          <a:latin typeface="Calibri" panose="020F0502020204030204" pitchFamily="34" charset="0"/>
                          <a:cs typeface="Calibri" panose="020F0502020204030204" pitchFamily="34" charset="0"/>
                        </a:rPr>
                        <a:t>Avantages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43663178"/>
                  </a:ext>
                </a:extLst>
              </a:tr>
              <a:tr h="332792">
                <a:tc>
                  <a:txBody>
                    <a:bodyPr/>
                    <a:lstStyle/>
                    <a:p>
                      <a:pPr algn="ctr"/>
                      <a:r>
                        <a:rPr lang="fr-FR" sz="1400" dirty="0">
                          <a:solidFill>
                            <a:schemeClr val="tx1"/>
                          </a:solidFill>
                          <a:latin typeface="Calibri" panose="020F0502020204030204" pitchFamily="34" charset="0"/>
                          <a:cs typeface="Calibri" panose="020F0502020204030204" pitchFamily="34" charset="0"/>
                        </a:rPr>
                        <a:t>Prix réaliste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453661"/>
                  </a:ext>
                </a:extLst>
              </a:tr>
              <a:tr h="332792">
                <a:tc>
                  <a:txBody>
                    <a:bodyPr/>
                    <a:lstStyle/>
                    <a:p>
                      <a:pPr algn="ctr"/>
                      <a:r>
                        <a:rPr lang="fr-FR" sz="1400" dirty="0">
                          <a:solidFill>
                            <a:schemeClr val="tx1"/>
                          </a:solidFill>
                          <a:latin typeface="Calibri" panose="020F0502020204030204" pitchFamily="34" charset="0"/>
                          <a:cs typeface="Calibri" panose="020F0502020204030204" pitchFamily="34" charset="0"/>
                        </a:rPr>
                        <a:t>Qualité de l’acidification</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060188"/>
                  </a:ext>
                </a:extLst>
              </a:tr>
              <a:tr h="332792">
                <a:tc>
                  <a:txBody>
                    <a:bodyPr/>
                    <a:lstStyle/>
                    <a:p>
                      <a:pPr algn="ctr"/>
                      <a:r>
                        <a:rPr lang="fr-FR" sz="1400" dirty="0">
                          <a:solidFill>
                            <a:schemeClr val="tx1"/>
                          </a:solidFill>
                          <a:latin typeface="Calibri" panose="020F0502020204030204" pitchFamily="34" charset="0"/>
                          <a:cs typeface="Calibri" panose="020F0502020204030204" pitchFamily="34" charset="0"/>
                        </a:rPr>
                        <a:t>Acidification naturelle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1244394"/>
                  </a:ext>
                </a:extLst>
              </a:tr>
            </a:tbl>
          </a:graphicData>
        </a:graphic>
      </p:graphicFrame>
      <p:graphicFrame>
        <p:nvGraphicFramePr>
          <p:cNvPr id="7" name="Tableau 7">
            <a:extLst>
              <a:ext uri="{FF2B5EF4-FFF2-40B4-BE49-F238E27FC236}">
                <a16:creationId xmlns:a16="http://schemas.microsoft.com/office/drawing/2014/main" id="{0363CF62-4C00-E7F8-30E2-D7E492E0454A}"/>
              </a:ext>
            </a:extLst>
          </p:cNvPr>
          <p:cNvGraphicFramePr>
            <a:graphicFrameLocks noGrp="1"/>
          </p:cNvGraphicFramePr>
          <p:nvPr/>
        </p:nvGraphicFramePr>
        <p:xfrm>
          <a:off x="5057114" y="1474242"/>
          <a:ext cx="3303115" cy="2875562"/>
        </p:xfrm>
        <a:graphic>
          <a:graphicData uri="http://schemas.openxmlformats.org/drawingml/2006/table">
            <a:tbl>
              <a:tblPr firstRow="1" bandRow="1">
                <a:tableStyleId>{5C22544A-7EE6-4342-B048-85BDC9FD1C3A}</a:tableStyleId>
              </a:tblPr>
              <a:tblGrid>
                <a:gridCol w="509549">
                  <a:extLst>
                    <a:ext uri="{9D8B030D-6E8A-4147-A177-3AD203B41FA5}">
                      <a16:colId xmlns:a16="http://schemas.microsoft.com/office/drawing/2014/main" val="4051086080"/>
                    </a:ext>
                  </a:extLst>
                </a:gridCol>
                <a:gridCol w="2793566">
                  <a:extLst>
                    <a:ext uri="{9D8B030D-6E8A-4147-A177-3AD203B41FA5}">
                      <a16:colId xmlns:a16="http://schemas.microsoft.com/office/drawing/2014/main" val="4249024600"/>
                    </a:ext>
                  </a:extLst>
                </a:gridCol>
              </a:tblGrid>
              <a:tr h="973196">
                <a:tc>
                  <a:txBody>
                    <a:bodyPr/>
                    <a:lstStyle/>
                    <a:p>
                      <a:pPr algn="ctr"/>
                      <a:r>
                        <a:rPr lang="fr-FR" sz="1400" b="1" dirty="0">
                          <a:solidFill>
                            <a:schemeClr val="tx1"/>
                          </a:solidFill>
                          <a:latin typeface="Calibri" panose="020F0502020204030204" pitchFamily="34" charset="0"/>
                          <a:cs typeface="Calibri" panose="020F0502020204030204" pitchFamily="34" charset="0"/>
                        </a:rPr>
                        <a:t>1</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defTabSz="914378">
                        <a:buClr>
                          <a:srgbClr val="000000"/>
                        </a:buClr>
                        <a:buSzPct val="80000"/>
                        <a:defRPr/>
                      </a:pPr>
                      <a:r>
                        <a:rPr lang="fr-FR" sz="1200" b="0" i="1" kern="0" dirty="0">
                          <a:solidFill>
                            <a:srgbClr val="000000"/>
                          </a:solidFill>
                          <a:latin typeface="Calibri" panose="020F0502020204030204" pitchFamily="34" charset="0"/>
                          <a:cs typeface="Calibri" panose="020F0502020204030204" pitchFamily="34" charset="0"/>
                          <a:sym typeface="Arial"/>
                        </a:rPr>
                        <a:t>Débourber et analyser le moût</a:t>
                      </a:r>
                    </a:p>
                    <a:p>
                      <a:pPr algn="l" defTabSz="914378">
                        <a:buClr>
                          <a:srgbClr val="000000"/>
                        </a:buClr>
                        <a:buSzPct val="80000"/>
                        <a:defRPr/>
                      </a:pPr>
                      <a:r>
                        <a:rPr lang="fr-FR" sz="1200" b="0" i="1" kern="0" dirty="0">
                          <a:solidFill>
                            <a:srgbClr val="000000"/>
                          </a:solidFill>
                          <a:latin typeface="Calibri" panose="020F0502020204030204" pitchFamily="34" charset="0"/>
                          <a:cs typeface="Calibri" panose="020F0502020204030204" pitchFamily="34" charset="0"/>
                          <a:sym typeface="Arial"/>
                        </a:rPr>
                        <a:t>Laisser remonter au-dessus de 16°C</a:t>
                      </a:r>
                    </a:p>
                    <a:p>
                      <a:pPr algn="l" defTabSz="914378">
                        <a:buClr>
                          <a:srgbClr val="000000"/>
                        </a:buClr>
                        <a:buSzPct val="80000"/>
                        <a:defRPr/>
                      </a:pPr>
                      <a:r>
                        <a:rPr lang="fr-FR" sz="1200" b="0" i="1" kern="0" dirty="0">
                          <a:solidFill>
                            <a:srgbClr val="000000"/>
                          </a:solidFill>
                          <a:latin typeface="Calibri" panose="020F0502020204030204" pitchFamily="34" charset="0"/>
                          <a:cs typeface="Calibri" panose="020F0502020204030204" pitchFamily="34" charset="0"/>
                          <a:sym typeface="Arial"/>
                        </a:rPr>
                        <a:t>Levurer avec 20 g/hl d’Omega</a:t>
                      </a:r>
                    </a:p>
                    <a:p>
                      <a:pPr algn="l" defTabSz="914378">
                        <a:buClr>
                          <a:srgbClr val="000000"/>
                        </a:buClr>
                        <a:buSzPct val="80000"/>
                        <a:defRPr/>
                      </a:pPr>
                      <a:r>
                        <a:rPr lang="fr-FR" sz="1200" b="0" i="1" kern="0" dirty="0">
                          <a:solidFill>
                            <a:srgbClr val="000000"/>
                          </a:solidFill>
                          <a:latin typeface="Calibri" panose="020F0502020204030204" pitchFamily="34" charset="0"/>
                          <a:cs typeface="Calibri" panose="020F0502020204030204" pitchFamily="34" charset="0"/>
                          <a:sym typeface="Arial"/>
                        </a:rPr>
                        <a:t>Corriger l’azote assimilable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684003"/>
                  </a:ext>
                </a:extLst>
              </a:tr>
              <a:tr h="532966">
                <a:tc>
                  <a:txBody>
                    <a:bodyPr/>
                    <a:lstStyle/>
                    <a:p>
                      <a:pPr algn="ctr"/>
                      <a:r>
                        <a:rPr lang="fr-FR" sz="1400" b="1" dirty="0">
                          <a:solidFill>
                            <a:schemeClr val="tx1"/>
                          </a:solidFill>
                          <a:latin typeface="Calibri" panose="020F0502020204030204" pitchFamily="34" charset="0"/>
                          <a:cs typeface="Calibri" panose="020F0502020204030204" pitchFamily="34" charset="0"/>
                        </a:rPr>
                        <a:t>2</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defTabSz="914378" rtl="0">
                        <a:lnSpc>
                          <a:spcPct val="100000"/>
                        </a:lnSpc>
                        <a:spcBef>
                          <a:spcPts val="0"/>
                        </a:spcBef>
                        <a:spcAft>
                          <a:spcPts val="0"/>
                        </a:spcAft>
                        <a:buClr>
                          <a:srgbClr val="000000"/>
                        </a:buClr>
                        <a:buSzPct val="80000"/>
                        <a:buFont typeface="Arial"/>
                        <a:defRPr/>
                      </a:pPr>
                      <a:r>
                        <a:rPr lang="fr-FR" sz="1200" b="0" i="1" u="none" strike="noStrike" kern="0" cap="none" dirty="0">
                          <a:solidFill>
                            <a:srgbClr val="000000"/>
                          </a:solidFill>
                          <a:latin typeface="Calibri" panose="020F0502020204030204" pitchFamily="34" charset="0"/>
                          <a:ea typeface="+mn-ea"/>
                          <a:cs typeface="Calibri" panose="020F0502020204030204" pitchFamily="34" charset="0"/>
                          <a:sym typeface="Arial"/>
                        </a:rPr>
                        <a:t>Analyser le moût à J+3 et J+6</a:t>
                      </a:r>
                    </a:p>
                    <a:p>
                      <a:pPr marR="0" algn="l" defTabSz="914378" rtl="0">
                        <a:lnSpc>
                          <a:spcPct val="100000"/>
                        </a:lnSpc>
                        <a:spcBef>
                          <a:spcPts val="0"/>
                        </a:spcBef>
                        <a:spcAft>
                          <a:spcPts val="0"/>
                        </a:spcAft>
                        <a:buClr>
                          <a:srgbClr val="000000"/>
                        </a:buClr>
                        <a:buSzPct val="80000"/>
                        <a:buFont typeface="Arial"/>
                        <a:defRPr/>
                      </a:pPr>
                      <a:r>
                        <a:rPr lang="fr-FR" sz="1200" b="0" i="1" u="none" strike="noStrike" kern="0" cap="none" dirty="0">
                          <a:solidFill>
                            <a:srgbClr val="000000"/>
                          </a:solidFill>
                          <a:latin typeface="Calibri" panose="020F0502020204030204" pitchFamily="34" charset="0"/>
                          <a:ea typeface="+mn-ea"/>
                          <a:cs typeface="Calibri" panose="020F0502020204030204" pitchFamily="34" charset="0"/>
                          <a:sym typeface="Arial"/>
                        </a:rPr>
                        <a:t>Surveiller un éventuel départ en FA</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118407"/>
                  </a:ext>
                </a:extLst>
              </a:tr>
              <a:tr h="873140">
                <a:tc>
                  <a:txBody>
                    <a:bodyPr/>
                    <a:lstStyle/>
                    <a:p>
                      <a:pPr algn="ctr"/>
                      <a:r>
                        <a:rPr lang="fr-FR" sz="1400" b="1" dirty="0">
                          <a:solidFill>
                            <a:schemeClr val="tx1"/>
                          </a:solidFill>
                          <a:latin typeface="Calibri" panose="020F0502020204030204" pitchFamily="34" charset="0"/>
                          <a:cs typeface="Calibri" panose="020F0502020204030204" pitchFamily="34" charset="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defTabSz="914378" rtl="0">
                        <a:lnSpc>
                          <a:spcPct val="100000"/>
                        </a:lnSpc>
                        <a:spcBef>
                          <a:spcPts val="0"/>
                        </a:spcBef>
                        <a:spcAft>
                          <a:spcPts val="0"/>
                        </a:spcAft>
                        <a:buClr>
                          <a:srgbClr val="000000"/>
                        </a:buClr>
                        <a:buSzPct val="80000"/>
                        <a:buFont typeface="Arial"/>
                        <a:defRPr/>
                      </a:pPr>
                      <a:r>
                        <a:rPr lang="fr-FR" sz="1200" b="0" i="1" u="none" strike="noStrike" kern="0" cap="none" dirty="0">
                          <a:solidFill>
                            <a:srgbClr val="000000"/>
                          </a:solidFill>
                          <a:latin typeface="Calibri" panose="020F0502020204030204" pitchFamily="34" charset="0"/>
                          <a:ea typeface="+mn-ea"/>
                          <a:cs typeface="Calibri" panose="020F0502020204030204" pitchFamily="34" charset="0"/>
                          <a:sym typeface="Arial"/>
                        </a:rPr>
                        <a:t>Levurer avec 20 g/hl de levure classique</a:t>
                      </a:r>
                    </a:p>
                    <a:p>
                      <a:pPr marR="0" algn="l" defTabSz="914378" rtl="0">
                        <a:lnSpc>
                          <a:spcPct val="100000"/>
                        </a:lnSpc>
                        <a:spcBef>
                          <a:spcPts val="0"/>
                        </a:spcBef>
                        <a:spcAft>
                          <a:spcPts val="0"/>
                        </a:spcAft>
                        <a:buClr>
                          <a:srgbClr val="000000"/>
                        </a:buClr>
                        <a:buSzPct val="80000"/>
                        <a:buFont typeface="Arial"/>
                        <a:defRPr/>
                      </a:pPr>
                      <a:r>
                        <a:rPr lang="fr-FR" sz="1200" b="0" i="1" u="none" strike="noStrike" kern="0" cap="none" dirty="0">
                          <a:solidFill>
                            <a:srgbClr val="000000"/>
                          </a:solidFill>
                          <a:latin typeface="Calibri" panose="020F0502020204030204" pitchFamily="34" charset="0"/>
                          <a:ea typeface="+mn-ea"/>
                          <a:cs typeface="Calibri" panose="020F0502020204030204" pitchFamily="34" charset="0"/>
                          <a:sym typeface="Arial"/>
                        </a:rPr>
                        <a:t>Ajouter 20 g/hl de </a:t>
                      </a:r>
                      <a:r>
                        <a:rPr lang="fr-FR" sz="1200" b="0" i="1" u="none" strike="noStrike" kern="0" cap="none" dirty="0" err="1">
                          <a:solidFill>
                            <a:srgbClr val="000000"/>
                          </a:solidFill>
                          <a:latin typeface="Calibri" panose="020F0502020204030204" pitchFamily="34" charset="0"/>
                          <a:ea typeface="+mn-ea"/>
                          <a:cs typeface="Calibri" panose="020F0502020204030204" pitchFamily="34" charset="0"/>
                          <a:sym typeface="Arial"/>
                        </a:rPr>
                        <a:t>Superstart</a:t>
                      </a:r>
                      <a:r>
                        <a:rPr lang="fr-FR" sz="1200" b="0" i="1" u="none" strike="noStrike" kern="0" cap="none" dirty="0">
                          <a:solidFill>
                            <a:srgbClr val="000000"/>
                          </a:solidFill>
                          <a:latin typeface="Calibri" panose="020F0502020204030204" pitchFamily="34" charset="0"/>
                          <a:ea typeface="+mn-ea"/>
                          <a:cs typeface="Calibri" panose="020F0502020204030204" pitchFamily="34" charset="0"/>
                          <a:sym typeface="Arial"/>
                        </a:rPr>
                        <a:t> et 60 mg/L de sulfate au levurage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6586321"/>
                  </a:ext>
                </a:extLst>
              </a:tr>
              <a:tr h="496260">
                <a:tc>
                  <a:txBody>
                    <a:bodyPr/>
                    <a:lstStyle/>
                    <a:p>
                      <a:pPr algn="ctr"/>
                      <a:r>
                        <a:rPr lang="fr-FR" sz="1400" b="1" dirty="0">
                          <a:solidFill>
                            <a:schemeClr val="tx1"/>
                          </a:solidFill>
                          <a:latin typeface="Calibri" panose="020F0502020204030204" pitchFamily="34" charset="0"/>
                          <a:cs typeface="Calibri" panose="020F0502020204030204" pitchFamily="34" charset="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defTabSz="914378" rtl="0">
                        <a:lnSpc>
                          <a:spcPct val="100000"/>
                        </a:lnSpc>
                        <a:spcBef>
                          <a:spcPts val="0"/>
                        </a:spcBef>
                        <a:spcAft>
                          <a:spcPts val="0"/>
                        </a:spcAft>
                        <a:buClr>
                          <a:srgbClr val="000000"/>
                        </a:buClr>
                        <a:buSzPct val="80000"/>
                        <a:buFont typeface="Arial"/>
                        <a:defRPr/>
                      </a:pPr>
                      <a:r>
                        <a:rPr lang="fr-FR" sz="1200" b="0" i="1" u="none" strike="noStrike" kern="0" cap="none" dirty="0">
                          <a:solidFill>
                            <a:srgbClr val="000000"/>
                          </a:solidFill>
                          <a:latin typeface="Calibri" panose="020F0502020204030204" pitchFamily="34" charset="0"/>
                          <a:ea typeface="+mn-ea"/>
                          <a:cs typeface="Calibri" panose="020F0502020204030204" pitchFamily="34" charset="0"/>
                          <a:sym typeface="Arial"/>
                        </a:rPr>
                        <a:t>Contrôler l’acidité, le pH et le lactique après l’oxygénation</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273003"/>
                  </a:ext>
                </a:extLst>
              </a:tr>
            </a:tbl>
          </a:graphicData>
        </a:graphic>
      </p:graphicFrame>
    </p:spTree>
    <p:extLst>
      <p:ext uri="{BB962C8B-B14F-4D97-AF65-F5344CB8AC3E}">
        <p14:creationId xmlns:p14="http://schemas.microsoft.com/office/powerpoint/2010/main" val="1121179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ea typeface="Calibri" panose="020F0502020204030204" pitchFamily="34" charset="0"/>
                <a:cs typeface="Times New Roman" panose="02020603050405020304" pitchFamily="18" charset="0"/>
              </a:rPr>
              <a:t>Pause - Dégustations</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599A2BE6-9546-BF2A-2961-0ED1C763A5D3}"/>
              </a:ext>
            </a:extLst>
          </p:cNvPr>
          <p:cNvSpPr txBox="1"/>
          <p:nvPr/>
        </p:nvSpPr>
        <p:spPr>
          <a:xfrm>
            <a:off x="432046" y="1137238"/>
            <a:ext cx="3005486" cy="584775"/>
          </a:xfrm>
          <a:prstGeom prst="rect">
            <a:avLst/>
          </a:prstGeom>
          <a:noFill/>
        </p:spPr>
        <p:txBody>
          <a:bodyPr wrap="square" rtlCol="0">
            <a:spAutoFit/>
          </a:bodyPr>
          <a:lstStyle/>
          <a:p>
            <a:r>
              <a:rPr lang="fr-FR" sz="1600" b="1" dirty="0">
                <a:latin typeface="Calibri" panose="020F0502020204030204" pitchFamily="34" charset="0"/>
                <a:cs typeface="Calibri" panose="020F0502020204030204" pitchFamily="34" charset="0"/>
              </a:rPr>
              <a:t>Dégustation 1 </a:t>
            </a:r>
            <a:r>
              <a:rPr lang="fr-FR" sz="1600" dirty="0">
                <a:latin typeface="Calibri" panose="020F0502020204030204" pitchFamily="34" charset="0"/>
                <a:cs typeface="Calibri" panose="020F0502020204030204" pitchFamily="34" charset="0"/>
              </a:rPr>
              <a:t>: Rattrapage d’un vin évolué avec </a:t>
            </a:r>
            <a:r>
              <a:rPr lang="fr-FR" sz="1600" dirty="0" err="1">
                <a:latin typeface="Calibri" panose="020F0502020204030204" pitchFamily="34" charset="0"/>
                <a:cs typeface="Calibri" panose="020F0502020204030204" pitchFamily="34" charset="0"/>
              </a:rPr>
              <a:t>Powerlees</a:t>
            </a:r>
            <a:r>
              <a:rPr lang="fr-FR" sz="1600" dirty="0">
                <a:latin typeface="Calibri" panose="020F0502020204030204" pitchFamily="34" charset="0"/>
                <a:cs typeface="Calibri" panose="020F0502020204030204" pitchFamily="34" charset="0"/>
              </a:rPr>
              <a:t> Life</a:t>
            </a:r>
          </a:p>
        </p:txBody>
      </p:sp>
      <p:pic>
        <p:nvPicPr>
          <p:cNvPr id="6" name="Image 5">
            <a:extLst>
              <a:ext uri="{FF2B5EF4-FFF2-40B4-BE49-F238E27FC236}">
                <a16:creationId xmlns:a16="http://schemas.microsoft.com/office/drawing/2014/main" id="{D35006C5-AF70-2270-D518-576C2F718B1C}"/>
              </a:ext>
            </a:extLst>
          </p:cNvPr>
          <p:cNvPicPr>
            <a:picLocks noChangeAspect="1"/>
          </p:cNvPicPr>
          <p:nvPr/>
        </p:nvPicPr>
        <p:blipFill>
          <a:blip r:embed="rId3"/>
          <a:stretch>
            <a:fillRect/>
          </a:stretch>
        </p:blipFill>
        <p:spPr>
          <a:xfrm>
            <a:off x="8082511" y="725512"/>
            <a:ext cx="924804" cy="1352922"/>
          </a:xfrm>
          <a:prstGeom prst="rect">
            <a:avLst/>
          </a:prstGeom>
        </p:spPr>
      </p:pic>
      <p:graphicFrame>
        <p:nvGraphicFramePr>
          <p:cNvPr id="10" name="Graphique 9">
            <a:extLst>
              <a:ext uri="{FF2B5EF4-FFF2-40B4-BE49-F238E27FC236}">
                <a16:creationId xmlns:a16="http://schemas.microsoft.com/office/drawing/2014/main" id="{51FE18DC-7FA8-D1A5-68B7-8B4CCF1E1F14}"/>
              </a:ext>
            </a:extLst>
          </p:cNvPr>
          <p:cNvGraphicFramePr/>
          <p:nvPr>
            <p:extLst>
              <p:ext uri="{D42A27DB-BD31-4B8C-83A1-F6EECF244321}">
                <p14:modId xmlns:p14="http://schemas.microsoft.com/office/powerpoint/2010/main" val="106501787"/>
              </p:ext>
            </p:extLst>
          </p:nvPr>
        </p:nvGraphicFramePr>
        <p:xfrm>
          <a:off x="580399" y="2975142"/>
          <a:ext cx="3836870" cy="20699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a:extLst>
              <a:ext uri="{FF2B5EF4-FFF2-40B4-BE49-F238E27FC236}">
                <a16:creationId xmlns:a16="http://schemas.microsoft.com/office/drawing/2014/main" id="{36C62F2C-3526-1376-8EE9-B1356A091402}"/>
              </a:ext>
            </a:extLst>
          </p:cNvPr>
          <p:cNvGraphicFramePr/>
          <p:nvPr>
            <p:extLst>
              <p:ext uri="{D42A27DB-BD31-4B8C-83A1-F6EECF244321}">
                <p14:modId xmlns:p14="http://schemas.microsoft.com/office/powerpoint/2010/main" val="1529483469"/>
              </p:ext>
            </p:extLst>
          </p:nvPr>
        </p:nvGraphicFramePr>
        <p:xfrm>
          <a:off x="4792071" y="2894743"/>
          <a:ext cx="3836868" cy="21503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au 11">
            <a:extLst>
              <a:ext uri="{FF2B5EF4-FFF2-40B4-BE49-F238E27FC236}">
                <a16:creationId xmlns:a16="http://schemas.microsoft.com/office/drawing/2014/main" id="{D419C8FB-89E1-67AE-DA28-16DAF20A31FC}"/>
              </a:ext>
            </a:extLst>
          </p:cNvPr>
          <p:cNvGraphicFramePr>
            <a:graphicFrameLocks noGrp="1"/>
          </p:cNvGraphicFramePr>
          <p:nvPr>
            <p:extLst>
              <p:ext uri="{D42A27DB-BD31-4B8C-83A1-F6EECF244321}">
                <p14:modId xmlns:p14="http://schemas.microsoft.com/office/powerpoint/2010/main" val="1585340395"/>
              </p:ext>
            </p:extLst>
          </p:nvPr>
        </p:nvGraphicFramePr>
        <p:xfrm>
          <a:off x="3602310" y="1081933"/>
          <a:ext cx="4208320" cy="640080"/>
        </p:xfrm>
        <a:graphic>
          <a:graphicData uri="http://schemas.openxmlformats.org/drawingml/2006/table">
            <a:tbl>
              <a:tblPr firstRow="1" bandRow="1">
                <a:tableStyleId>{5C22544A-7EE6-4342-B048-85BDC9FD1C3A}</a:tableStyleId>
              </a:tblPr>
              <a:tblGrid>
                <a:gridCol w="2104160">
                  <a:extLst>
                    <a:ext uri="{9D8B030D-6E8A-4147-A177-3AD203B41FA5}">
                      <a16:colId xmlns:a16="http://schemas.microsoft.com/office/drawing/2014/main" val="2986236945"/>
                    </a:ext>
                  </a:extLst>
                </a:gridCol>
                <a:gridCol w="2104160">
                  <a:extLst>
                    <a:ext uri="{9D8B030D-6E8A-4147-A177-3AD203B41FA5}">
                      <a16:colId xmlns:a16="http://schemas.microsoft.com/office/drawing/2014/main" val="178142586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1" u="none" dirty="0">
                          <a:solidFill>
                            <a:sysClr val="windowText" lastClr="000000"/>
                          </a:solidFill>
                          <a:latin typeface="Calibri" panose="020F0502020204030204" pitchFamily="34" charset="0"/>
                          <a:cs typeface="Calibri" panose="020F0502020204030204" pitchFamily="34" charset="0"/>
                        </a:rPr>
                        <a:t>Témoin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dirty="0">
                          <a:solidFill>
                            <a:sysClr val="windowText" lastClr="000000"/>
                          </a:solidFill>
                          <a:latin typeface="Calibri" panose="020F0502020204030204" pitchFamily="34" charset="0"/>
                          <a:cs typeface="Calibri" panose="020F0502020204030204" pitchFamily="34" charset="0"/>
                        </a:rPr>
                        <a:t>Millésime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1" i="0" u="none" dirty="0">
                          <a:solidFill>
                            <a:sysClr val="windowText" lastClr="000000"/>
                          </a:solidFill>
                          <a:latin typeface="Calibri" panose="020F0502020204030204" pitchFamily="34" charset="0"/>
                          <a:cs typeface="Calibri" panose="020F0502020204030204" pitchFamily="34" charset="0"/>
                        </a:rPr>
                        <a:t>Témoin traité</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dirty="0">
                          <a:solidFill>
                            <a:sysClr val="windowText" lastClr="000000"/>
                          </a:solidFill>
                          <a:latin typeface="Calibri" panose="020F0502020204030204" pitchFamily="34" charset="0"/>
                          <a:cs typeface="Calibri" panose="020F0502020204030204" pitchFamily="34" charset="0"/>
                        </a:rPr>
                        <a:t>40g/hl de </a:t>
                      </a:r>
                      <a:r>
                        <a:rPr lang="fr-FR" sz="1200" b="0" dirty="0" err="1">
                          <a:solidFill>
                            <a:sysClr val="windowText" lastClr="000000"/>
                          </a:solidFill>
                          <a:latin typeface="Calibri" panose="020F0502020204030204" pitchFamily="34" charset="0"/>
                          <a:cs typeface="Calibri" panose="020F0502020204030204" pitchFamily="34" charset="0"/>
                        </a:rPr>
                        <a:t>Powerlees</a:t>
                      </a:r>
                      <a:r>
                        <a:rPr lang="fr-FR" sz="1200" b="0" dirty="0">
                          <a:solidFill>
                            <a:sysClr val="windowText" lastClr="000000"/>
                          </a:solidFill>
                          <a:latin typeface="Calibri" panose="020F0502020204030204" pitchFamily="34" charset="0"/>
                          <a:cs typeface="Calibri" panose="020F0502020204030204" pitchFamily="34" charset="0"/>
                        </a:rPr>
                        <a:t> Life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dirty="0">
                          <a:solidFill>
                            <a:sysClr val="windowText" lastClr="000000"/>
                          </a:solidFill>
                          <a:latin typeface="Calibri" panose="020F0502020204030204" pitchFamily="34" charset="0"/>
                          <a:cs typeface="Calibri" panose="020F0502020204030204" pitchFamily="34" charset="0"/>
                        </a:rPr>
                        <a:t>Temps de contact 4 semaines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30444769"/>
                  </a:ext>
                </a:extLst>
              </a:tr>
            </a:tbl>
          </a:graphicData>
        </a:graphic>
      </p:graphicFrame>
      <p:sp>
        <p:nvSpPr>
          <p:cNvPr id="12" name="ZoneTexte 11">
            <a:extLst>
              <a:ext uri="{FF2B5EF4-FFF2-40B4-BE49-F238E27FC236}">
                <a16:creationId xmlns:a16="http://schemas.microsoft.com/office/drawing/2014/main" id="{D5E31C4D-0815-14EF-190A-AB7794BA2504}"/>
              </a:ext>
            </a:extLst>
          </p:cNvPr>
          <p:cNvSpPr txBox="1"/>
          <p:nvPr/>
        </p:nvSpPr>
        <p:spPr>
          <a:xfrm>
            <a:off x="432046" y="2281960"/>
            <a:ext cx="3005486" cy="584775"/>
          </a:xfrm>
          <a:prstGeom prst="rect">
            <a:avLst/>
          </a:prstGeom>
          <a:noFill/>
        </p:spPr>
        <p:txBody>
          <a:bodyPr wrap="square" rtlCol="0">
            <a:spAutoFit/>
          </a:bodyPr>
          <a:lstStyle/>
          <a:p>
            <a:r>
              <a:rPr lang="fr-FR" sz="1600" b="1" dirty="0">
                <a:latin typeface="Calibri" panose="020F0502020204030204" pitchFamily="34" charset="0"/>
                <a:cs typeface="Calibri" panose="020F0502020204030204" pitchFamily="34" charset="0"/>
              </a:rPr>
              <a:t>Dégustation 2 </a:t>
            </a:r>
            <a:r>
              <a:rPr lang="fr-FR" sz="1600" dirty="0">
                <a:latin typeface="Calibri" panose="020F0502020204030204" pitchFamily="34" charset="0"/>
                <a:cs typeface="Calibri" panose="020F0502020204030204" pitchFamily="34" charset="0"/>
              </a:rPr>
              <a:t>: Impact des différents acides</a:t>
            </a:r>
          </a:p>
        </p:txBody>
      </p:sp>
      <p:graphicFrame>
        <p:nvGraphicFramePr>
          <p:cNvPr id="13" name="Tableau 11">
            <a:extLst>
              <a:ext uri="{FF2B5EF4-FFF2-40B4-BE49-F238E27FC236}">
                <a16:creationId xmlns:a16="http://schemas.microsoft.com/office/drawing/2014/main" id="{65C76DAF-B0BE-1EFD-48B5-68FD3C608524}"/>
              </a:ext>
            </a:extLst>
          </p:cNvPr>
          <p:cNvGraphicFramePr>
            <a:graphicFrameLocks noGrp="1"/>
          </p:cNvGraphicFramePr>
          <p:nvPr>
            <p:extLst>
              <p:ext uri="{D42A27DB-BD31-4B8C-83A1-F6EECF244321}">
                <p14:modId xmlns:p14="http://schemas.microsoft.com/office/powerpoint/2010/main" val="1442981869"/>
              </p:ext>
            </p:extLst>
          </p:nvPr>
        </p:nvGraphicFramePr>
        <p:xfrm>
          <a:off x="3102429" y="2371044"/>
          <a:ext cx="5523160" cy="457200"/>
        </p:xfrm>
        <a:graphic>
          <a:graphicData uri="http://schemas.openxmlformats.org/drawingml/2006/table">
            <a:tbl>
              <a:tblPr firstRow="1" bandRow="1">
                <a:tableStyleId>{5C22544A-7EE6-4342-B048-85BDC9FD1C3A}</a:tableStyleId>
              </a:tblPr>
              <a:tblGrid>
                <a:gridCol w="1380790">
                  <a:extLst>
                    <a:ext uri="{9D8B030D-6E8A-4147-A177-3AD203B41FA5}">
                      <a16:colId xmlns:a16="http://schemas.microsoft.com/office/drawing/2014/main" val="2986236945"/>
                    </a:ext>
                  </a:extLst>
                </a:gridCol>
                <a:gridCol w="1380790">
                  <a:extLst>
                    <a:ext uri="{9D8B030D-6E8A-4147-A177-3AD203B41FA5}">
                      <a16:colId xmlns:a16="http://schemas.microsoft.com/office/drawing/2014/main" val="1781425866"/>
                    </a:ext>
                  </a:extLst>
                </a:gridCol>
                <a:gridCol w="1380790">
                  <a:extLst>
                    <a:ext uri="{9D8B030D-6E8A-4147-A177-3AD203B41FA5}">
                      <a16:colId xmlns:a16="http://schemas.microsoft.com/office/drawing/2014/main" val="1439868872"/>
                    </a:ext>
                  </a:extLst>
                </a:gridCol>
                <a:gridCol w="1380790">
                  <a:extLst>
                    <a:ext uri="{9D8B030D-6E8A-4147-A177-3AD203B41FA5}">
                      <a16:colId xmlns:a16="http://schemas.microsoft.com/office/drawing/2014/main" val="244742644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u="none" dirty="0">
                          <a:solidFill>
                            <a:sysClr val="windowText" lastClr="000000"/>
                          </a:solidFill>
                          <a:latin typeface="Calibri" panose="020F0502020204030204" pitchFamily="34" charset="0"/>
                          <a:cs typeface="Calibri" panose="020F0502020204030204" pitchFamily="34" charset="0"/>
                        </a:rPr>
                        <a:t>Témoin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i="0" u="none" dirty="0">
                          <a:solidFill>
                            <a:sysClr val="windowText" lastClr="000000"/>
                          </a:solidFill>
                          <a:latin typeface="Calibri" panose="020F0502020204030204" pitchFamily="34" charset="0"/>
                          <a:cs typeface="Calibri" panose="020F0502020204030204" pitchFamily="34" charset="0"/>
                        </a:rPr>
                        <a:t>+ 70g/hl d’acide Tartrique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i="0" u="none" dirty="0">
                          <a:solidFill>
                            <a:sysClr val="windowText" lastClr="000000"/>
                          </a:solidFill>
                          <a:latin typeface="Calibri" panose="020F0502020204030204" pitchFamily="34" charset="0"/>
                          <a:cs typeface="Calibri" panose="020F0502020204030204" pitchFamily="34" charset="0"/>
                        </a:rPr>
                        <a:t>+ 70g/hl d’acide Malique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200" b="0" i="0" u="none" dirty="0">
                          <a:solidFill>
                            <a:sysClr val="windowText" lastClr="000000"/>
                          </a:solidFill>
                          <a:latin typeface="Calibri" panose="020F0502020204030204" pitchFamily="34" charset="0"/>
                          <a:cs typeface="Calibri" panose="020F0502020204030204" pitchFamily="34" charset="0"/>
                        </a:rPr>
                        <a:t>+ 70g/hl d’acide Lactique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30444769"/>
                  </a:ext>
                </a:extLst>
              </a:tr>
            </a:tbl>
          </a:graphicData>
        </a:graphic>
      </p:graphicFrame>
      <p:cxnSp>
        <p:nvCxnSpPr>
          <p:cNvPr id="15" name="Connecteur droit 14">
            <a:extLst>
              <a:ext uri="{FF2B5EF4-FFF2-40B4-BE49-F238E27FC236}">
                <a16:creationId xmlns:a16="http://schemas.microsoft.com/office/drawing/2014/main" id="{56C3DB57-6F5A-2A67-FD16-76CE890B0219}"/>
              </a:ext>
            </a:extLst>
          </p:cNvPr>
          <p:cNvCxnSpPr/>
          <p:nvPr/>
        </p:nvCxnSpPr>
        <p:spPr>
          <a:xfrm flipV="1">
            <a:off x="1602078" y="2025896"/>
            <a:ext cx="6379985" cy="7008"/>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955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Image 2">
            <a:extLst>
              <a:ext uri="{FF2B5EF4-FFF2-40B4-BE49-F238E27FC236}">
                <a16:creationId xmlns:a16="http://schemas.microsoft.com/office/drawing/2014/main" id="{B71C4FC9-4CAF-49CA-A0DA-9C4573FAEEDA}"/>
              </a:ext>
            </a:extLst>
          </p:cNvPr>
          <p:cNvPicPr>
            <a:picLocks noChangeAspect="1"/>
          </p:cNvPicPr>
          <p:nvPr/>
        </p:nvPicPr>
        <p:blipFill rotWithShape="1">
          <a:blip r:embed="rId3"/>
          <a:srcRect l="8794" r="8794"/>
          <a:stretch/>
        </p:blipFill>
        <p:spPr>
          <a:xfrm rot="5400000" flipV="1">
            <a:off x="4453166" y="118835"/>
            <a:ext cx="5143500" cy="4905831"/>
          </a:xfrm>
          <a:prstGeom prst="rect">
            <a:avLst/>
          </a:prstGeom>
        </p:spPr>
      </p:pic>
      <p:pic>
        <p:nvPicPr>
          <p:cNvPr id="121" name="Google Shape;121;p23"/>
          <p:cNvPicPr preferRelativeResize="0"/>
          <p:nvPr/>
        </p:nvPicPr>
        <p:blipFill rotWithShape="1">
          <a:blip r:embed="rId4">
            <a:alphaModFix/>
          </a:blip>
          <a:srcRect/>
          <a:stretch/>
        </p:blipFill>
        <p:spPr>
          <a:xfrm>
            <a:off x="9" y="1"/>
            <a:ext cx="9002034" cy="5143501"/>
          </a:xfrm>
          <a:prstGeom prst="rect">
            <a:avLst/>
          </a:prstGeom>
          <a:noFill/>
          <a:ln>
            <a:noFill/>
          </a:ln>
        </p:spPr>
      </p:pic>
      <p:sp>
        <p:nvSpPr>
          <p:cNvPr id="122" name="Google Shape;122;p23"/>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Autofit/>
          </a:bodyPr>
          <a:lstStyle/>
          <a:p>
            <a:r>
              <a:rPr lang="fr-FR" cap="small" dirty="0">
                <a:latin typeface="Calibri" panose="020F0502020204030204" pitchFamily="34" charset="0"/>
                <a:cs typeface="Calibri" panose="020F0502020204030204" pitchFamily="34" charset="0"/>
              </a:rPr>
              <a:t>Evolutions de la réglementation</a:t>
            </a:r>
            <a:endParaRPr cap="small" dirty="0">
              <a:latin typeface="Calibri" panose="020F0502020204030204" pitchFamily="34" charset="0"/>
              <a:cs typeface="Calibri" panose="020F0502020204030204" pitchFamily="34" charset="0"/>
            </a:endParaRPr>
          </a:p>
        </p:txBody>
      </p:sp>
      <p:sp>
        <p:nvSpPr>
          <p:cNvPr id="5" name="Google Shape;123;p23">
            <a:extLst>
              <a:ext uri="{FF2B5EF4-FFF2-40B4-BE49-F238E27FC236}">
                <a16:creationId xmlns:a16="http://schemas.microsoft.com/office/drawing/2014/main" id="{63589A4D-A696-489A-A649-4ED570FCD8FA}"/>
              </a:ext>
            </a:extLst>
          </p:cNvPr>
          <p:cNvSpPr txBox="1">
            <a:spLocks noGrp="1"/>
          </p:cNvSpPr>
          <p:nvPr>
            <p:ph type="body" idx="1"/>
          </p:nvPr>
        </p:nvSpPr>
        <p:spPr>
          <a:xfrm>
            <a:off x="311700" y="1152475"/>
            <a:ext cx="5774400" cy="34164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fr-FR" dirty="0"/>
              <a:t>Claire HAWADER – Aix Œnologie</a:t>
            </a:r>
          </a:p>
          <a:p>
            <a:pPr marL="0" indent="0">
              <a:spcAft>
                <a:spcPts val="1600"/>
              </a:spcAft>
              <a:buNone/>
            </a:pPr>
            <a:endParaRPr dirty="0"/>
          </a:p>
        </p:txBody>
      </p:sp>
    </p:spTree>
    <p:extLst>
      <p:ext uri="{BB962C8B-B14F-4D97-AF65-F5344CB8AC3E}">
        <p14:creationId xmlns:p14="http://schemas.microsoft.com/office/powerpoint/2010/main" val="3858416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le contexte</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39ED87C3-A530-4355-CB2E-5EE2A5E299D7}"/>
              </a:ext>
            </a:extLst>
          </p:cNvPr>
          <p:cNvSpPr txBox="1"/>
          <p:nvPr/>
        </p:nvSpPr>
        <p:spPr>
          <a:xfrm>
            <a:off x="366040" y="1367652"/>
            <a:ext cx="8515701" cy="1661993"/>
          </a:xfrm>
          <a:prstGeom prst="rect">
            <a:avLst/>
          </a:prstGeom>
          <a:solidFill>
            <a:schemeClr val="accent3">
              <a:lumMod val="20000"/>
              <a:lumOff val="80000"/>
            </a:schemeClr>
          </a:solidFill>
        </p:spPr>
        <p:txBody>
          <a:bodyPr wrap="square" rtlCol="0">
            <a:spAutoFit/>
          </a:bodyPr>
          <a:lstStyle/>
          <a:p>
            <a:pPr marL="285736" indent="-285736" defTabSz="914355">
              <a:buSzPct val="80000"/>
              <a:buFont typeface="Wingdings 2" panose="05020102010507070707" pitchFamily="18" charset="2"/>
              <a:buChar char=""/>
              <a:defRPr/>
            </a:pPr>
            <a:r>
              <a:rPr lang="fr-FR" sz="1500" b="1" dirty="0">
                <a:latin typeface="Calibri" panose="020F0502020204030204" pitchFamily="34" charset="0"/>
                <a:cs typeface="Calibri" panose="020F0502020204030204" pitchFamily="34" charset="0"/>
              </a:rPr>
              <a:t>Rgt UE 2021/2117 </a:t>
            </a:r>
            <a:r>
              <a:rPr lang="fr-FR" sz="1500" dirty="0">
                <a:latin typeface="Calibri" panose="020F0502020204030204" pitchFamily="34" charset="0"/>
                <a:cs typeface="Calibri" panose="020F0502020204030204" pitchFamily="34" charset="0"/>
              </a:rPr>
              <a:t>du 02/12/2021 (vins et vins aromatisés, Annexe VII, partie II, Pts 1 à 11,13,15 et 16) – du </a:t>
            </a:r>
            <a:r>
              <a:rPr lang="fr-FR" sz="1500" b="1" dirty="0">
                <a:latin typeface="Calibri" panose="020F0502020204030204" pitchFamily="34" charset="0"/>
                <a:cs typeface="Calibri" panose="020F0502020204030204" pitchFamily="34" charset="0"/>
              </a:rPr>
              <a:t>8 décembre 2023</a:t>
            </a:r>
          </a:p>
          <a:p>
            <a:pPr defTabSz="914355">
              <a:buSzPct val="80000"/>
              <a:defRPr/>
            </a:pPr>
            <a:endParaRPr lang="fr-FR" sz="1500" dirty="0">
              <a:latin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marL="285736" indent="-285736" defTabSz="914355">
              <a:buSzPct val="80000"/>
              <a:buFont typeface="Wingdings 2" panose="05020102010507070707" pitchFamily="18" charset="2"/>
              <a:buChar char=""/>
              <a:defRPr/>
            </a:pPr>
            <a:r>
              <a:rPr lang="fr-FR" sz="1500" dirty="0">
                <a:latin typeface="Calibri" panose="020F0502020204030204" pitchFamily="34" charset="0"/>
                <a:cs typeface="Calibri" panose="020F0502020204030204" pitchFamily="34" charset="0"/>
              </a:rPr>
              <a:t>Obligation de la communication de la </a:t>
            </a:r>
            <a:r>
              <a:rPr lang="fr-FR" sz="1500" b="1" dirty="0">
                <a:latin typeface="Calibri" panose="020F0502020204030204" pitchFamily="34" charset="0"/>
                <a:cs typeface="Calibri" panose="020F0502020204030204" pitchFamily="34" charset="0"/>
              </a:rPr>
              <a:t>liste des ingrédients </a:t>
            </a:r>
            <a:r>
              <a:rPr lang="fr-FR" sz="1500" dirty="0">
                <a:latin typeface="Calibri" panose="020F0502020204030204" pitchFamily="34" charset="0"/>
                <a:cs typeface="Calibri" panose="020F0502020204030204" pitchFamily="34" charset="0"/>
              </a:rPr>
              <a:t>et de la </a:t>
            </a:r>
            <a:r>
              <a:rPr lang="fr-FR" sz="1500" b="1" dirty="0">
                <a:latin typeface="Calibri" panose="020F0502020204030204" pitchFamily="34" charset="0"/>
                <a:cs typeface="Calibri" panose="020F0502020204030204" pitchFamily="34" charset="0"/>
              </a:rPr>
              <a:t>déclaration nutritionnelle </a:t>
            </a:r>
            <a:r>
              <a:rPr lang="fr-FR" sz="1500" dirty="0">
                <a:latin typeface="Calibri" panose="020F0502020204030204" pitchFamily="34" charset="0"/>
                <a:cs typeface="Calibri" panose="020F0502020204030204" pitchFamily="34" charset="0"/>
              </a:rPr>
              <a:t>des produits</a:t>
            </a:r>
          </a:p>
          <a:p>
            <a:pPr marL="214313" indent="-214313">
              <a:buFont typeface="Arial" panose="020B0604020202020204" pitchFamily="34" charset="0"/>
              <a:buChar char="•"/>
            </a:pPr>
            <a:endParaRPr lang="fr-FR" sz="1200" dirty="0"/>
          </a:p>
        </p:txBody>
      </p:sp>
      <p:grpSp>
        <p:nvGrpSpPr>
          <p:cNvPr id="4" name="Groupe 3">
            <a:extLst>
              <a:ext uri="{FF2B5EF4-FFF2-40B4-BE49-F238E27FC236}">
                <a16:creationId xmlns:a16="http://schemas.microsoft.com/office/drawing/2014/main" id="{718E3BC2-F008-679A-64F2-7B5838CC3DE4}"/>
              </a:ext>
            </a:extLst>
          </p:cNvPr>
          <p:cNvGrpSpPr/>
          <p:nvPr/>
        </p:nvGrpSpPr>
        <p:grpSpPr>
          <a:xfrm>
            <a:off x="1991134" y="3603235"/>
            <a:ext cx="5258150" cy="862506"/>
            <a:chOff x="928853" y="451"/>
            <a:chExt cx="3902732" cy="862506"/>
          </a:xfrm>
        </p:grpSpPr>
        <p:sp>
          <p:nvSpPr>
            <p:cNvPr id="5" name="Rectangle : avec coins arrondis en haut 4">
              <a:extLst>
                <a:ext uri="{FF2B5EF4-FFF2-40B4-BE49-F238E27FC236}">
                  <a16:creationId xmlns:a16="http://schemas.microsoft.com/office/drawing/2014/main" id="{E8D80C4D-62BA-4157-5EFA-89C103E16852}"/>
                </a:ext>
              </a:extLst>
            </p:cNvPr>
            <p:cNvSpPr/>
            <p:nvPr/>
          </p:nvSpPr>
          <p:spPr>
            <a:xfrm rot="5400000">
              <a:off x="2448966" y="-1519662"/>
              <a:ext cx="862506" cy="3902732"/>
            </a:xfrm>
            <a:prstGeom prst="round2SameRect">
              <a:avLst/>
            </a:prstGeom>
            <a:ln>
              <a:solidFill>
                <a:srgbClr val="33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914378">
                <a:defRPr/>
              </a:pPr>
              <a:endParaRPr lang="fr-FR">
                <a:solidFill>
                  <a:srgbClr val="000000">
                    <a:hueOff val="0"/>
                    <a:satOff val="0"/>
                    <a:lumOff val="0"/>
                    <a:alphaOff val="0"/>
                  </a:srgbClr>
                </a:solidFill>
                <a:latin typeface="Arial"/>
              </a:endParaRPr>
            </a:p>
          </p:txBody>
        </p:sp>
        <p:sp>
          <p:nvSpPr>
            <p:cNvPr id="8" name="Rectangle : avec coins arrondis en haut 4">
              <a:extLst>
                <a:ext uri="{FF2B5EF4-FFF2-40B4-BE49-F238E27FC236}">
                  <a16:creationId xmlns:a16="http://schemas.microsoft.com/office/drawing/2014/main" id="{E0606549-B7B1-6C18-3F36-DD4F34B42A0B}"/>
                </a:ext>
              </a:extLst>
            </p:cNvPr>
            <p:cNvSpPr txBox="1"/>
            <p:nvPr/>
          </p:nvSpPr>
          <p:spPr>
            <a:xfrm>
              <a:off x="928853" y="42555"/>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1" lvl="1" defTabSz="755631">
                <a:lnSpc>
                  <a:spcPct val="90000"/>
                </a:lnSpc>
                <a:spcBef>
                  <a:spcPct val="0"/>
                </a:spcBef>
                <a:spcAft>
                  <a:spcPct val="15000"/>
                </a:spcAft>
                <a:defRPr/>
              </a:pPr>
              <a:r>
                <a:rPr lang="fr-FR" sz="1600" dirty="0" err="1">
                  <a:solidFill>
                    <a:srgbClr val="000000">
                      <a:hueOff val="0"/>
                      <a:satOff val="0"/>
                      <a:lumOff val="0"/>
                      <a:alphaOff val="0"/>
                    </a:srgbClr>
                  </a:solidFill>
                  <a:latin typeface="Calibri" panose="020F0502020204030204" pitchFamily="34" charset="0"/>
                  <a:cs typeface="Times New Roman" panose="02020603050405020304" pitchFamily="18" charset="0"/>
                </a:rPr>
                <a:t>Corrigendum</a:t>
              </a:r>
              <a:r>
                <a:rPr lang="fr-FR" sz="1600" dirty="0">
                  <a:solidFill>
                    <a:srgbClr val="000000">
                      <a:hueOff val="0"/>
                      <a:satOff val="0"/>
                      <a:lumOff val="0"/>
                      <a:alphaOff val="0"/>
                    </a:srgbClr>
                  </a:solidFill>
                  <a:latin typeface="Calibri" panose="020F0502020204030204" pitchFamily="34" charset="0"/>
                  <a:cs typeface="Times New Roman" panose="02020603050405020304" pitchFamily="18" charset="0"/>
                </a:rPr>
                <a:t> de l’OCM : Exemption des vins produits avant le 8 décembre 2023 (prise de mousse…) </a:t>
              </a:r>
              <a:endParaRPr lang="fr-FR" sz="1600" kern="1200" dirty="0">
                <a:solidFill>
                  <a:srgbClr val="000000">
                    <a:hueOff val="0"/>
                    <a:satOff val="0"/>
                    <a:lumOff val="0"/>
                    <a:alphaOff val="0"/>
                  </a:srgbClr>
                </a:solidFill>
                <a:latin typeface="Arial"/>
              </a:endParaRPr>
            </a:p>
          </p:txBody>
        </p:sp>
      </p:grpSp>
      <p:sp>
        <p:nvSpPr>
          <p:cNvPr id="9" name="Flèche : droite 8">
            <a:extLst>
              <a:ext uri="{FF2B5EF4-FFF2-40B4-BE49-F238E27FC236}">
                <a16:creationId xmlns:a16="http://schemas.microsoft.com/office/drawing/2014/main" id="{988A69BB-8216-BC70-2EF4-A281022142C9}"/>
              </a:ext>
            </a:extLst>
          </p:cNvPr>
          <p:cNvSpPr/>
          <p:nvPr/>
        </p:nvSpPr>
        <p:spPr>
          <a:xfrm>
            <a:off x="1164276" y="3853671"/>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spTree>
    <p:extLst>
      <p:ext uri="{BB962C8B-B14F-4D97-AF65-F5344CB8AC3E}">
        <p14:creationId xmlns:p14="http://schemas.microsoft.com/office/powerpoint/2010/main" val="939207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liste des ingrédients</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C2A5D1F6-022F-DC23-81B7-99D095C7B70F}"/>
              </a:ext>
            </a:extLst>
          </p:cNvPr>
          <p:cNvSpPr txBox="1"/>
          <p:nvPr/>
        </p:nvSpPr>
        <p:spPr>
          <a:xfrm>
            <a:off x="204999" y="1199356"/>
            <a:ext cx="8720699" cy="2354491"/>
          </a:xfrm>
          <a:prstGeom prst="rect">
            <a:avLst/>
          </a:prstGeom>
          <a:solidFill>
            <a:schemeClr val="accent3">
              <a:lumMod val="20000"/>
              <a:lumOff val="80000"/>
            </a:schemeClr>
          </a:solidFill>
        </p:spPr>
        <p:txBody>
          <a:bodyPr wrap="square" rtlCol="0">
            <a:spAutoFit/>
          </a:bodyPr>
          <a:lstStyle/>
          <a:p>
            <a:pPr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cs typeface="Calibri" panose="020F0502020204030204" pitchFamily="34" charset="0"/>
              </a:rPr>
              <a:t>Ingrédient </a:t>
            </a:r>
            <a:r>
              <a:rPr lang="fr-FR" sz="1500" dirty="0">
                <a:latin typeface="Calibri" panose="020F0502020204030204" pitchFamily="34" charset="0"/>
                <a:cs typeface="Calibri" panose="020F0502020204030204" pitchFamily="34" charset="0"/>
              </a:rPr>
              <a:t>: « Toute substance ou tout produit y compris les arômes, les additifs alimentaires et les enzymes alimentaires, ou tout constituant d’un ingrédient composé, utilisé dans la fabrication ou la préparation d’une denrée alimentaire et </a:t>
            </a:r>
            <a:r>
              <a:rPr lang="fr-FR" sz="1500" b="1" u="sng" dirty="0">
                <a:latin typeface="Calibri" panose="020F0502020204030204" pitchFamily="34" charset="0"/>
                <a:cs typeface="Calibri" panose="020F0502020204030204" pitchFamily="34" charset="0"/>
              </a:rPr>
              <a:t>ENCORE PRESENT</a:t>
            </a:r>
            <a:r>
              <a:rPr lang="fr-FR" sz="1500" dirty="0">
                <a:latin typeface="Calibri" panose="020F0502020204030204" pitchFamily="34" charset="0"/>
                <a:cs typeface="Calibri" panose="020F0502020204030204" pitchFamily="34" charset="0"/>
              </a:rPr>
              <a:t> dans le produit fini, éventuellement sous une forme modifiée ; les résidus ne sont pas considérés comme des ingrédients »</a:t>
            </a:r>
          </a:p>
          <a:p>
            <a:pPr algn="just"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cs typeface="Calibri" panose="020F0502020204030204" pitchFamily="34" charset="0"/>
              </a:rPr>
              <a:t>Rgt UE 2019/934 </a:t>
            </a:r>
            <a:r>
              <a:rPr lang="fr-FR" sz="1500" dirty="0">
                <a:latin typeface="Calibri" panose="020F0502020204030204" pitchFamily="34" charset="0"/>
                <a:cs typeface="Calibri" panose="020F0502020204030204" pitchFamily="34" charset="0"/>
              </a:rPr>
              <a:t>classement comme additif ou auxiliaire technologique : seuls les ADDITIFS sont soumis à l’étiquetage, annexe I, partie A, tableau 2</a:t>
            </a:r>
          </a:p>
          <a:p>
            <a:pPr marL="214313" indent="-214313">
              <a:buFont typeface="Arial" panose="020B0604020202020204" pitchFamily="34" charset="0"/>
              <a:buChar char="•"/>
            </a:pPr>
            <a:endParaRPr lang="fr-FR" sz="1200" dirty="0"/>
          </a:p>
        </p:txBody>
      </p:sp>
    </p:spTree>
    <p:extLst>
      <p:ext uri="{BB962C8B-B14F-4D97-AF65-F5344CB8AC3E}">
        <p14:creationId xmlns:p14="http://schemas.microsoft.com/office/powerpoint/2010/main" val="2623035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liste des ingrédients</a:t>
            </a:r>
            <a:endParaRPr sz="2000" cap="small" dirty="0">
              <a:latin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74281ACE-A6A3-6026-33C0-48D58B28C2F7}"/>
              </a:ext>
            </a:extLst>
          </p:cNvPr>
          <p:cNvPicPr>
            <a:picLocks noChangeAspect="1"/>
          </p:cNvPicPr>
          <p:nvPr/>
        </p:nvPicPr>
        <p:blipFill>
          <a:blip r:embed="rId3"/>
          <a:stretch>
            <a:fillRect/>
          </a:stretch>
        </p:blipFill>
        <p:spPr>
          <a:xfrm>
            <a:off x="176665" y="863803"/>
            <a:ext cx="3008309" cy="4252817"/>
          </a:xfrm>
          <a:prstGeom prst="rect">
            <a:avLst/>
          </a:prstGeom>
        </p:spPr>
      </p:pic>
      <p:sp>
        <p:nvSpPr>
          <p:cNvPr id="7" name="ZoneTexte 6">
            <a:extLst>
              <a:ext uri="{FF2B5EF4-FFF2-40B4-BE49-F238E27FC236}">
                <a16:creationId xmlns:a16="http://schemas.microsoft.com/office/drawing/2014/main" id="{720FE429-2075-E334-AFC2-FC288326728A}"/>
              </a:ext>
            </a:extLst>
          </p:cNvPr>
          <p:cNvSpPr txBox="1"/>
          <p:nvPr/>
        </p:nvSpPr>
        <p:spPr>
          <a:xfrm>
            <a:off x="3566681" y="911399"/>
            <a:ext cx="5400655" cy="4016484"/>
          </a:xfrm>
          <a:prstGeom prst="rect">
            <a:avLst/>
          </a:prstGeom>
          <a:solidFill>
            <a:schemeClr val="accent3">
              <a:lumMod val="20000"/>
              <a:lumOff val="80000"/>
            </a:schemeClr>
          </a:solidFill>
        </p:spPr>
        <p:txBody>
          <a:bodyPr wrap="square" rtlCol="0">
            <a:spAutoFit/>
          </a:bodyPr>
          <a:lstStyle/>
          <a:p>
            <a:pPr algn="ctr" defTabSz="914355">
              <a:buSzPct val="80000"/>
              <a:defRPr/>
            </a:pPr>
            <a:endParaRPr lang="fr-FR" sz="1500" dirty="0">
              <a:latin typeface="Calibri" panose="020F0502020204030204" pitchFamily="34" charset="0"/>
              <a:cs typeface="Calibri" panose="020F0502020204030204" pitchFamily="34" charset="0"/>
            </a:endParaRPr>
          </a:p>
          <a:p>
            <a:pPr marL="214313" indent="-214313" algn="ctr">
              <a:buFont typeface="Arial" panose="020B0604020202020204" pitchFamily="34" charset="0"/>
              <a:buChar char="•"/>
            </a:pPr>
            <a:r>
              <a:rPr lang="fr-FR" sz="1200" dirty="0"/>
              <a:t>La liste est précédée d’une mention « ingrédients » ou comportant ce terme </a:t>
            </a:r>
            <a:r>
              <a:rPr lang="fr-FR" sz="1200" b="1" dirty="0"/>
              <a:t>et</a:t>
            </a:r>
            <a:r>
              <a:rPr lang="fr-FR" sz="1200" dirty="0"/>
              <a:t> du terme « contient »</a:t>
            </a:r>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r>
              <a:rPr lang="fr-FR" sz="1200" dirty="0"/>
              <a:t>Exportation : liste traduite dans une langue compréhensible pour le consommateur</a:t>
            </a:r>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r>
              <a:rPr lang="fr-FR" sz="1200" dirty="0"/>
              <a:t>Ingrédients listés dans l’ordre décroissant de leur importance</a:t>
            </a:r>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r>
              <a:rPr lang="fr-FR" sz="1200" dirty="0"/>
              <a:t>Si ingrédient inférieur à 2 % : pas d’ordre à respecter</a:t>
            </a:r>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endParaRPr lang="fr-FR" sz="1200" dirty="0"/>
          </a:p>
          <a:p>
            <a:pPr marL="214313" indent="-214313" algn="ctr">
              <a:buFont typeface="Arial" panose="020B0604020202020204" pitchFamily="34" charset="0"/>
              <a:buChar char="•"/>
            </a:pPr>
            <a:r>
              <a:rPr lang="fr-FR" sz="1200" dirty="0"/>
              <a:t>Quelques spécificités</a:t>
            </a:r>
          </a:p>
          <a:p>
            <a:pPr marL="557213" lvl="1" indent="-214313">
              <a:buFont typeface="Wingdings" panose="05000000000000000000" pitchFamily="2" charset="2"/>
              <a:buChar char="ü"/>
            </a:pPr>
            <a:r>
              <a:rPr lang="fr-FR" sz="1200" dirty="0"/>
              <a:t>« raisin » peut être employé pour raisins frais ou mout de raisins</a:t>
            </a:r>
          </a:p>
          <a:p>
            <a:pPr marL="557213" lvl="1" indent="-214313">
              <a:buFont typeface="Wingdings" panose="05000000000000000000" pitchFamily="2" charset="2"/>
              <a:buChar char="ü"/>
            </a:pPr>
            <a:r>
              <a:rPr lang="fr-FR" sz="1200" dirty="0"/>
              <a:t>« mout de raisins concentré » pour mout de raisin et MCR</a:t>
            </a:r>
          </a:p>
          <a:p>
            <a:pPr marL="557213" lvl="1" indent="-214313">
              <a:buFont typeface="Wingdings" panose="05000000000000000000" pitchFamily="2" charset="2"/>
              <a:buChar char="ü"/>
            </a:pPr>
            <a:r>
              <a:rPr lang="fr-FR" sz="1200" dirty="0"/>
              <a:t>Gaz emballages : « mis en bouteille sous atmosphère protectrice » ou «  peut être mis en bouteille sous atmosphère spécifique »</a:t>
            </a:r>
          </a:p>
          <a:p>
            <a:pPr marL="214313" indent="-214313">
              <a:buFont typeface="Arial" panose="020B0604020202020204" pitchFamily="34" charset="0"/>
              <a:buChar char="•"/>
            </a:pPr>
            <a:endParaRPr lang="fr-FR" sz="1200" dirty="0"/>
          </a:p>
        </p:txBody>
      </p:sp>
    </p:spTree>
    <p:extLst>
      <p:ext uri="{BB962C8B-B14F-4D97-AF65-F5344CB8AC3E}">
        <p14:creationId xmlns:p14="http://schemas.microsoft.com/office/powerpoint/2010/main" val="1092914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A0996F48-8E97-495F-890F-7137D98D4C9A}"/>
              </a:ext>
            </a:extLst>
          </p:cNvPr>
          <p:cNvGrpSpPr/>
          <p:nvPr/>
        </p:nvGrpSpPr>
        <p:grpSpPr>
          <a:xfrm>
            <a:off x="806038" y="911399"/>
            <a:ext cx="7116288" cy="3319186"/>
            <a:chOff x="3963524" y="131837"/>
            <a:chExt cx="8748712" cy="5216174"/>
          </a:xfrm>
        </p:grpSpPr>
        <p:graphicFrame>
          <p:nvGraphicFramePr>
            <p:cNvPr id="7" name="Graphique 6">
              <a:extLst>
                <a:ext uri="{FF2B5EF4-FFF2-40B4-BE49-F238E27FC236}">
                  <a16:creationId xmlns:a16="http://schemas.microsoft.com/office/drawing/2014/main" id="{91E83EBB-2F06-954C-5859-24B3DD3B2FE5}"/>
                </a:ext>
              </a:extLst>
            </p:cNvPr>
            <p:cNvGraphicFramePr/>
            <p:nvPr>
              <p:extLst>
                <p:ext uri="{D42A27DB-BD31-4B8C-83A1-F6EECF244321}">
                  <p14:modId xmlns:p14="http://schemas.microsoft.com/office/powerpoint/2010/main" val="3183212731"/>
                </p:ext>
              </p:extLst>
            </p:nvPr>
          </p:nvGraphicFramePr>
          <p:xfrm>
            <a:off x="3963524" y="131837"/>
            <a:ext cx="8748712" cy="5216174"/>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e 7">
              <a:extLst>
                <a:ext uri="{FF2B5EF4-FFF2-40B4-BE49-F238E27FC236}">
                  <a16:creationId xmlns:a16="http://schemas.microsoft.com/office/drawing/2014/main" id="{BE54504C-D418-581F-3051-B333EAF16021}"/>
                </a:ext>
              </a:extLst>
            </p:cNvPr>
            <p:cNvGrpSpPr/>
            <p:nvPr/>
          </p:nvGrpSpPr>
          <p:grpSpPr>
            <a:xfrm>
              <a:off x="4601555" y="1033293"/>
              <a:ext cx="7715250" cy="1411464"/>
              <a:chOff x="4601555" y="1033293"/>
              <a:chExt cx="7715250" cy="1411464"/>
            </a:xfrm>
          </p:grpSpPr>
          <p:cxnSp>
            <p:nvCxnSpPr>
              <p:cNvPr id="13" name="Connecteur droit 12">
                <a:extLst>
                  <a:ext uri="{FF2B5EF4-FFF2-40B4-BE49-F238E27FC236}">
                    <a16:creationId xmlns:a16="http://schemas.microsoft.com/office/drawing/2014/main" id="{AC50552F-7FE7-D2BD-FFDB-D0EE722B566A}"/>
                  </a:ext>
                </a:extLst>
              </p:cNvPr>
              <p:cNvCxnSpPr/>
              <p:nvPr/>
            </p:nvCxnSpPr>
            <p:spPr>
              <a:xfrm flipV="1">
                <a:off x="4601555" y="1756971"/>
                <a:ext cx="77152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lèche : bas 13">
                <a:extLst>
                  <a:ext uri="{FF2B5EF4-FFF2-40B4-BE49-F238E27FC236}">
                    <a16:creationId xmlns:a16="http://schemas.microsoft.com/office/drawing/2014/main" id="{DF751773-C8B1-DD84-C20A-B8BAECA8436F}"/>
                  </a:ext>
                </a:extLst>
              </p:cNvPr>
              <p:cNvSpPr/>
              <p:nvPr/>
            </p:nvSpPr>
            <p:spPr>
              <a:xfrm rot="10800000">
                <a:off x="6584028" y="1033293"/>
                <a:ext cx="288000" cy="687789"/>
              </a:xfrm>
              <a:prstGeom prst="down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825">
                  <a:highlight>
                    <a:srgbClr val="FF0000"/>
                  </a:highlight>
                </a:endParaRPr>
              </a:p>
            </p:txBody>
          </p:sp>
          <p:sp>
            <p:nvSpPr>
              <p:cNvPr id="15" name="Flèche : bas 14">
                <a:extLst>
                  <a:ext uri="{FF2B5EF4-FFF2-40B4-BE49-F238E27FC236}">
                    <a16:creationId xmlns:a16="http://schemas.microsoft.com/office/drawing/2014/main" id="{2556A36C-DE2B-D048-A6E1-53FFA6B91749}"/>
                  </a:ext>
                </a:extLst>
              </p:cNvPr>
              <p:cNvSpPr/>
              <p:nvPr/>
            </p:nvSpPr>
            <p:spPr>
              <a:xfrm>
                <a:off x="8193880" y="1756971"/>
                <a:ext cx="288000" cy="687786"/>
              </a:xfrm>
              <a:prstGeom prst="down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825">
                  <a:highlight>
                    <a:srgbClr val="FF0000"/>
                  </a:highlight>
                </a:endParaRPr>
              </a:p>
            </p:txBody>
          </p:sp>
        </p:grpSp>
      </p:grpSp>
      <p:sp>
        <p:nvSpPr>
          <p:cNvPr id="56" name="ZoneTexte 55">
            <a:extLst>
              <a:ext uri="{FF2B5EF4-FFF2-40B4-BE49-F238E27FC236}">
                <a16:creationId xmlns:a16="http://schemas.microsoft.com/office/drawing/2014/main" id="{75939A34-7FF3-231C-38A1-A768B32D6551}"/>
              </a:ext>
            </a:extLst>
          </p:cNvPr>
          <p:cNvSpPr txBox="1"/>
          <p:nvPr/>
        </p:nvSpPr>
        <p:spPr>
          <a:xfrm>
            <a:off x="2586433" y="1225745"/>
            <a:ext cx="924209" cy="230832"/>
          </a:xfrm>
          <a:prstGeom prst="rect">
            <a:avLst/>
          </a:prstGeom>
          <a:noFill/>
        </p:spPr>
        <p:txBody>
          <a:bodyPr wrap="square" rtlCol="0">
            <a:spAutoFit/>
          </a:bodyPr>
          <a:lstStyle/>
          <a:p>
            <a:pPr algn="ctr"/>
            <a:r>
              <a:rPr lang="fr-FR" sz="900" dirty="0">
                <a:latin typeface="Calibri" panose="020F0502020204030204" pitchFamily="34" charset="0"/>
                <a:cs typeface="Calibri" panose="020F0502020204030204" pitchFamily="34" charset="0"/>
              </a:rPr>
              <a:t>+ 107 000 hl</a:t>
            </a:r>
          </a:p>
        </p:txBody>
      </p:sp>
      <p:sp>
        <p:nvSpPr>
          <p:cNvPr id="57" name="ZoneTexte 56">
            <a:extLst>
              <a:ext uri="{FF2B5EF4-FFF2-40B4-BE49-F238E27FC236}">
                <a16:creationId xmlns:a16="http://schemas.microsoft.com/office/drawing/2014/main" id="{B4F3ED59-6497-F375-D818-88E4E45297FA}"/>
              </a:ext>
            </a:extLst>
          </p:cNvPr>
          <p:cNvSpPr txBox="1"/>
          <p:nvPr/>
        </p:nvSpPr>
        <p:spPr>
          <a:xfrm>
            <a:off x="4004487" y="1632060"/>
            <a:ext cx="730332" cy="230832"/>
          </a:xfrm>
          <a:prstGeom prst="rect">
            <a:avLst/>
          </a:prstGeom>
          <a:noFill/>
        </p:spPr>
        <p:txBody>
          <a:bodyPr wrap="square" rtlCol="0">
            <a:spAutoFit/>
          </a:bodyPr>
          <a:lstStyle/>
          <a:p>
            <a:r>
              <a:rPr lang="fr-FR" sz="900" dirty="0">
                <a:latin typeface="Calibri" panose="020F0502020204030204" pitchFamily="34" charset="0"/>
                <a:cs typeface="Calibri" panose="020F0502020204030204" pitchFamily="34" charset="0"/>
              </a:rPr>
              <a:t>- 104 000 hl</a:t>
            </a:r>
          </a:p>
        </p:txBody>
      </p:sp>
      <p:sp>
        <p:nvSpPr>
          <p:cNvPr id="58" name="ZoneTexte 57">
            <a:extLst>
              <a:ext uri="{FF2B5EF4-FFF2-40B4-BE49-F238E27FC236}">
                <a16:creationId xmlns:a16="http://schemas.microsoft.com/office/drawing/2014/main" id="{2C01AEA6-2CEE-3E67-D21F-E787FE00D1AB}"/>
              </a:ext>
            </a:extLst>
          </p:cNvPr>
          <p:cNvSpPr txBox="1"/>
          <p:nvPr/>
        </p:nvSpPr>
        <p:spPr>
          <a:xfrm>
            <a:off x="7693680" y="1830098"/>
            <a:ext cx="730332" cy="230832"/>
          </a:xfrm>
          <a:prstGeom prst="rect">
            <a:avLst/>
          </a:prstGeom>
          <a:noFill/>
        </p:spPr>
        <p:txBody>
          <a:bodyPr wrap="square" rtlCol="0">
            <a:spAutoFit/>
          </a:bodyPr>
          <a:lstStyle/>
          <a:p>
            <a:r>
              <a:rPr lang="fr-FR" sz="900" dirty="0">
                <a:latin typeface="Calibri" panose="020F0502020204030204" pitchFamily="34" charset="0"/>
                <a:cs typeface="Calibri" panose="020F0502020204030204" pitchFamily="34" charset="0"/>
              </a:rPr>
              <a:t>465 000 hl</a:t>
            </a:r>
          </a:p>
        </p:txBody>
      </p:sp>
      <p:sp>
        <p:nvSpPr>
          <p:cNvPr id="61" name="Google Shape;66;p15">
            <a:extLst>
              <a:ext uri="{FF2B5EF4-FFF2-40B4-BE49-F238E27FC236}">
                <a16:creationId xmlns:a16="http://schemas.microsoft.com/office/drawing/2014/main" id="{07DFD9E9-9669-6B1C-C3F7-14F91C9B52C2}"/>
              </a:ext>
            </a:extLst>
          </p:cNvPr>
          <p:cNvSpPr txBox="1">
            <a:spLocks/>
          </p:cNvSpPr>
          <p:nvPr/>
        </p:nvSpPr>
        <p:spPr>
          <a:xfrm>
            <a:off x="1" y="338699"/>
            <a:ext cx="89256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fr-FR" sz="2000" cap="small" dirty="0">
                <a:latin typeface="Calibri" panose="020F0502020204030204" pitchFamily="34" charset="0"/>
                <a:cs typeface="Times New Roman" panose="02020603050405020304" pitchFamily="18" charset="0"/>
              </a:rPr>
              <a:t>Production et vente d’IGP Méditerranée</a:t>
            </a:r>
          </a:p>
        </p:txBody>
      </p:sp>
      <p:sp>
        <p:nvSpPr>
          <p:cNvPr id="2" name="ZoneTexte 1">
            <a:extLst>
              <a:ext uri="{FF2B5EF4-FFF2-40B4-BE49-F238E27FC236}">
                <a16:creationId xmlns:a16="http://schemas.microsoft.com/office/drawing/2014/main" id="{B49A3F95-CA6B-C4CD-7A86-3B290E2A5FCB}"/>
              </a:ext>
            </a:extLst>
          </p:cNvPr>
          <p:cNvSpPr txBox="1"/>
          <p:nvPr/>
        </p:nvSpPr>
        <p:spPr>
          <a:xfrm rot="16200000">
            <a:off x="3660991" y="3216971"/>
            <a:ext cx="1406381" cy="261610"/>
          </a:xfrm>
          <a:prstGeom prst="rect">
            <a:avLst/>
          </a:prstGeom>
          <a:noFill/>
        </p:spPr>
        <p:txBody>
          <a:bodyPr wrap="square" rtlCol="0">
            <a:spAutoFit/>
          </a:bodyPr>
          <a:lstStyle/>
          <a:p>
            <a:r>
              <a:rPr lang="fr-FR" sz="1100" dirty="0">
                <a:solidFill>
                  <a:schemeClr val="tx1"/>
                </a:solidFill>
                <a:latin typeface="Calibri" panose="020F0502020204030204" pitchFamily="34" charset="0"/>
                <a:cs typeface="Calibri" panose="020F0502020204030204" pitchFamily="34" charset="0"/>
              </a:rPr>
              <a:t>Production rosés</a:t>
            </a:r>
          </a:p>
        </p:txBody>
      </p:sp>
      <p:sp>
        <p:nvSpPr>
          <p:cNvPr id="3" name="ZoneTexte 2">
            <a:extLst>
              <a:ext uri="{FF2B5EF4-FFF2-40B4-BE49-F238E27FC236}">
                <a16:creationId xmlns:a16="http://schemas.microsoft.com/office/drawing/2014/main" id="{916368BC-B9F6-4CF4-9362-2DC5742DCDF8}"/>
              </a:ext>
            </a:extLst>
          </p:cNvPr>
          <p:cNvSpPr txBox="1"/>
          <p:nvPr/>
        </p:nvSpPr>
        <p:spPr>
          <a:xfrm rot="16200000">
            <a:off x="3957031" y="3216971"/>
            <a:ext cx="1406381" cy="261610"/>
          </a:xfrm>
          <a:prstGeom prst="rect">
            <a:avLst/>
          </a:prstGeom>
          <a:noFill/>
        </p:spPr>
        <p:txBody>
          <a:bodyPr wrap="square" rtlCol="0">
            <a:spAutoFit/>
          </a:bodyPr>
          <a:lstStyle/>
          <a:p>
            <a:r>
              <a:rPr lang="fr-FR" sz="1100" dirty="0">
                <a:solidFill>
                  <a:schemeClr val="tx1"/>
                </a:solidFill>
                <a:latin typeface="Calibri" panose="020F0502020204030204" pitchFamily="34" charset="0"/>
                <a:cs typeface="Calibri" panose="020F0502020204030204" pitchFamily="34" charset="0"/>
              </a:rPr>
              <a:t>Sorties de chais</a:t>
            </a:r>
          </a:p>
        </p:txBody>
      </p:sp>
      <p:sp>
        <p:nvSpPr>
          <p:cNvPr id="4" name="ZoneTexte 3">
            <a:extLst>
              <a:ext uri="{FF2B5EF4-FFF2-40B4-BE49-F238E27FC236}">
                <a16:creationId xmlns:a16="http://schemas.microsoft.com/office/drawing/2014/main" id="{A61CCD72-6AB1-B529-B859-A321E680F185}"/>
              </a:ext>
            </a:extLst>
          </p:cNvPr>
          <p:cNvSpPr txBox="1"/>
          <p:nvPr/>
        </p:nvSpPr>
        <p:spPr>
          <a:xfrm rot="16200000">
            <a:off x="4421454" y="3403864"/>
            <a:ext cx="1032595" cy="261610"/>
          </a:xfrm>
          <a:prstGeom prst="rect">
            <a:avLst/>
          </a:prstGeom>
          <a:noFill/>
        </p:spPr>
        <p:txBody>
          <a:bodyPr wrap="square" rtlCol="0">
            <a:spAutoFit/>
          </a:bodyPr>
          <a:lstStyle/>
          <a:p>
            <a:r>
              <a:rPr lang="fr-FR" sz="1100" dirty="0">
                <a:solidFill>
                  <a:schemeClr val="tx1"/>
                </a:solidFill>
                <a:latin typeface="Calibri" panose="020F0502020204030204" pitchFamily="34" charset="0"/>
                <a:cs typeface="Calibri" panose="020F0502020204030204" pitchFamily="34" charset="0"/>
              </a:rPr>
              <a:t>Stocks 31/12</a:t>
            </a:r>
          </a:p>
        </p:txBody>
      </p:sp>
    </p:spTree>
    <p:extLst>
      <p:ext uri="{BB962C8B-B14F-4D97-AF65-F5344CB8AC3E}">
        <p14:creationId xmlns:p14="http://schemas.microsoft.com/office/powerpoint/2010/main" val="2861731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Quelles alternatives ?</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417B01BB-D64D-5D44-CE24-B0FFD376EF19}"/>
              </a:ext>
            </a:extLst>
          </p:cNvPr>
          <p:cNvSpPr txBox="1"/>
          <p:nvPr/>
        </p:nvSpPr>
        <p:spPr>
          <a:xfrm>
            <a:off x="211651" y="1367652"/>
            <a:ext cx="8720699" cy="2816156"/>
          </a:xfrm>
          <a:prstGeom prst="rect">
            <a:avLst/>
          </a:prstGeom>
          <a:solidFill>
            <a:schemeClr val="accent3">
              <a:lumMod val="20000"/>
              <a:lumOff val="80000"/>
            </a:schemeClr>
          </a:solidFill>
        </p:spPr>
        <p:txBody>
          <a:bodyPr wrap="square" rtlCol="0">
            <a:spAutoFit/>
          </a:bodyPr>
          <a:lstStyle/>
          <a:p>
            <a:pPr marL="285736" indent="-285736" defTabSz="914355">
              <a:buSzPct val="80000"/>
              <a:buFont typeface="Arial" panose="020B0604020202020204" pitchFamily="34" charset="0"/>
              <a:buChar char="•"/>
              <a:defRPr/>
            </a:pPr>
            <a:r>
              <a:rPr lang="fr-FR" sz="1500" b="1" dirty="0">
                <a:latin typeface="Calibri" panose="020F0502020204030204" pitchFamily="34" charset="0"/>
                <a:cs typeface="Calibri" panose="020F0502020204030204" pitchFamily="34" charset="0"/>
              </a:rPr>
              <a:t>Régulateurs d’acidité </a:t>
            </a:r>
            <a:r>
              <a:rPr lang="fr-FR" sz="1500" dirty="0">
                <a:latin typeface="Calibri" panose="020F0502020204030204" pitchFamily="34" charset="0"/>
                <a:cs typeface="Calibri" panose="020F0502020204030204" pitchFamily="34" charset="0"/>
              </a:rPr>
              <a:t>: résines et traitements électro-membranaires, levures acidifiantes</a:t>
            </a:r>
          </a:p>
          <a:p>
            <a:pPr marL="285736" indent="-285736"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defTabSz="914355">
              <a:buSzPct val="80000"/>
              <a:buFont typeface="Arial" panose="020B0604020202020204" pitchFamily="34" charset="0"/>
              <a:buChar char="•"/>
              <a:defRPr/>
            </a:pPr>
            <a:r>
              <a:rPr lang="fr-FR" sz="1500" b="1" dirty="0">
                <a:latin typeface="Calibri" panose="020F0502020204030204" pitchFamily="34" charset="0"/>
                <a:cs typeface="Calibri" panose="020F0502020204030204" pitchFamily="34" charset="0"/>
              </a:rPr>
              <a:t>Conservateurs et antioxydants </a:t>
            </a:r>
            <a:r>
              <a:rPr lang="fr-FR" sz="1500" dirty="0">
                <a:latin typeface="Calibri" panose="020F0502020204030204" pitchFamily="34" charset="0"/>
                <a:cs typeface="Calibri" panose="020F0502020204030204" pitchFamily="34" charset="0"/>
              </a:rPr>
              <a:t>: Flash pasteurisation, microfiltration tangentielle, UV, champs électriques pulsés</a:t>
            </a:r>
          </a:p>
          <a:p>
            <a:pPr marL="285736" indent="-285736"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defTabSz="914355">
              <a:buSzPct val="80000"/>
              <a:buFont typeface="Arial" panose="020B0604020202020204" pitchFamily="34" charset="0"/>
              <a:buChar char="•"/>
              <a:defRPr/>
            </a:pPr>
            <a:r>
              <a:rPr lang="fr-FR" sz="1500" b="1" dirty="0">
                <a:latin typeface="Calibri" panose="020F0502020204030204" pitchFamily="34" charset="0"/>
                <a:cs typeface="Calibri" panose="020F0502020204030204" pitchFamily="34" charset="0"/>
              </a:rPr>
              <a:t>Stabilisateurs</a:t>
            </a:r>
            <a:r>
              <a:rPr lang="fr-FR" sz="1500" dirty="0">
                <a:latin typeface="Calibri" panose="020F0502020204030204" pitchFamily="34" charset="0"/>
                <a:cs typeface="Calibri" panose="020F0502020204030204" pitchFamily="34" charset="0"/>
              </a:rPr>
              <a:t> : électrodialyse, résines, stabilisation au froid avec ou sans crème</a:t>
            </a: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marL="628636" lvl="1" indent="-285736" algn="just" defTabSz="914355">
              <a:buSzPct val="80000"/>
              <a:buFont typeface="Wingdings 2" panose="05020102010507070707" pitchFamily="18" charset="2"/>
              <a:buChar char=""/>
              <a:defRPr/>
            </a:pPr>
            <a:endParaRPr lang="fr-FR" sz="1200" dirty="0"/>
          </a:p>
        </p:txBody>
      </p:sp>
    </p:spTree>
    <p:extLst>
      <p:ext uri="{BB962C8B-B14F-4D97-AF65-F5344CB8AC3E}">
        <p14:creationId xmlns:p14="http://schemas.microsoft.com/office/powerpoint/2010/main" val="2360925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possibilités d’affichage</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FB294BB3-30A9-C133-DF6C-FF0A338280CD}"/>
              </a:ext>
            </a:extLst>
          </p:cNvPr>
          <p:cNvSpPr txBox="1"/>
          <p:nvPr/>
        </p:nvSpPr>
        <p:spPr>
          <a:xfrm>
            <a:off x="204999" y="1199357"/>
            <a:ext cx="8720699" cy="3277820"/>
          </a:xfrm>
          <a:prstGeom prst="rect">
            <a:avLst/>
          </a:prstGeom>
          <a:solidFill>
            <a:schemeClr val="accent3">
              <a:lumMod val="20000"/>
              <a:lumOff val="80000"/>
            </a:schemeClr>
          </a:solidFill>
        </p:spPr>
        <p:txBody>
          <a:bodyPr wrap="square" rtlCol="0">
            <a:spAutoFit/>
          </a:bodyPr>
          <a:lstStyle/>
          <a:p>
            <a:pPr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cs typeface="Calibri" panose="020F0502020204030204" pitchFamily="34" charset="0"/>
              </a:rPr>
              <a:t>Liste complète sur l’étiquette </a:t>
            </a:r>
            <a:r>
              <a:rPr lang="fr-FR" sz="1500" dirty="0">
                <a:latin typeface="Calibri" panose="020F0502020204030204" pitchFamily="34" charset="0"/>
                <a:cs typeface="Calibri" panose="020F0502020204030204" pitchFamily="34" charset="0"/>
              </a:rPr>
              <a:t>: mention « contient des sulfites » omise mais présente de façon apparente dans la liste (police, gras..)</a:t>
            </a: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cs typeface="Calibri" panose="020F0502020204030204" pitchFamily="34" charset="0"/>
              </a:rPr>
              <a:t>Dématérialiser la liste  : QR Code </a:t>
            </a:r>
          </a:p>
          <a:p>
            <a:pPr marL="285736" indent="-285736" algn="just" defTabSz="914355">
              <a:buSzPct val="80000"/>
              <a:buFont typeface="Wingdings 2" panose="05020102010507070707" pitchFamily="18" charset="2"/>
              <a:buChar char=""/>
              <a:defRPr/>
            </a:pPr>
            <a:endParaRPr lang="fr-FR" sz="1500" b="1" dirty="0">
              <a:latin typeface="Calibri" panose="020F0502020204030204" pitchFamily="34" charset="0"/>
              <a:cs typeface="Calibri" panose="020F0502020204030204" pitchFamily="34" charset="0"/>
            </a:endParaRPr>
          </a:p>
          <a:p>
            <a:pPr marL="628636" lvl="1" indent="-285736" algn="just" defTabSz="914355">
              <a:buSzPct val="80000"/>
              <a:buFont typeface="Wingdings" panose="05000000000000000000" pitchFamily="2" charset="2"/>
              <a:buChar char="v"/>
              <a:defRPr/>
            </a:pPr>
            <a:r>
              <a:rPr lang="fr-FR" sz="1200" dirty="0">
                <a:latin typeface="Calibri" panose="020F0502020204030204" pitchFamily="34" charset="0"/>
                <a:cs typeface="Calibri" panose="020F0502020204030204" pitchFamily="34" charset="0"/>
              </a:rPr>
              <a:t>Mention « contient des sulfites » maintenue sur l’étiquette</a:t>
            </a:r>
          </a:p>
          <a:p>
            <a:pPr marL="628636" lvl="1" indent="-285736" algn="just" defTabSz="914355">
              <a:buSzPct val="80000"/>
              <a:buFont typeface="Wingdings" panose="05000000000000000000" pitchFamily="2" charset="2"/>
              <a:buChar char="v"/>
              <a:defRPr/>
            </a:pPr>
            <a:r>
              <a:rPr lang="fr-FR" sz="1200" dirty="0">
                <a:latin typeface="Calibri" panose="020F0502020204030204" pitchFamily="34" charset="0"/>
                <a:cs typeface="Calibri" panose="020F0502020204030204" pitchFamily="34" charset="0"/>
              </a:rPr>
              <a:t>Précision concernant le QR code : ingrédients et informations nutritionnelles</a:t>
            </a:r>
          </a:p>
          <a:p>
            <a:pPr marL="628636" lvl="1" indent="-285736" algn="just" defTabSz="914355">
              <a:buSzPct val="80000"/>
              <a:buFont typeface="Wingdings" panose="05000000000000000000" pitchFamily="2" charset="2"/>
              <a:buChar char="v"/>
              <a:defRPr/>
            </a:pPr>
            <a:r>
              <a:rPr lang="fr-FR" sz="1200" dirty="0">
                <a:latin typeface="Calibri" panose="020F0502020204030204" pitchFamily="34" charset="0"/>
                <a:cs typeface="Calibri" panose="020F0502020204030204" pitchFamily="34" charset="0"/>
              </a:rPr>
              <a:t>QR code spécifique, pas d’informations commerciales ni de lien vers la vente en ligne</a:t>
            </a:r>
          </a:p>
          <a:p>
            <a:pPr marL="628636" lvl="1" indent="-285736" algn="just" defTabSz="914355">
              <a:buSzPct val="80000"/>
              <a:buFont typeface="Wingdings" panose="05000000000000000000" pitchFamily="2" charset="2"/>
              <a:buChar char="v"/>
              <a:defRPr/>
            </a:pPr>
            <a:r>
              <a:rPr lang="fr-FR" sz="1200" dirty="0">
                <a:latin typeface="Calibri" panose="020F0502020204030204" pitchFamily="34" charset="0"/>
                <a:cs typeface="Calibri" panose="020F0502020204030204" pitchFamily="34" charset="0"/>
              </a:rPr>
              <a:t>Aucune collecte des données utilisateurs</a:t>
            </a:r>
          </a:p>
          <a:p>
            <a:pPr marL="628636" lvl="1" indent="-285736" algn="just" defTabSz="914355">
              <a:buSzPct val="80000"/>
              <a:buFont typeface="Wingdings" panose="05000000000000000000" pitchFamily="2" charset="2"/>
              <a:buChar char="v"/>
              <a:defRPr/>
            </a:pPr>
            <a:r>
              <a:rPr lang="fr-FR" sz="1200" dirty="0">
                <a:latin typeface="Calibri" panose="020F0502020204030204" pitchFamily="34" charset="0"/>
                <a:cs typeface="Calibri" panose="020F0502020204030204" pitchFamily="34" charset="0"/>
              </a:rPr>
              <a:t>Pas de taille minimum</a:t>
            </a:r>
          </a:p>
          <a:p>
            <a:pPr marL="628636" lvl="1" indent="-285736" algn="just" defTabSz="914355">
              <a:buSzPct val="80000"/>
              <a:buFont typeface="Wingdings 2" panose="05020102010507070707" pitchFamily="18" charset="2"/>
              <a:buChar char=""/>
              <a:defRPr/>
            </a:pPr>
            <a:endParaRPr lang="fr-FR" sz="1200" dirty="0"/>
          </a:p>
        </p:txBody>
      </p:sp>
    </p:spTree>
    <p:extLst>
      <p:ext uri="{BB962C8B-B14F-4D97-AF65-F5344CB8AC3E}">
        <p14:creationId xmlns:p14="http://schemas.microsoft.com/office/powerpoint/2010/main" val="1721170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documents d’accompagnement</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FB294BB3-30A9-C133-DF6C-FF0A338280CD}"/>
              </a:ext>
            </a:extLst>
          </p:cNvPr>
          <p:cNvSpPr txBox="1"/>
          <p:nvPr/>
        </p:nvSpPr>
        <p:spPr>
          <a:xfrm>
            <a:off x="205000" y="1203563"/>
            <a:ext cx="8720699" cy="3046988"/>
          </a:xfrm>
          <a:prstGeom prst="rect">
            <a:avLst/>
          </a:prstGeom>
          <a:solidFill>
            <a:schemeClr val="accent3">
              <a:lumMod val="20000"/>
              <a:lumOff val="80000"/>
            </a:schemeClr>
          </a:solidFill>
        </p:spPr>
        <p:txBody>
          <a:bodyPr wrap="square" rtlCol="0">
            <a:spAutoFit/>
          </a:bodyPr>
          <a:lstStyle/>
          <a:p>
            <a:pPr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Arial" panose="020B0604020202020204" pitchFamily="34" charset="0"/>
              <a:buChar char="•"/>
              <a:defRPr/>
            </a:pPr>
            <a:r>
              <a:rPr lang="fr-FR" sz="1500" b="1" dirty="0">
                <a:latin typeface="Calibri" panose="020F0502020204030204" pitchFamily="34" charset="0"/>
                <a:cs typeface="Calibri" panose="020F0502020204030204" pitchFamily="34" charset="0"/>
              </a:rPr>
              <a:t>Description du produit </a:t>
            </a:r>
            <a:r>
              <a:rPr lang="fr-FR" sz="1500" dirty="0">
                <a:latin typeface="Calibri" panose="020F0502020204030204" pitchFamily="34" charset="0"/>
                <a:cs typeface="Calibri" panose="020F0502020204030204" pitchFamily="34" charset="0"/>
              </a:rPr>
              <a:t>: liste des ingrédients et déclaration nutritionnelle</a:t>
            </a:r>
          </a:p>
          <a:p>
            <a:pPr marL="285736" indent="-285736" algn="just"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Arial" panose="020B0604020202020204" pitchFamily="34" charset="0"/>
              <a:buChar char="•"/>
              <a:defRPr/>
            </a:pPr>
            <a:r>
              <a:rPr lang="fr-FR" sz="1500" b="1" dirty="0">
                <a:latin typeface="Calibri" panose="020F0502020204030204" pitchFamily="34" charset="0"/>
                <a:cs typeface="Calibri" panose="020F0502020204030204" pitchFamily="34" charset="0"/>
              </a:rPr>
              <a:t>Importation </a:t>
            </a:r>
            <a:r>
              <a:rPr lang="fr-FR" sz="1500" dirty="0">
                <a:latin typeface="Calibri" panose="020F0502020204030204" pitchFamily="34" charset="0"/>
                <a:cs typeface="Calibri" panose="020F0502020204030204" pitchFamily="34" charset="0"/>
              </a:rPr>
              <a:t>: modification du contenu du document unique, liste des ingrédients inclue dans les docs VI 1 et VI 2</a:t>
            </a:r>
          </a:p>
          <a:p>
            <a:pPr marL="285736" indent="-285736" algn="just"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Arial" panose="020B0604020202020204" pitchFamily="34" charset="0"/>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Arial" panose="020B0604020202020204" pitchFamily="34" charset="0"/>
              <a:buChar char="•"/>
              <a:defRPr/>
            </a:pPr>
            <a:r>
              <a:rPr lang="fr-FR" sz="1500" b="1" dirty="0">
                <a:latin typeface="Calibri" panose="020F0502020204030204" pitchFamily="34" charset="0"/>
                <a:cs typeface="Calibri" panose="020F0502020204030204" pitchFamily="34" charset="0"/>
              </a:rPr>
              <a:t>Vrac </a:t>
            </a:r>
            <a:r>
              <a:rPr lang="fr-FR" sz="1500" dirty="0">
                <a:latin typeface="Calibri" panose="020F0502020204030204" pitchFamily="34" charset="0"/>
                <a:cs typeface="Calibri" panose="020F0502020204030204" pitchFamily="34" charset="0"/>
              </a:rPr>
              <a:t>: liste des ingrédients et déclaration nutritionnelle sont annexées au document d’accompagnement</a:t>
            </a: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marL="628636" lvl="1" indent="-285736" algn="just" defTabSz="914355">
              <a:buSzPct val="80000"/>
              <a:buFont typeface="Wingdings 2" panose="05020102010507070707" pitchFamily="18" charset="2"/>
              <a:buChar char=""/>
              <a:defRPr/>
            </a:pPr>
            <a:endParaRPr lang="fr-FR" sz="1200" dirty="0"/>
          </a:p>
        </p:txBody>
      </p:sp>
    </p:spTree>
    <p:extLst>
      <p:ext uri="{BB962C8B-B14F-4D97-AF65-F5344CB8AC3E}">
        <p14:creationId xmlns:p14="http://schemas.microsoft.com/office/powerpoint/2010/main" val="390478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Déclaration nutritionnelle</a:t>
            </a:r>
            <a:endParaRPr sz="2000" cap="small" dirty="0">
              <a:latin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720FE429-2075-E334-AFC2-FC288326728A}"/>
              </a:ext>
            </a:extLst>
          </p:cNvPr>
          <p:cNvSpPr txBox="1"/>
          <p:nvPr/>
        </p:nvSpPr>
        <p:spPr>
          <a:xfrm>
            <a:off x="3608710" y="1184878"/>
            <a:ext cx="5400655" cy="2308324"/>
          </a:xfrm>
          <a:prstGeom prst="rect">
            <a:avLst/>
          </a:prstGeom>
          <a:solidFill>
            <a:schemeClr val="accent3">
              <a:lumMod val="20000"/>
              <a:lumOff val="80000"/>
            </a:schemeClr>
          </a:solidFill>
        </p:spPr>
        <p:txBody>
          <a:bodyPr wrap="square" rtlCol="0">
            <a:spAutoFit/>
          </a:bodyPr>
          <a:lstStyle/>
          <a:p>
            <a:pPr algn="ctr" defTabSz="914355">
              <a:buSzPct val="80000"/>
              <a:defRPr/>
            </a:pPr>
            <a:endParaRPr lang="fr-FR" sz="1500" dirty="0">
              <a:latin typeface="Calibri" panose="020F0502020204030204" pitchFamily="34" charset="0"/>
              <a:cs typeface="Calibri" panose="020F0502020204030204" pitchFamily="34" charset="0"/>
            </a:endParaRPr>
          </a:p>
          <a:p>
            <a:pPr marL="214313" indent="-214313" algn="ctr">
              <a:buFont typeface="Arial" panose="020B0604020202020204" pitchFamily="34" charset="0"/>
              <a:buChar char="•"/>
            </a:pPr>
            <a:endParaRPr lang="fr-FR" sz="1050" dirty="0"/>
          </a:p>
          <a:p>
            <a:pPr marL="214313" indent="-214313" algn="ctr">
              <a:buFont typeface="Arial" panose="020B0604020202020204" pitchFamily="34" charset="0"/>
              <a:buChar char="•"/>
            </a:pPr>
            <a:r>
              <a:rPr lang="fr-FR" sz="1050" dirty="0"/>
              <a:t>Nutriments mentionnés dans l’ordre (Annexe V, R.1169/2011) : Matières grasses, acide gras saturés, glucides, sucres, protéines et sel</a:t>
            </a:r>
          </a:p>
          <a:p>
            <a:pPr marL="214313" indent="-214313" algn="ctr">
              <a:buFont typeface="Arial" panose="020B0604020202020204" pitchFamily="34" charset="0"/>
              <a:buChar char="•"/>
            </a:pPr>
            <a:endParaRPr lang="fr-FR" sz="1050" dirty="0"/>
          </a:p>
          <a:p>
            <a:pPr marL="214313" indent="-214313" algn="ctr">
              <a:buFont typeface="Arial" panose="020B0604020202020204" pitchFamily="34" charset="0"/>
              <a:buChar char="•"/>
            </a:pPr>
            <a:endParaRPr lang="fr-FR" sz="1050" dirty="0"/>
          </a:p>
          <a:p>
            <a:pPr marL="214313" indent="-214313" algn="ctr">
              <a:buFont typeface="Arial" panose="020B0604020202020204" pitchFamily="34" charset="0"/>
              <a:buChar char="•"/>
            </a:pPr>
            <a:r>
              <a:rPr lang="fr-FR" sz="1050" dirty="0"/>
              <a:t>Déclaration nutritionnelle : Valeur énergétique + les nutriments</a:t>
            </a:r>
          </a:p>
          <a:p>
            <a:pPr marL="214313" indent="-214313" algn="ctr">
              <a:buFont typeface="Arial" panose="020B0604020202020204" pitchFamily="34" charset="0"/>
              <a:buChar char="•"/>
            </a:pPr>
            <a:endParaRPr lang="fr-FR" sz="1050" dirty="0"/>
          </a:p>
          <a:p>
            <a:pPr marL="214313" indent="-214313" algn="ctr">
              <a:buFont typeface="Arial" panose="020B0604020202020204" pitchFamily="34" charset="0"/>
              <a:buChar char="•"/>
            </a:pPr>
            <a:endParaRPr lang="fr-FR" sz="1050" dirty="0"/>
          </a:p>
          <a:p>
            <a:pPr marL="214313" indent="-214313" algn="ctr">
              <a:buFont typeface="Arial" panose="020B0604020202020204" pitchFamily="34" charset="0"/>
              <a:buChar char="•"/>
            </a:pPr>
            <a:r>
              <a:rPr lang="fr-FR" sz="1050" dirty="0"/>
              <a:t>Expression possible par portion et/ou unité de consommation (verre d’alcool mais l’unité utilisée doit être quantifiée)</a:t>
            </a:r>
          </a:p>
          <a:p>
            <a:pPr marL="214313" indent="-214313" algn="ctr">
              <a:buFont typeface="Arial" panose="020B0604020202020204" pitchFamily="34" charset="0"/>
              <a:buChar char="•"/>
            </a:pPr>
            <a:endParaRPr lang="fr-FR" sz="1200" dirty="0"/>
          </a:p>
          <a:p>
            <a:pPr marL="214313" indent="-214313">
              <a:buFont typeface="Arial" panose="020B0604020202020204" pitchFamily="34" charset="0"/>
              <a:buChar char="•"/>
            </a:pPr>
            <a:endParaRPr lang="fr-FR" sz="1200" dirty="0"/>
          </a:p>
        </p:txBody>
      </p:sp>
      <p:pic>
        <p:nvPicPr>
          <p:cNvPr id="4" name="Image 3">
            <a:extLst>
              <a:ext uri="{FF2B5EF4-FFF2-40B4-BE49-F238E27FC236}">
                <a16:creationId xmlns:a16="http://schemas.microsoft.com/office/drawing/2014/main" id="{AA914440-FC1B-6398-7635-C2621F65476D}"/>
              </a:ext>
            </a:extLst>
          </p:cNvPr>
          <p:cNvPicPr>
            <a:picLocks noChangeAspect="1"/>
          </p:cNvPicPr>
          <p:nvPr/>
        </p:nvPicPr>
        <p:blipFill>
          <a:blip r:embed="rId3"/>
          <a:stretch>
            <a:fillRect/>
          </a:stretch>
        </p:blipFill>
        <p:spPr>
          <a:xfrm>
            <a:off x="134636" y="945398"/>
            <a:ext cx="3391133" cy="3959403"/>
          </a:xfrm>
          <a:prstGeom prst="rect">
            <a:avLst/>
          </a:prstGeom>
        </p:spPr>
      </p:pic>
    </p:spTree>
    <p:extLst>
      <p:ext uri="{BB962C8B-B14F-4D97-AF65-F5344CB8AC3E}">
        <p14:creationId xmlns:p14="http://schemas.microsoft.com/office/powerpoint/2010/main" val="3805820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focus valeur énergétique</a:t>
            </a:r>
            <a:endParaRPr sz="2000" cap="small" dirty="0">
              <a:latin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720FE429-2075-E334-AFC2-FC288326728A}"/>
              </a:ext>
            </a:extLst>
          </p:cNvPr>
          <p:cNvSpPr txBox="1"/>
          <p:nvPr/>
        </p:nvSpPr>
        <p:spPr>
          <a:xfrm>
            <a:off x="520507" y="1367651"/>
            <a:ext cx="7574459" cy="2816156"/>
          </a:xfrm>
          <a:prstGeom prst="rect">
            <a:avLst/>
          </a:prstGeom>
          <a:solidFill>
            <a:schemeClr val="accent3">
              <a:lumMod val="20000"/>
              <a:lumOff val="80000"/>
            </a:schemeClr>
          </a:solidFill>
        </p:spPr>
        <p:txBody>
          <a:bodyPr wrap="square" rtlCol="0">
            <a:spAutoFit/>
          </a:bodyPr>
          <a:lstStyle/>
          <a:p>
            <a:pPr algn="ctr" defTabSz="914355">
              <a:buSzPct val="80000"/>
              <a:defRPr/>
            </a:pPr>
            <a:r>
              <a:rPr lang="fr-FR" sz="1500" b="1" u="sng" dirty="0">
                <a:latin typeface="Calibri" panose="020F0502020204030204" pitchFamily="34" charset="0"/>
                <a:cs typeface="Calibri" panose="020F0502020204030204" pitchFamily="34" charset="0"/>
              </a:rPr>
              <a:t>Les données de référence de la valeur énergétique </a:t>
            </a:r>
            <a:r>
              <a:rPr lang="fr-FR" sz="1500" dirty="0">
                <a:latin typeface="Calibri" panose="020F0502020204030204" pitchFamily="34" charset="0"/>
                <a:cs typeface="Calibri" panose="020F0502020204030204" pitchFamily="34" charset="0"/>
              </a:rPr>
              <a:t>:</a:t>
            </a:r>
          </a:p>
          <a:p>
            <a:pPr algn="ctr" defTabSz="914355">
              <a:buSzPct val="80000"/>
              <a:defRPr/>
            </a:pPr>
            <a:endParaRPr lang="fr-FR" sz="1500" dirty="0">
              <a:latin typeface="Calibri" panose="020F0502020204030204" pitchFamily="34" charset="0"/>
              <a:cs typeface="Calibri" panose="020F0502020204030204" pitchFamily="34" charset="0"/>
            </a:endParaRPr>
          </a:p>
          <a:p>
            <a:pPr algn="ctr" defTabSz="914355">
              <a:buSzPct val="80000"/>
              <a:defRPr/>
            </a:pPr>
            <a:r>
              <a:rPr lang="fr-FR" sz="1500" dirty="0">
                <a:latin typeface="Calibri" panose="020F0502020204030204" pitchFamily="34" charset="0"/>
                <a:cs typeface="Calibri" panose="020F0502020204030204" pitchFamily="34" charset="0"/>
              </a:rPr>
              <a:t> </a:t>
            </a:r>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r>
              <a:rPr lang="fr-FR" sz="1500" dirty="0"/>
              <a:t>Base de l’analyse de la denrée par le fabricant</a:t>
            </a:r>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r>
              <a:rPr lang="fr-FR" sz="1500" dirty="0"/>
              <a:t>Calcul à partir de valeurs des ingrédients</a:t>
            </a:r>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r>
              <a:rPr lang="fr-FR" sz="1500" dirty="0"/>
              <a:t>Données à partir de données établies et acceptées (en cours..)</a:t>
            </a:r>
          </a:p>
          <a:p>
            <a:pPr marL="214313" indent="-214313">
              <a:buFont typeface="Arial" panose="020B0604020202020204" pitchFamily="34" charset="0"/>
              <a:buChar char="•"/>
            </a:pPr>
            <a:endParaRPr lang="fr-FR" sz="1200" dirty="0"/>
          </a:p>
        </p:txBody>
      </p:sp>
    </p:spTree>
    <p:extLst>
      <p:ext uri="{BB962C8B-B14F-4D97-AF65-F5344CB8AC3E}">
        <p14:creationId xmlns:p14="http://schemas.microsoft.com/office/powerpoint/2010/main" val="1657399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possibilités d’affichage</a:t>
            </a:r>
            <a:endParaRPr sz="2000" cap="small" dirty="0">
              <a:latin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FB294BB3-30A9-C133-DF6C-FF0A338280CD}"/>
              </a:ext>
            </a:extLst>
          </p:cNvPr>
          <p:cNvSpPr txBox="1"/>
          <p:nvPr/>
        </p:nvSpPr>
        <p:spPr>
          <a:xfrm>
            <a:off x="201954" y="911401"/>
            <a:ext cx="8723744" cy="3693319"/>
          </a:xfrm>
          <a:prstGeom prst="rect">
            <a:avLst/>
          </a:prstGeom>
          <a:solidFill>
            <a:schemeClr val="accent3">
              <a:lumMod val="20000"/>
              <a:lumOff val="80000"/>
            </a:schemeClr>
          </a:solidFill>
        </p:spPr>
        <p:txBody>
          <a:bodyPr wrap="square" rtlCol="0">
            <a:spAutoFit/>
          </a:bodyPr>
          <a:lstStyle/>
          <a:p>
            <a:pPr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cs typeface="Calibri" panose="020F0502020204030204" pitchFamily="34" charset="0"/>
              </a:rPr>
              <a:t>Déclaration nutritionnelle complète sur l’étiquette</a:t>
            </a: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cs typeface="Calibri" panose="020F0502020204030204" pitchFamily="34" charset="0"/>
            </a:endParaRPr>
          </a:p>
          <a:p>
            <a:pPr algn="just" defTabSz="914355">
              <a:buSzPct val="80000"/>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endParaRPr lang="fr-FR" sz="1500" dirty="0">
              <a:latin typeface="Calibri" panose="020F0502020204030204" pitchFamily="34" charset="0"/>
              <a:cs typeface="Calibri" panose="020F0502020204030204" pitchFamily="34" charset="0"/>
            </a:endParaRPr>
          </a:p>
          <a:p>
            <a:pPr marL="285736" indent="-285736" algn="just" defTabSz="914355">
              <a:buSzPct val="80000"/>
              <a:buFont typeface="Wingdings 2" panose="05020102010507070707" pitchFamily="18" charset="2"/>
              <a:buChar char=""/>
              <a:defRPr/>
            </a:pPr>
            <a:r>
              <a:rPr lang="fr-FR" sz="1500" b="1" dirty="0">
                <a:latin typeface="Calibri" panose="020F0502020204030204" pitchFamily="34" charset="0"/>
                <a:cs typeface="Calibri" panose="020F0502020204030204" pitchFamily="34" charset="0"/>
              </a:rPr>
              <a:t>Dématérialiser la déclaration nutritionnelle : QR Code</a:t>
            </a:r>
          </a:p>
          <a:p>
            <a:pPr marL="285736" indent="-285736" algn="just" defTabSz="914355">
              <a:buSzPct val="80000"/>
              <a:buFont typeface="Wingdings 2" panose="05020102010507070707" pitchFamily="18" charset="2"/>
              <a:buChar char=""/>
              <a:defRPr/>
            </a:pPr>
            <a:endParaRPr lang="fr-FR" sz="1500" b="1" dirty="0">
              <a:latin typeface="Calibri" panose="020F0502020204030204" pitchFamily="34" charset="0"/>
              <a:cs typeface="Calibri" panose="020F0502020204030204" pitchFamily="34" charset="0"/>
            </a:endParaRPr>
          </a:p>
          <a:p>
            <a:pPr marL="628636" lvl="1" indent="-285736" algn="just" defTabSz="914355">
              <a:buSzPct val="80000"/>
              <a:buFont typeface="Wingdings" panose="05000000000000000000" pitchFamily="2" charset="2"/>
              <a:buChar char="v"/>
              <a:defRPr/>
            </a:pPr>
            <a:r>
              <a:rPr lang="fr-FR" sz="1050" b="1" dirty="0">
                <a:latin typeface="Calibri" panose="020F0502020204030204" pitchFamily="34" charset="0"/>
                <a:cs typeface="Calibri" panose="020F0502020204030204" pitchFamily="34" charset="0"/>
              </a:rPr>
              <a:t>La valeur énergétique </a:t>
            </a:r>
            <a:r>
              <a:rPr lang="fr-FR" sz="1050" dirty="0">
                <a:latin typeface="Calibri" panose="020F0502020204030204" pitchFamily="34" charset="0"/>
                <a:cs typeface="Calibri" panose="020F0502020204030204" pitchFamily="34" charset="0"/>
              </a:rPr>
              <a:t>doit être apposée sur l’étiquette E = </a:t>
            </a:r>
            <a:r>
              <a:rPr lang="fr-FR" sz="1050" dirty="0" err="1">
                <a:latin typeface="Calibri" panose="020F0502020204030204" pitchFamily="34" charset="0"/>
                <a:cs typeface="Calibri" panose="020F0502020204030204" pitchFamily="34" charset="0"/>
              </a:rPr>
              <a:t>kj</a:t>
            </a:r>
            <a:r>
              <a:rPr lang="fr-FR" sz="1050" dirty="0">
                <a:latin typeface="Calibri" panose="020F0502020204030204" pitchFamily="34" charset="0"/>
                <a:cs typeface="Calibri" panose="020F0502020204030204" pitchFamily="34" charset="0"/>
              </a:rPr>
              <a:t>/kcal pour 100 </a:t>
            </a:r>
            <a:r>
              <a:rPr lang="fr-FR" sz="1050" dirty="0" err="1">
                <a:latin typeface="Calibri" panose="020F0502020204030204" pitchFamily="34" charset="0"/>
                <a:cs typeface="Calibri" panose="020F0502020204030204" pitchFamily="34" charset="0"/>
              </a:rPr>
              <a:t>mL</a:t>
            </a:r>
            <a:endParaRPr lang="fr-FR" sz="1050" dirty="0">
              <a:latin typeface="Calibri" panose="020F0502020204030204" pitchFamily="34" charset="0"/>
              <a:cs typeface="Calibri" panose="020F0502020204030204" pitchFamily="34" charset="0"/>
            </a:endParaRPr>
          </a:p>
          <a:p>
            <a:pPr marL="628636" lvl="1" indent="-285736" algn="just" defTabSz="914355">
              <a:buSzPct val="80000"/>
              <a:buFont typeface="Wingdings" panose="05000000000000000000" pitchFamily="2" charset="2"/>
              <a:buChar char="v"/>
              <a:defRPr/>
            </a:pPr>
            <a:r>
              <a:rPr lang="fr-FR" sz="1050" dirty="0">
                <a:latin typeface="Calibri" panose="020F0502020204030204" pitchFamily="34" charset="0"/>
                <a:cs typeface="Calibri" panose="020F0502020204030204" pitchFamily="34" charset="0"/>
              </a:rPr>
              <a:t>Sous forme de tableau obligatoirement</a:t>
            </a:r>
          </a:p>
          <a:p>
            <a:pPr marL="628636" lvl="1" indent="-285736" algn="just" defTabSz="914355">
              <a:buSzPct val="80000"/>
              <a:buFont typeface="Wingdings" panose="05000000000000000000" pitchFamily="2" charset="2"/>
              <a:buChar char="v"/>
              <a:defRPr/>
            </a:pPr>
            <a:r>
              <a:rPr lang="fr-FR" sz="1050" dirty="0">
                <a:latin typeface="Calibri" panose="020F0502020204030204" pitchFamily="34" charset="0"/>
                <a:cs typeface="Calibri" panose="020F0502020204030204" pitchFamily="34" charset="0"/>
              </a:rPr>
              <a:t>Précision concernant le QR code : ingrédients et informations nutritionnelles</a:t>
            </a:r>
          </a:p>
          <a:p>
            <a:pPr marL="628636" lvl="1" indent="-285736" algn="just" defTabSz="914355">
              <a:buSzPct val="80000"/>
              <a:buFont typeface="Wingdings" panose="05000000000000000000" pitchFamily="2" charset="2"/>
              <a:buChar char="v"/>
              <a:defRPr/>
            </a:pPr>
            <a:r>
              <a:rPr lang="fr-FR" sz="1050" dirty="0">
                <a:latin typeface="Calibri" panose="020F0502020204030204" pitchFamily="34" charset="0"/>
                <a:cs typeface="Calibri" panose="020F0502020204030204" pitchFamily="34" charset="0"/>
              </a:rPr>
              <a:t>QR code spécifique, pas d’informations commerciales ni de lien vers la vente en ligne</a:t>
            </a:r>
          </a:p>
          <a:p>
            <a:pPr marL="628636" lvl="1" indent="-285736" algn="just" defTabSz="914355">
              <a:buSzPct val="80000"/>
              <a:buFont typeface="Wingdings" panose="05000000000000000000" pitchFamily="2" charset="2"/>
              <a:buChar char="v"/>
              <a:defRPr/>
            </a:pPr>
            <a:r>
              <a:rPr lang="fr-FR" sz="1050" dirty="0">
                <a:latin typeface="Calibri" panose="020F0502020204030204" pitchFamily="34" charset="0"/>
                <a:cs typeface="Calibri" panose="020F0502020204030204" pitchFamily="34" charset="0"/>
              </a:rPr>
              <a:t>Aucune collecte des données utilisateurs</a:t>
            </a:r>
          </a:p>
          <a:p>
            <a:pPr marL="628636" lvl="1" indent="-285736" algn="just" defTabSz="914355">
              <a:buSzPct val="80000"/>
              <a:buFont typeface="Wingdings" panose="05000000000000000000" pitchFamily="2" charset="2"/>
              <a:buChar char="v"/>
              <a:defRPr/>
            </a:pPr>
            <a:r>
              <a:rPr lang="fr-FR" sz="1050" dirty="0">
                <a:latin typeface="Calibri" panose="020F0502020204030204" pitchFamily="34" charset="0"/>
                <a:cs typeface="Calibri" panose="020F0502020204030204" pitchFamily="34" charset="0"/>
              </a:rPr>
              <a:t>Pas de taille minimum </a:t>
            </a:r>
          </a:p>
          <a:p>
            <a:pPr marL="628636" lvl="1" indent="-285736" algn="just" defTabSz="914355">
              <a:buSzPct val="80000"/>
              <a:buFont typeface="Wingdings" panose="05000000000000000000" pitchFamily="2" charset="2"/>
              <a:buChar char="v"/>
              <a:defRPr/>
            </a:pPr>
            <a:endParaRPr lang="fr-FR" sz="1200" dirty="0">
              <a:latin typeface="Calibri" panose="020F0502020204030204" pitchFamily="34" charset="0"/>
              <a:cs typeface="Calibri" panose="020F0502020204030204" pitchFamily="34" charset="0"/>
            </a:endParaRPr>
          </a:p>
          <a:p>
            <a:pPr lvl="1" algn="just" defTabSz="914355">
              <a:buSzPct val="80000"/>
              <a:defRPr/>
            </a:pPr>
            <a:endParaRPr lang="fr-FR" sz="1200" dirty="0">
              <a:latin typeface="Calibri" panose="020F0502020204030204" pitchFamily="34" charset="0"/>
              <a:cs typeface="Calibri" panose="020F0502020204030204" pitchFamily="34" charset="0"/>
            </a:endParaRPr>
          </a:p>
          <a:p>
            <a:pPr lvl="1" algn="just" defTabSz="914355">
              <a:buSzPct val="80000"/>
              <a:defRPr/>
            </a:pPr>
            <a:endParaRPr lang="fr-FR" sz="1200" dirty="0"/>
          </a:p>
        </p:txBody>
      </p:sp>
      <p:pic>
        <p:nvPicPr>
          <p:cNvPr id="10" name="Image 9">
            <a:extLst>
              <a:ext uri="{FF2B5EF4-FFF2-40B4-BE49-F238E27FC236}">
                <a16:creationId xmlns:a16="http://schemas.microsoft.com/office/drawing/2014/main" id="{3E820423-C2C3-1BA5-7E4D-8A2B2A631B1E}"/>
              </a:ext>
            </a:extLst>
          </p:cNvPr>
          <p:cNvPicPr>
            <a:picLocks noChangeAspect="1"/>
          </p:cNvPicPr>
          <p:nvPr/>
        </p:nvPicPr>
        <p:blipFill>
          <a:blip r:embed="rId3"/>
          <a:stretch>
            <a:fillRect/>
          </a:stretch>
        </p:blipFill>
        <p:spPr>
          <a:xfrm>
            <a:off x="6607933" y="1052388"/>
            <a:ext cx="2162584" cy="2513599"/>
          </a:xfrm>
          <a:prstGeom prst="rect">
            <a:avLst/>
          </a:prstGeom>
        </p:spPr>
      </p:pic>
    </p:spTree>
    <p:extLst>
      <p:ext uri="{BB962C8B-B14F-4D97-AF65-F5344CB8AC3E}">
        <p14:creationId xmlns:p14="http://schemas.microsoft.com/office/powerpoint/2010/main" val="3245190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A l’aide !</a:t>
            </a:r>
            <a:endParaRPr sz="2000" cap="small" dirty="0">
              <a:latin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720FE429-2075-E334-AFC2-FC288326728A}"/>
              </a:ext>
            </a:extLst>
          </p:cNvPr>
          <p:cNvSpPr txBox="1"/>
          <p:nvPr/>
        </p:nvSpPr>
        <p:spPr>
          <a:xfrm>
            <a:off x="520507" y="1367651"/>
            <a:ext cx="7574459" cy="2816156"/>
          </a:xfrm>
          <a:prstGeom prst="rect">
            <a:avLst/>
          </a:prstGeom>
          <a:solidFill>
            <a:schemeClr val="accent3">
              <a:lumMod val="20000"/>
              <a:lumOff val="80000"/>
            </a:schemeClr>
          </a:solidFill>
        </p:spPr>
        <p:txBody>
          <a:bodyPr wrap="square" rtlCol="0">
            <a:spAutoFit/>
          </a:bodyPr>
          <a:lstStyle/>
          <a:p>
            <a:pPr algn="ctr" defTabSz="914355">
              <a:buSzPct val="80000"/>
              <a:defRPr/>
            </a:pPr>
            <a:r>
              <a:rPr lang="fr-FR" sz="1500" b="1" u="sng" dirty="0">
                <a:latin typeface="Calibri" panose="020F0502020204030204" pitchFamily="34" charset="0"/>
                <a:cs typeface="Calibri" panose="020F0502020204030204" pitchFamily="34" charset="0"/>
              </a:rPr>
              <a:t>Prestataires conseillés par le syndicat des Cotes de Provence </a:t>
            </a:r>
            <a:r>
              <a:rPr lang="fr-FR" sz="1500" dirty="0">
                <a:latin typeface="Calibri" panose="020F0502020204030204" pitchFamily="34" charset="0"/>
                <a:cs typeface="Calibri" panose="020F0502020204030204" pitchFamily="34" charset="0"/>
              </a:rPr>
              <a:t>:</a:t>
            </a:r>
          </a:p>
          <a:p>
            <a:pPr algn="ctr" defTabSz="914355">
              <a:buSzPct val="80000"/>
              <a:defRPr/>
            </a:pPr>
            <a:endParaRPr lang="fr-FR" sz="1500" dirty="0">
              <a:latin typeface="Calibri" panose="020F0502020204030204" pitchFamily="34" charset="0"/>
              <a:cs typeface="Calibri" panose="020F0502020204030204" pitchFamily="34" charset="0"/>
            </a:endParaRPr>
          </a:p>
          <a:p>
            <a:pPr algn="ctr" defTabSz="914355">
              <a:buSzPct val="80000"/>
              <a:defRPr/>
            </a:pPr>
            <a:r>
              <a:rPr lang="fr-FR" sz="1500" dirty="0">
                <a:latin typeface="Calibri" panose="020F0502020204030204" pitchFamily="34" charset="0"/>
                <a:cs typeface="Calibri" panose="020F0502020204030204" pitchFamily="34" charset="0"/>
              </a:rPr>
              <a:t> </a:t>
            </a:r>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r>
              <a:rPr lang="fr-FR" sz="1500" dirty="0"/>
              <a:t>Vin.CO et Advanced </a:t>
            </a:r>
            <a:r>
              <a:rPr lang="fr-FR" sz="1500" dirty="0" err="1"/>
              <a:t>track&amp;trace</a:t>
            </a:r>
            <a:r>
              <a:rPr lang="fr-FR" sz="1500" dirty="0"/>
              <a:t> : connaissance du secteur viticole</a:t>
            </a:r>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r>
              <a:rPr lang="fr-FR" sz="1500" dirty="0" err="1"/>
              <a:t>Ixarys</a:t>
            </a:r>
            <a:r>
              <a:rPr lang="fr-FR" sz="1500" dirty="0"/>
              <a:t> : proximité et solution pour les caves coopératives</a:t>
            </a:r>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endParaRPr lang="fr-FR" sz="1500" dirty="0"/>
          </a:p>
          <a:p>
            <a:pPr marL="214313" indent="-214313">
              <a:buFont typeface="Arial" panose="020B0604020202020204" pitchFamily="34" charset="0"/>
              <a:buChar char="•"/>
            </a:pPr>
            <a:r>
              <a:rPr lang="fr-FR" sz="1500" dirty="0"/>
              <a:t>U Label : pour le négoce</a:t>
            </a:r>
          </a:p>
          <a:p>
            <a:pPr marL="214313" indent="-214313">
              <a:buFont typeface="Arial" panose="020B0604020202020204" pitchFamily="34" charset="0"/>
              <a:buChar char="•"/>
            </a:pPr>
            <a:endParaRPr lang="fr-FR" sz="1200" dirty="0"/>
          </a:p>
        </p:txBody>
      </p:sp>
    </p:spTree>
    <p:extLst>
      <p:ext uri="{BB962C8B-B14F-4D97-AF65-F5344CB8AC3E}">
        <p14:creationId xmlns:p14="http://schemas.microsoft.com/office/powerpoint/2010/main" val="668563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F92CAB9E-DBAB-44C3-B60B-A3BAD2E2A946}"/>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Google Shape;66;p15">
            <a:extLst>
              <a:ext uri="{FF2B5EF4-FFF2-40B4-BE49-F238E27FC236}">
                <a16:creationId xmlns:a16="http://schemas.microsoft.com/office/drawing/2014/main" id="{45CB92B5-DDB2-47A7-BD1F-24939CAF39DB}"/>
              </a:ext>
            </a:extLst>
          </p:cNvPr>
          <p:cNvSpPr txBox="1">
            <a:spLocks noGrp="1"/>
          </p:cNvSpPr>
          <p:nvPr>
            <p:ph type="title"/>
          </p:nvPr>
        </p:nvSpPr>
        <p:spPr>
          <a:xfrm>
            <a:off x="2" y="338699"/>
            <a:ext cx="8925697" cy="572700"/>
          </a:xfrm>
          <a:prstGeom prst="rect">
            <a:avLst/>
          </a:prstGeom>
          <a:ln>
            <a:solidFill>
              <a:schemeClr val="bg1"/>
            </a:solidFill>
          </a:ln>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Evolutions de la réglementation : A l’aide !</a:t>
            </a:r>
            <a:endParaRPr sz="2000" cap="small" dirty="0">
              <a:latin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789A4823-C2F5-E69E-D186-E7B98D086B21}"/>
              </a:ext>
            </a:extLst>
          </p:cNvPr>
          <p:cNvPicPr>
            <a:picLocks noChangeAspect="1"/>
          </p:cNvPicPr>
          <p:nvPr/>
        </p:nvPicPr>
        <p:blipFill>
          <a:blip r:embed="rId3"/>
          <a:stretch>
            <a:fillRect/>
          </a:stretch>
        </p:blipFill>
        <p:spPr>
          <a:xfrm>
            <a:off x="324385" y="1162500"/>
            <a:ext cx="8382410" cy="3767851"/>
          </a:xfrm>
          <a:prstGeom prst="rect">
            <a:avLst/>
          </a:prstGeom>
        </p:spPr>
      </p:pic>
    </p:spTree>
    <p:extLst>
      <p:ext uri="{BB962C8B-B14F-4D97-AF65-F5344CB8AC3E}">
        <p14:creationId xmlns:p14="http://schemas.microsoft.com/office/powerpoint/2010/main" val="1109759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7" name="Image 6">
            <a:extLst>
              <a:ext uri="{FF2B5EF4-FFF2-40B4-BE49-F238E27FC236}">
                <a16:creationId xmlns:a16="http://schemas.microsoft.com/office/drawing/2014/main" id="{D65F100A-30BD-4D84-AB7D-CA9839A05212}"/>
              </a:ext>
            </a:extLst>
          </p:cNvPr>
          <p:cNvPicPr>
            <a:picLocks noChangeAspect="1"/>
          </p:cNvPicPr>
          <p:nvPr/>
        </p:nvPicPr>
        <p:blipFill rotWithShape="1">
          <a:blip r:embed="rId3"/>
          <a:srcRect r="16199"/>
          <a:stretch/>
        </p:blipFill>
        <p:spPr>
          <a:xfrm rot="5400000" flipV="1">
            <a:off x="4153133" y="152633"/>
            <a:ext cx="5143500" cy="4838235"/>
          </a:xfrm>
          <a:prstGeom prst="rect">
            <a:avLst/>
          </a:prstGeom>
        </p:spPr>
      </p:pic>
      <p:pic>
        <p:nvPicPr>
          <p:cNvPr id="121" name="Google Shape;121;p23"/>
          <p:cNvPicPr preferRelativeResize="0"/>
          <p:nvPr/>
        </p:nvPicPr>
        <p:blipFill rotWithShape="1">
          <a:blip r:embed="rId4">
            <a:alphaModFix/>
          </a:blip>
          <a:srcRect/>
          <a:stretch/>
        </p:blipFill>
        <p:spPr>
          <a:xfrm>
            <a:off x="9" y="1"/>
            <a:ext cx="9002034" cy="5143501"/>
          </a:xfrm>
          <a:prstGeom prst="rect">
            <a:avLst/>
          </a:prstGeom>
          <a:noFill/>
          <a:ln>
            <a:noFill/>
          </a:ln>
        </p:spPr>
      </p:pic>
      <p:sp>
        <p:nvSpPr>
          <p:cNvPr id="122" name="Google Shape;122;p23"/>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fr-FR" cap="small" dirty="0">
                <a:latin typeface="Calibri" panose="020F0502020204030204" pitchFamily="34" charset="0"/>
                <a:cs typeface="Calibri" panose="020F0502020204030204" pitchFamily="34" charset="0"/>
              </a:rPr>
              <a:t>F</a:t>
            </a:r>
            <a:r>
              <a:rPr lang="fr-FR" sz="1100" cap="small" dirty="0">
                <a:latin typeface="Calibri" panose="020F0502020204030204" pitchFamily="34" charset="0"/>
                <a:cs typeface="Calibri" panose="020F0502020204030204" pitchFamily="34" charset="0"/>
              </a:rPr>
              <a:t>oire</a:t>
            </a:r>
            <a:r>
              <a:rPr lang="fr-FR" cap="small" dirty="0">
                <a:latin typeface="Calibri" panose="020F0502020204030204" pitchFamily="34" charset="0"/>
                <a:cs typeface="Calibri" panose="020F0502020204030204" pitchFamily="34" charset="0"/>
              </a:rPr>
              <a:t> A</a:t>
            </a:r>
            <a:r>
              <a:rPr lang="fr-FR" sz="1100" cap="small" dirty="0">
                <a:latin typeface="Calibri" panose="020F0502020204030204" pitchFamily="34" charset="0"/>
                <a:cs typeface="Calibri" panose="020F0502020204030204" pitchFamily="34" charset="0"/>
              </a:rPr>
              <a:t>ux</a:t>
            </a:r>
            <a:r>
              <a:rPr lang="fr-FR" cap="small" dirty="0">
                <a:latin typeface="Calibri" panose="020F0502020204030204" pitchFamily="34" charset="0"/>
                <a:cs typeface="Calibri" panose="020F0502020204030204" pitchFamily="34" charset="0"/>
              </a:rPr>
              <a:t> Q</a:t>
            </a:r>
            <a:r>
              <a:rPr lang="fr-FR" sz="1100" cap="small" dirty="0">
                <a:latin typeface="Calibri" panose="020F0502020204030204" pitchFamily="34" charset="0"/>
                <a:cs typeface="Calibri" panose="020F0502020204030204" pitchFamily="34" charset="0"/>
              </a:rPr>
              <a:t>uestions</a:t>
            </a:r>
            <a:endParaRPr sz="1100" cap="small" dirty="0">
              <a:latin typeface="Calibri" panose="020F0502020204030204" pitchFamily="34" charset="0"/>
              <a:cs typeface="Calibri" panose="020F0502020204030204" pitchFamily="34" charset="0"/>
            </a:endParaRPr>
          </a:p>
        </p:txBody>
      </p:sp>
      <p:sp>
        <p:nvSpPr>
          <p:cNvPr id="123" name="Google Shape;123;p23"/>
          <p:cNvSpPr txBox="1">
            <a:spLocks noGrp="1"/>
          </p:cNvSpPr>
          <p:nvPr>
            <p:ph type="body" idx="1"/>
          </p:nvPr>
        </p:nvSpPr>
        <p:spPr>
          <a:xfrm>
            <a:off x="311700" y="1152475"/>
            <a:ext cx="5774400" cy="34164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fr-FR" dirty="0"/>
              <a:t>Aix Œnologie</a:t>
            </a:r>
          </a:p>
          <a:p>
            <a:pPr marL="0" indent="0">
              <a:spcAft>
                <a:spcPts val="1600"/>
              </a:spcAft>
              <a:buNone/>
            </a:pPr>
            <a:endParaRPr dirty="0"/>
          </a:p>
        </p:txBody>
      </p:sp>
    </p:spTree>
    <p:extLst>
      <p:ext uri="{BB962C8B-B14F-4D97-AF65-F5344CB8AC3E}">
        <p14:creationId xmlns:p14="http://schemas.microsoft.com/office/powerpoint/2010/main" val="2491066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L’état sanitaire de mes raisins est douteux, je fais quoi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F5F50CC-E01E-FB21-3AB8-F25F91E9A3E5}"/>
              </a:ext>
            </a:extLst>
          </p:cNvPr>
          <p:cNvSpPr txBox="1"/>
          <p:nvPr/>
        </p:nvSpPr>
        <p:spPr>
          <a:xfrm>
            <a:off x="652484" y="963144"/>
            <a:ext cx="7448654" cy="4016484"/>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J’isole les parcelles concernées, et je les rentre rapidement</a:t>
            </a: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J’augmente la dose de SO</a:t>
            </a:r>
            <a:r>
              <a:rPr lang="fr-FR" sz="1500" i="1" baseline="-25000" dirty="0">
                <a:latin typeface="Calibri" panose="020F0502020204030204" pitchFamily="34" charset="0"/>
                <a:cs typeface="Calibri" panose="020F0502020204030204" pitchFamily="34" charset="0"/>
              </a:rPr>
              <a:t>2</a:t>
            </a:r>
            <a:r>
              <a:rPr lang="fr-FR" sz="1500" i="1" dirty="0">
                <a:latin typeface="Calibri" panose="020F0502020204030204" pitchFamily="34" charset="0"/>
                <a:cs typeface="Calibri" panose="020F0502020204030204" pitchFamily="34" charset="0"/>
              </a:rPr>
              <a:t> à l’entrée : on passe à 6-8 g/hl de SO</a:t>
            </a:r>
            <a:r>
              <a:rPr lang="fr-FR" sz="1500" i="1" baseline="-25000" dirty="0">
                <a:latin typeface="Calibri" panose="020F0502020204030204" pitchFamily="34" charset="0"/>
                <a:cs typeface="Calibri" panose="020F0502020204030204" pitchFamily="34" charset="0"/>
              </a:rPr>
              <a:t>2</a:t>
            </a: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Comme j’ai anticipé, j’ai des tanins </a:t>
            </a:r>
            <a:r>
              <a:rPr lang="fr-FR" sz="1500" i="1" dirty="0" err="1">
                <a:latin typeface="Calibri" panose="020F0502020204030204" pitchFamily="34" charset="0"/>
                <a:cs typeface="Calibri" panose="020F0502020204030204" pitchFamily="34" charset="0"/>
              </a:rPr>
              <a:t>galalcool</a:t>
            </a:r>
            <a:r>
              <a:rPr lang="fr-FR" sz="1500" i="1" dirty="0">
                <a:latin typeface="Calibri" panose="020F0502020204030204" pitchFamily="34" charset="0"/>
                <a:cs typeface="Calibri" panose="020F0502020204030204" pitchFamily="34" charset="0"/>
              </a:rPr>
              <a:t> : </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10 g/</a:t>
            </a:r>
            <a:r>
              <a:rPr lang="fr-FR" sz="1500" i="1" dirty="0" err="1">
                <a:latin typeface="Calibri" panose="020F0502020204030204" pitchFamily="34" charset="0"/>
                <a:cs typeface="Calibri" panose="020F0502020204030204" pitchFamily="34" charset="0"/>
              </a:rPr>
              <a:t>hL</a:t>
            </a:r>
            <a:r>
              <a:rPr lang="fr-FR" sz="1500" i="1" dirty="0">
                <a:latin typeface="Calibri" panose="020F0502020204030204" pitchFamily="34" charset="0"/>
                <a:cs typeface="Calibri" panose="020F0502020204030204" pitchFamily="34" charset="0"/>
              </a:rPr>
              <a:t> si c’est abîmé, 20 g/</a:t>
            </a:r>
            <a:r>
              <a:rPr lang="fr-FR" sz="1500" i="1" dirty="0" err="1">
                <a:latin typeface="Calibri" panose="020F0502020204030204" pitchFamily="34" charset="0"/>
                <a:cs typeface="Calibri" panose="020F0502020204030204" pitchFamily="34" charset="0"/>
              </a:rPr>
              <a:t>hL</a:t>
            </a:r>
            <a:r>
              <a:rPr lang="fr-FR" sz="1500" i="1" dirty="0">
                <a:latin typeface="Calibri" panose="020F0502020204030204" pitchFamily="34" charset="0"/>
                <a:cs typeface="Calibri" panose="020F0502020204030204" pitchFamily="34" charset="0"/>
              </a:rPr>
              <a:t> si c’est vraiment moche</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Le plus tôt possible : dans le pressoir, ou dans la maie du pressoir</a:t>
            </a:r>
          </a:p>
          <a:p>
            <a:pPr marL="557198" lvl="1" indent="-214307"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Je traite rapidement et à part les blancs et les rosés</a:t>
            </a:r>
          </a:p>
          <a:p>
            <a:pPr defTabSz="685784">
              <a:buSzPct val="80000"/>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En fermentation :</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Privilégiez la caséine (50 g/</a:t>
            </a:r>
            <a:r>
              <a:rPr lang="fr-FR" sz="1500" i="1" dirty="0" err="1">
                <a:latin typeface="Calibri" panose="020F0502020204030204" pitchFamily="34" charset="0"/>
                <a:cs typeface="Calibri" panose="020F0502020204030204" pitchFamily="34" charset="0"/>
              </a:rPr>
              <a:t>hL</a:t>
            </a:r>
            <a:r>
              <a:rPr lang="fr-FR" sz="1500" i="1" dirty="0">
                <a:latin typeface="Calibri" panose="020F0502020204030204" pitchFamily="34" charset="0"/>
                <a:cs typeface="Calibri" panose="020F0502020204030204" pitchFamily="34" charset="0"/>
              </a:rPr>
              <a:t> pour nettoyer le moût des composés d’oxydation)</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Utilisez des copeaux de bois frais (150 à 200 g/</a:t>
            </a:r>
            <a:r>
              <a:rPr lang="fr-FR" sz="1500" i="1" dirty="0" err="1">
                <a:latin typeface="Calibri" panose="020F0502020204030204" pitchFamily="34" charset="0"/>
                <a:cs typeface="Calibri" panose="020F0502020204030204" pitchFamily="34" charset="0"/>
              </a:rPr>
              <a:t>hL</a:t>
            </a:r>
            <a:r>
              <a:rPr lang="fr-FR" sz="1500" i="1" dirty="0">
                <a:latin typeface="Calibri" panose="020F0502020204030204" pitchFamily="34" charset="0"/>
                <a:cs typeface="Calibri" panose="020F0502020204030204" pitchFamily="34" charset="0"/>
              </a:rPr>
              <a:t>)</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Privilégiez la production d’arômes fermentaires</a:t>
            </a: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1" name="Google Shape;66;p15">
            <a:extLst>
              <a:ext uri="{FF2B5EF4-FFF2-40B4-BE49-F238E27FC236}">
                <a16:creationId xmlns:a16="http://schemas.microsoft.com/office/drawing/2014/main" id="{07DFD9E9-9669-6B1C-C3F7-14F91C9B52C2}"/>
              </a:ext>
            </a:extLst>
          </p:cNvPr>
          <p:cNvSpPr txBox="1">
            <a:spLocks/>
          </p:cNvSpPr>
          <p:nvPr/>
        </p:nvSpPr>
        <p:spPr>
          <a:xfrm>
            <a:off x="1" y="338699"/>
            <a:ext cx="89256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fr-FR" sz="2000" cap="small" dirty="0">
                <a:latin typeface="Calibri" panose="020F0502020204030204" pitchFamily="34" charset="0"/>
                <a:cs typeface="Times New Roman" panose="02020603050405020304" pitchFamily="18" charset="0"/>
              </a:rPr>
              <a:t>Vente en vrac : un impératif de qualité</a:t>
            </a:r>
          </a:p>
        </p:txBody>
      </p:sp>
      <p:sp>
        <p:nvSpPr>
          <p:cNvPr id="2" name="ZoneTexte 1">
            <a:extLst>
              <a:ext uri="{FF2B5EF4-FFF2-40B4-BE49-F238E27FC236}">
                <a16:creationId xmlns:a16="http://schemas.microsoft.com/office/drawing/2014/main" id="{13C91CEE-9E77-5F4B-0A3B-13D98F70B68A}"/>
              </a:ext>
            </a:extLst>
          </p:cNvPr>
          <p:cNvSpPr txBox="1"/>
          <p:nvPr/>
        </p:nvSpPr>
        <p:spPr>
          <a:xfrm>
            <a:off x="928658" y="1126681"/>
            <a:ext cx="6798434" cy="1615827"/>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Des prix élevés pour du prémium</a:t>
            </a:r>
          </a:p>
          <a:p>
            <a:pPr defTabSz="685784">
              <a:buSzPct val="80000"/>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Des prix plus bas pour du standard</a:t>
            </a:r>
          </a:p>
          <a:p>
            <a:pPr defTabSz="685784">
              <a:buSzPct val="80000"/>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Un marché prémium précoce</a:t>
            </a:r>
          </a:p>
          <a:p>
            <a:pPr marL="214307" indent="-214307" defTabSz="685784">
              <a:buSzPct val="80000"/>
              <a:buFont typeface="Wingdings 2" panose="05020102010507070707" pitchFamily="18"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6240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L’état sanitaire de mes raisins est douteux, je fais quoi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F5F50CC-E01E-FB21-3AB8-F25F91E9A3E5}"/>
              </a:ext>
            </a:extLst>
          </p:cNvPr>
          <p:cNvSpPr txBox="1"/>
          <p:nvPr/>
        </p:nvSpPr>
        <p:spPr>
          <a:xfrm>
            <a:off x="668311" y="968420"/>
            <a:ext cx="7448654" cy="2323713"/>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Pour des raisins vinifiés en rouge</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Je prends d’autres raisins</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Je pars sur une profil fruit</a:t>
            </a:r>
          </a:p>
          <a:p>
            <a:pPr marL="557198" lvl="1" indent="-214307"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Et en cave </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Je limite le travail du marc</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Je corrige avec des tanins et des copeaux</a:t>
            </a:r>
          </a:p>
          <a:p>
            <a:pPr marL="557198" lvl="1" indent="-214307"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a:p>
            <a:pPr marL="557207" lvl="1" indent="-214307" defTabSz="685784">
              <a:buSzPct val="80000"/>
              <a:buFont typeface="Wingdings 2" panose="05020102010507070707" pitchFamily="18" charset="2"/>
              <a:buChar char=""/>
              <a:defRPr/>
            </a:pPr>
            <a:endParaRPr lang="fr-FR" sz="1500" i="1" baseline="-25000"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0941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1"/>
            <a:ext cx="8520600" cy="205260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ea typeface="Calibri" panose="020F0502020204030204" pitchFamily="34" charset="0"/>
                <a:cs typeface="Times New Roman" panose="02020603050405020304" pitchFamily="18" charset="0"/>
              </a:rPr>
              <a:t>Comment je gère les </a:t>
            </a:r>
            <a:r>
              <a:rPr lang="fr-FR" sz="2000" cap="small" dirty="0" err="1">
                <a:latin typeface="Calibri" panose="020F0502020204030204" pitchFamily="34" charset="0"/>
                <a:ea typeface="Calibri" panose="020F0502020204030204" pitchFamily="34" charset="0"/>
                <a:cs typeface="Times New Roman" panose="02020603050405020304" pitchFamily="18" charset="0"/>
              </a:rPr>
              <a:t>bretts</a:t>
            </a:r>
            <a:r>
              <a:rPr lang="fr-FR" sz="2000" cap="small" dirty="0">
                <a:latin typeface="Calibri" panose="020F0502020204030204" pitchFamily="34" charset="0"/>
                <a:ea typeface="Calibri" panose="020F0502020204030204" pitchFamily="34" charset="0"/>
                <a:cs typeface="Times New Roman" panose="02020603050405020304" pitchFamily="18" charset="0"/>
              </a:rPr>
              <a:t>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A68A6110-76F7-1E10-EF14-5DC450236B40}"/>
              </a:ext>
            </a:extLst>
          </p:cNvPr>
          <p:cNvSpPr txBox="1"/>
          <p:nvPr/>
        </p:nvSpPr>
        <p:spPr>
          <a:xfrm>
            <a:off x="601653" y="1270624"/>
            <a:ext cx="6682374" cy="1846659"/>
          </a:xfrm>
          <a:prstGeom prst="rect">
            <a:avLst/>
          </a:prstGeom>
          <a:noFill/>
        </p:spPr>
        <p:txBody>
          <a:bodyPr wrap="square" rtlCol="0">
            <a:spAutoFit/>
          </a:bodyPr>
          <a:lstStyle/>
          <a:p>
            <a:pPr defTabSz="914378"/>
            <a:r>
              <a:rPr lang="fr-FR" sz="1800" b="1" dirty="0">
                <a:solidFill>
                  <a:srgbClr val="C00000"/>
                </a:solidFill>
              </a:rPr>
              <a:t>Mieux vaut prévenir que guérir:</a:t>
            </a:r>
          </a:p>
          <a:p>
            <a:pPr marL="171446" indent="-171446" defTabSz="914378">
              <a:buFontTx/>
              <a:buChar char="-"/>
            </a:pPr>
            <a:r>
              <a:rPr lang="fr-FR" sz="1600" dirty="0"/>
              <a:t>Hygiène globale, cave, matériel. En particulier portes, vannes, robinets dégustateurs, barriques, tartre</a:t>
            </a:r>
          </a:p>
          <a:p>
            <a:pPr marL="171446" indent="-171446" defTabSz="914378">
              <a:buFontTx/>
              <a:buChar char="-"/>
            </a:pPr>
            <a:r>
              <a:rPr lang="fr-FR" sz="1600" dirty="0"/>
              <a:t>Sulfitage (Attention aux pH élevés)</a:t>
            </a:r>
          </a:p>
          <a:p>
            <a:pPr marL="171446" indent="-171446" defTabSz="914378">
              <a:buFontTx/>
              <a:buChar char="-"/>
            </a:pPr>
            <a:r>
              <a:rPr lang="fr-FR" sz="1600" dirty="0"/>
              <a:t>Ne pas négliger la nutrition azotée pour une FA franche</a:t>
            </a:r>
          </a:p>
          <a:p>
            <a:pPr marL="171446" indent="-171446" defTabSz="914378">
              <a:buFontTx/>
              <a:buChar char="-"/>
            </a:pPr>
            <a:r>
              <a:rPr lang="fr-FR" sz="1600" dirty="0"/>
              <a:t>Contrôle microbio (boite de </a:t>
            </a:r>
            <a:r>
              <a:rPr lang="fr-FR" sz="1600" dirty="0" err="1"/>
              <a:t>petri</a:t>
            </a:r>
            <a:r>
              <a:rPr lang="fr-FR" sz="1600" dirty="0"/>
              <a:t> ou PCR)</a:t>
            </a:r>
          </a:p>
          <a:p>
            <a:pPr defTabSz="914378"/>
            <a:endParaRPr lang="fr-FR" sz="1600" dirty="0"/>
          </a:p>
        </p:txBody>
      </p:sp>
      <p:sp>
        <p:nvSpPr>
          <p:cNvPr id="4" name="ZoneTexte 3">
            <a:extLst>
              <a:ext uri="{FF2B5EF4-FFF2-40B4-BE49-F238E27FC236}">
                <a16:creationId xmlns:a16="http://schemas.microsoft.com/office/drawing/2014/main" id="{BF2AFCB6-8205-DFF3-EEC2-C3019DB528EF}"/>
              </a:ext>
            </a:extLst>
          </p:cNvPr>
          <p:cNvSpPr txBox="1"/>
          <p:nvPr/>
        </p:nvSpPr>
        <p:spPr>
          <a:xfrm>
            <a:off x="601653" y="3113003"/>
            <a:ext cx="8230647" cy="1107996"/>
          </a:xfrm>
          <a:prstGeom prst="rect">
            <a:avLst/>
          </a:prstGeom>
          <a:noFill/>
        </p:spPr>
        <p:txBody>
          <a:bodyPr wrap="square" rtlCol="0">
            <a:spAutoFit/>
          </a:bodyPr>
          <a:lstStyle/>
          <a:p>
            <a:pPr defTabSz="914378"/>
            <a:r>
              <a:rPr lang="fr-FR" sz="1800" b="1" dirty="0">
                <a:solidFill>
                  <a:srgbClr val="C00000"/>
                </a:solidFill>
              </a:rPr>
              <a:t>Mon vin dévie, que faire ?</a:t>
            </a:r>
          </a:p>
          <a:p>
            <a:pPr marL="342892" indent="-342892" defTabSz="914378">
              <a:buFont typeface="Arial"/>
              <a:buAutoNum type="arabicPeriod"/>
            </a:pPr>
            <a:r>
              <a:rPr lang="fr-FR" sz="1600" dirty="0"/>
              <a:t>Confirmer la présence de </a:t>
            </a:r>
            <a:r>
              <a:rPr lang="fr-FR" sz="1600" dirty="0" err="1"/>
              <a:t>brett</a:t>
            </a:r>
            <a:r>
              <a:rPr lang="fr-FR" sz="1600" dirty="0"/>
              <a:t> par un contrôle microbiologique</a:t>
            </a:r>
          </a:p>
          <a:p>
            <a:pPr marL="342892" indent="-342892" defTabSz="914378">
              <a:buFont typeface="Arial"/>
              <a:buAutoNum type="arabicPeriod"/>
            </a:pPr>
            <a:r>
              <a:rPr lang="fr-FR" sz="1600" dirty="0"/>
              <a:t>Eliminer les </a:t>
            </a:r>
            <a:r>
              <a:rPr lang="fr-FR" sz="1600" dirty="0" err="1"/>
              <a:t>brett</a:t>
            </a:r>
            <a:r>
              <a:rPr lang="fr-FR" sz="1600" dirty="0"/>
              <a:t> présentes : filtration stérile, pasteurisation ou </a:t>
            </a:r>
            <a:r>
              <a:rPr lang="fr-FR" sz="1600" dirty="0" err="1"/>
              <a:t>chitosane</a:t>
            </a:r>
            <a:endParaRPr lang="fr-FR" sz="1600" dirty="0"/>
          </a:p>
          <a:p>
            <a:pPr marL="342892" indent="-342892" defTabSz="914378">
              <a:buFont typeface="Arial"/>
              <a:buAutoNum type="arabicPeriod"/>
            </a:pPr>
            <a:r>
              <a:rPr lang="fr-FR" sz="1600" dirty="0"/>
              <a:t>Corriger le défaut : assemblage, boisage, désodorisation</a:t>
            </a:r>
          </a:p>
        </p:txBody>
      </p:sp>
      <p:pic>
        <p:nvPicPr>
          <p:cNvPr id="1026" name="Picture 2" descr="Un nouvel indicateur du risque de développement de brettanomyces dans le vin">
            <a:extLst>
              <a:ext uri="{FF2B5EF4-FFF2-40B4-BE49-F238E27FC236}">
                <a16:creationId xmlns:a16="http://schemas.microsoft.com/office/drawing/2014/main" id="{8BBB7AA8-D184-6532-BA5C-9EB207ECD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r="16667"/>
          <a:stretch/>
        </p:blipFill>
        <p:spPr bwMode="auto">
          <a:xfrm>
            <a:off x="7256175" y="1551774"/>
            <a:ext cx="1866078" cy="18660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70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J’ai des cristaux de tartre alors que j’ai traité avant la mise</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CF274A78-0E40-16C3-FDA9-C2574FFE4BE9}"/>
              </a:ext>
            </a:extLst>
          </p:cNvPr>
          <p:cNvSpPr txBox="1"/>
          <p:nvPr/>
        </p:nvSpPr>
        <p:spPr>
          <a:xfrm>
            <a:off x="652484" y="963145"/>
            <a:ext cx="7448654" cy="3323987"/>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La mise a été faite à quel moment?</a:t>
            </a: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Cristaux de tartrate de potassium ou de calcium?</a:t>
            </a: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En traitant avec de l’acide </a:t>
            </a:r>
            <a:r>
              <a:rPr lang="fr-FR" sz="1500" i="1" dirty="0" err="1">
                <a:latin typeface="Calibri" panose="020F0502020204030204" pitchFamily="34" charset="0"/>
                <a:cs typeface="Calibri" panose="020F0502020204030204" pitchFamily="34" charset="0"/>
              </a:rPr>
              <a:t>métatartrique</a:t>
            </a:r>
            <a:r>
              <a:rPr lang="fr-FR" sz="1500" i="1" dirty="0">
                <a:latin typeface="Calibri" panose="020F0502020204030204" pitchFamily="34" charset="0"/>
                <a:cs typeface="Calibri" panose="020F0502020204030204" pitchFamily="34" charset="0"/>
              </a:rPr>
              <a:t> :</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Comment a été ajouté le produit?</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Quand le vin a été mis en bouteille?</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Comment a été conservé le vin?</a:t>
            </a:r>
            <a:endParaRPr lang="fr-FR" sz="1500" i="1" baseline="-25000"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endParaRPr lang="fr-FR" sz="150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En traitant avec de la gomme de cellulose ou du </a:t>
            </a:r>
            <a:r>
              <a:rPr lang="fr-FR" sz="1500" i="1" dirty="0" err="1">
                <a:latin typeface="Calibri" panose="020F0502020204030204" pitchFamily="34" charset="0"/>
                <a:cs typeface="Calibri" panose="020F0502020204030204" pitchFamily="34" charset="0"/>
              </a:rPr>
              <a:t>polyaspartate</a:t>
            </a:r>
            <a:r>
              <a:rPr lang="fr-FR" sz="1500" i="1" dirty="0">
                <a:latin typeface="Calibri" panose="020F0502020204030204" pitchFamily="34" charset="0"/>
                <a:cs typeface="Calibri" panose="020F0502020204030204" pitchFamily="34" charset="0"/>
              </a:rPr>
              <a:t>:</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A quelle dose?</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Combien de temps avant la mise?</a:t>
            </a:r>
          </a:p>
          <a:p>
            <a:pPr marL="557198" lvl="1" indent="-214307"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1876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37418"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J’ai des cristaux de tartre alors que j’ai traité avant la mise</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25718"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F5F50CC-E01E-FB21-3AB8-F25F91E9A3E5}"/>
              </a:ext>
            </a:extLst>
          </p:cNvPr>
          <p:cNvSpPr txBox="1"/>
          <p:nvPr/>
        </p:nvSpPr>
        <p:spPr>
          <a:xfrm>
            <a:off x="443888" y="1207443"/>
            <a:ext cx="3782880" cy="2400657"/>
          </a:xfrm>
          <a:prstGeom prst="rect">
            <a:avLst/>
          </a:prstGeom>
          <a:noFill/>
        </p:spPr>
        <p:txBody>
          <a:bodyPr wrap="square">
            <a:spAutoFit/>
          </a:bodyPr>
          <a:lstStyle/>
          <a:p>
            <a:pPr marL="214307" indent="-214307" algn="just"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Efficacité des différents traitements :</a:t>
            </a:r>
          </a:p>
          <a:p>
            <a:pPr marL="557198" lvl="1" indent="-214307" algn="just"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Comparaison des différents produits de traitement</a:t>
            </a:r>
          </a:p>
          <a:p>
            <a:pPr marL="557198" lvl="1" indent="-214307" algn="just"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A différentes concentrations</a:t>
            </a:r>
          </a:p>
          <a:p>
            <a:pPr marL="557198" lvl="1" indent="-214307" algn="just" defTabSz="685784">
              <a:buSzPct val="80000"/>
              <a:buFont typeface="Wingdings" panose="05000000000000000000" pitchFamily="2" charset="2"/>
              <a:buChar char="§"/>
              <a:defRPr/>
            </a:pPr>
            <a:endParaRPr lang="fr-FR" sz="1500" i="1" dirty="0">
              <a:latin typeface="Calibri" panose="020F0502020204030204" pitchFamily="34" charset="0"/>
              <a:cs typeface="Calibri" panose="020F0502020204030204" pitchFamily="34" charset="0"/>
            </a:endParaRPr>
          </a:p>
          <a:p>
            <a:pPr marL="214307" indent="-214307" algn="just"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Détermination de la stabilité par mini-contact</a:t>
            </a:r>
          </a:p>
          <a:p>
            <a:pPr marL="557198" lvl="1" indent="-214307" algn="just"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Plus la chute de conductivité est grande, plus le vin est instable</a:t>
            </a:r>
          </a:p>
          <a:p>
            <a:pPr marL="557198" lvl="1" indent="-214307" algn="just"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Moins de 40 </a:t>
            </a:r>
            <a:r>
              <a:rPr lang="fr-FR" sz="1500" i="1" dirty="0" err="1">
                <a:latin typeface="Calibri" panose="020F0502020204030204" pitchFamily="34" charset="0"/>
                <a:cs typeface="Calibri" panose="020F0502020204030204" pitchFamily="34" charset="0"/>
              </a:rPr>
              <a:t>μS</a:t>
            </a:r>
            <a:r>
              <a:rPr lang="fr-FR" sz="1500" i="1" dirty="0">
                <a:latin typeface="Calibri" panose="020F0502020204030204" pitchFamily="34" charset="0"/>
                <a:cs typeface="Calibri" panose="020F0502020204030204" pitchFamily="34" charset="0"/>
              </a:rPr>
              <a:t> = Vin stable </a:t>
            </a:r>
          </a:p>
        </p:txBody>
      </p:sp>
      <p:sp>
        <p:nvSpPr>
          <p:cNvPr id="9" name="Rectangle 8">
            <a:extLst>
              <a:ext uri="{FF2B5EF4-FFF2-40B4-BE49-F238E27FC236}">
                <a16:creationId xmlns:a16="http://schemas.microsoft.com/office/drawing/2014/main" id="{DE140ED2-0F36-4091-092F-7F198F45DBAE}"/>
              </a:ext>
            </a:extLst>
          </p:cNvPr>
          <p:cNvSpPr/>
          <p:nvPr/>
        </p:nvSpPr>
        <p:spPr>
          <a:xfrm>
            <a:off x="4635056" y="949427"/>
            <a:ext cx="3959520" cy="2358721"/>
          </a:xfrm>
          <a:prstGeom prst="rect">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8" name="Rectangle 7">
            <a:extLst>
              <a:ext uri="{FF2B5EF4-FFF2-40B4-BE49-F238E27FC236}">
                <a16:creationId xmlns:a16="http://schemas.microsoft.com/office/drawing/2014/main" id="{8CF61CB6-A03B-D9C6-E025-659F98222ABB}"/>
              </a:ext>
            </a:extLst>
          </p:cNvPr>
          <p:cNvSpPr/>
          <p:nvPr/>
        </p:nvSpPr>
        <p:spPr>
          <a:xfrm>
            <a:off x="4635056" y="3293445"/>
            <a:ext cx="3959520" cy="262571"/>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7" name="Rectangle 6">
            <a:extLst>
              <a:ext uri="{FF2B5EF4-FFF2-40B4-BE49-F238E27FC236}">
                <a16:creationId xmlns:a16="http://schemas.microsoft.com/office/drawing/2014/main" id="{1B23D566-1AFE-B988-A6BD-00ADF6C4225E}"/>
              </a:ext>
            </a:extLst>
          </p:cNvPr>
          <p:cNvSpPr/>
          <p:nvPr/>
        </p:nvSpPr>
        <p:spPr>
          <a:xfrm>
            <a:off x="4635056" y="3542405"/>
            <a:ext cx="3959520" cy="157543"/>
          </a:xfrm>
          <a:prstGeom prst="rec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6" name="Rectangle 5">
            <a:extLst>
              <a:ext uri="{FF2B5EF4-FFF2-40B4-BE49-F238E27FC236}">
                <a16:creationId xmlns:a16="http://schemas.microsoft.com/office/drawing/2014/main" id="{794EF1D1-02AC-7594-3E40-95E03B0E3BF6}"/>
              </a:ext>
            </a:extLst>
          </p:cNvPr>
          <p:cNvSpPr/>
          <p:nvPr/>
        </p:nvSpPr>
        <p:spPr>
          <a:xfrm>
            <a:off x="4635056" y="3662727"/>
            <a:ext cx="3960235" cy="233426"/>
          </a:xfrm>
          <a:prstGeom prst="rect">
            <a:avLst/>
          </a:prstGeom>
          <a:solidFill>
            <a:srgbClr val="00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p>
        </p:txBody>
      </p:sp>
      <p:cxnSp>
        <p:nvCxnSpPr>
          <p:cNvPr id="12" name="Connecteur droit 11">
            <a:extLst>
              <a:ext uri="{FF2B5EF4-FFF2-40B4-BE49-F238E27FC236}">
                <a16:creationId xmlns:a16="http://schemas.microsoft.com/office/drawing/2014/main" id="{2EA58388-C4CC-47A5-31EB-495F17CEB596}"/>
              </a:ext>
            </a:extLst>
          </p:cNvPr>
          <p:cNvCxnSpPr>
            <a:cxnSpLocks/>
          </p:cNvCxnSpPr>
          <p:nvPr/>
        </p:nvCxnSpPr>
        <p:spPr>
          <a:xfrm>
            <a:off x="4285026" y="3542405"/>
            <a:ext cx="4483417"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3" name="Graphique 2">
            <a:extLst>
              <a:ext uri="{FF2B5EF4-FFF2-40B4-BE49-F238E27FC236}">
                <a16:creationId xmlns:a16="http://schemas.microsoft.com/office/drawing/2014/main" id="{B3C23AB0-62CF-A06A-3D5B-FAD897B35CAE}"/>
              </a:ext>
            </a:extLst>
          </p:cNvPr>
          <p:cNvGraphicFramePr>
            <a:graphicFrameLocks/>
          </p:cNvGraphicFramePr>
          <p:nvPr>
            <p:extLst>
              <p:ext uri="{D42A27DB-BD31-4B8C-83A1-F6EECF244321}">
                <p14:modId xmlns:p14="http://schemas.microsoft.com/office/powerpoint/2010/main" val="577281807"/>
              </p:ext>
            </p:extLst>
          </p:nvPr>
        </p:nvGraphicFramePr>
        <p:xfrm>
          <a:off x="4285742" y="949427"/>
          <a:ext cx="4308833" cy="3390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6855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ea typeface="Calibri" panose="020F0502020204030204" pitchFamily="34" charset="0"/>
                <a:cs typeface="Times New Roman" panose="02020603050405020304" pitchFamily="18" charset="0"/>
              </a:rPr>
              <a:t>Stabilisation des protéines</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A68A6110-76F7-1E10-EF14-5DC450236B40}"/>
              </a:ext>
            </a:extLst>
          </p:cNvPr>
          <p:cNvSpPr txBox="1"/>
          <p:nvPr/>
        </p:nvSpPr>
        <p:spPr>
          <a:xfrm>
            <a:off x="580548" y="911225"/>
            <a:ext cx="8147815" cy="3339376"/>
          </a:xfrm>
          <a:prstGeom prst="rect">
            <a:avLst/>
          </a:prstGeom>
          <a:noFill/>
        </p:spPr>
        <p:txBody>
          <a:bodyPr wrap="square" rtlCol="0">
            <a:spAutoFit/>
          </a:bodyPr>
          <a:lstStyle/>
          <a:p>
            <a:pPr defTabSz="914378"/>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Causes : Provient des raisins, instable dans le vin par les changements de température, des tanins, de l’équilibre physico-chimique…</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Traitement : à la bentonite </a:t>
            </a:r>
            <a:r>
              <a:rPr lang="fr-FR" sz="1500" b="1" i="1" dirty="0">
                <a:latin typeface="Calibri" panose="020F0502020204030204" pitchFamily="34" charset="0"/>
                <a:ea typeface="Calibri" panose="020F0502020204030204" pitchFamily="34" charset="0"/>
                <a:cs typeface="Calibri" panose="020F0502020204030204" pitchFamily="34" charset="0"/>
              </a:rPr>
              <a:t>systématique</a:t>
            </a:r>
            <a:r>
              <a:rPr lang="fr-FR" sz="1500" i="1" dirty="0">
                <a:latin typeface="Calibri" panose="020F0502020204030204" pitchFamily="34" charset="0"/>
                <a:ea typeface="Calibri" panose="020F0502020204030204" pitchFamily="34" charset="0"/>
                <a:cs typeface="Calibri" panose="020F0502020204030204" pitchFamily="34" charset="0"/>
              </a:rPr>
              <a:t> sur blanc et rosé en fermentation 60g/hl</a:t>
            </a:r>
          </a:p>
          <a:p>
            <a:pPr defTabSz="914378"/>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85750" lvl="4" indent="-285750" defTabSz="914378">
              <a:buFont typeface="Arial" panose="020B0604020202020204" pitchFamily="34" charset="0"/>
              <a:buChar char="•"/>
            </a:pPr>
            <a:r>
              <a:rPr lang="fr-FR" sz="1500" i="1" dirty="0">
                <a:latin typeface="Calibri" panose="020F0502020204030204" pitchFamily="34" charset="0"/>
                <a:ea typeface="Calibri" panose="020F0502020204030204" pitchFamily="34" charset="0"/>
                <a:cs typeface="Calibri" panose="020F0502020204030204" pitchFamily="34" charset="0"/>
              </a:rPr>
              <a:t>10 fois son poids d’eau dans de l’eau tiède ou chaude</a:t>
            </a:r>
          </a:p>
          <a:p>
            <a:pPr marL="285750" indent="-285750" defTabSz="914378">
              <a:buFont typeface="Arial" panose="020B0604020202020204" pitchFamily="34" charset="0"/>
              <a:buChar char="•"/>
            </a:pPr>
            <a:r>
              <a:rPr lang="fr-FR" sz="1500" i="1" dirty="0">
                <a:latin typeface="Calibri" panose="020F0502020204030204" pitchFamily="34" charset="0"/>
                <a:ea typeface="Calibri" panose="020F0502020204030204" pitchFamily="34" charset="0"/>
                <a:cs typeface="Calibri" panose="020F0502020204030204" pitchFamily="34" charset="0"/>
              </a:rPr>
              <a:t>Laisser hydrater 12-24h avant l’incorporation dans la cuve </a:t>
            </a:r>
          </a:p>
          <a:p>
            <a:pPr marL="285750" indent="-285750" defTabSz="914378">
              <a:buFont typeface="Arial" panose="020B0604020202020204" pitchFamily="34" charset="0"/>
              <a:buChar char="•"/>
            </a:pPr>
            <a:r>
              <a:rPr lang="fr-FR" sz="1500" i="1" dirty="0">
                <a:latin typeface="Calibri" panose="020F0502020204030204" pitchFamily="34" charset="0"/>
                <a:ea typeface="Calibri" panose="020F0502020204030204" pitchFamily="34" charset="0"/>
                <a:cs typeface="Calibri" panose="020F0502020204030204" pitchFamily="34" charset="0"/>
              </a:rPr>
              <a:t>L’ajouter en cours de remontage d’</a:t>
            </a:r>
            <a:r>
              <a:rPr lang="fr-FR" sz="1500" i="1" dirty="0" err="1">
                <a:latin typeface="Calibri" panose="020F0502020204030204" pitchFamily="34" charset="0"/>
                <a:ea typeface="Calibri" panose="020F0502020204030204" pitchFamily="34" charset="0"/>
                <a:cs typeface="Calibri" panose="020F0502020204030204" pitchFamily="34" charset="0"/>
              </a:rPr>
              <a:t>homogénésation</a:t>
            </a:r>
            <a:r>
              <a:rPr lang="fr-FR" sz="1500" i="1" dirty="0">
                <a:latin typeface="Calibri" panose="020F0502020204030204" pitchFamily="34" charset="0"/>
                <a:ea typeface="Calibri" panose="020F0502020204030204" pitchFamily="34" charset="0"/>
                <a:cs typeface="Calibri" panose="020F0502020204030204" pitchFamily="34" charset="0"/>
              </a:rPr>
              <a:t>  </a:t>
            </a:r>
          </a:p>
          <a:p>
            <a:pPr marL="285750" indent="-285750" defTabSz="914378">
              <a:buFont typeface="Arial" panose="020B0604020202020204" pitchFamily="34" charset="0"/>
              <a:buChar char="•"/>
            </a:pPr>
            <a:r>
              <a:rPr lang="fr-FR" sz="1500" i="1" dirty="0">
                <a:latin typeface="Calibri" panose="020F0502020204030204" pitchFamily="34" charset="0"/>
                <a:ea typeface="Calibri" panose="020F0502020204030204" pitchFamily="34" charset="0"/>
                <a:cs typeface="Calibri" panose="020F0502020204030204" pitchFamily="34" charset="0"/>
              </a:rPr>
              <a:t>Incorporer </a:t>
            </a:r>
            <a:r>
              <a:rPr lang="fr-FR" sz="1500" b="1" i="1" dirty="0">
                <a:solidFill>
                  <a:srgbClr val="C00000"/>
                </a:solidFill>
                <a:latin typeface="Calibri" panose="020F0502020204030204" pitchFamily="34" charset="0"/>
                <a:ea typeface="Calibri" panose="020F0502020204030204" pitchFamily="34" charset="0"/>
                <a:cs typeface="Calibri" panose="020F0502020204030204" pitchFamily="34" charset="0"/>
              </a:rPr>
              <a:t>PENDANT LA FERMENTATION</a:t>
            </a:r>
            <a:r>
              <a:rPr lang="fr-FR" sz="1500" i="1" dirty="0">
                <a:latin typeface="Calibri" panose="020F0502020204030204" pitchFamily="34" charset="0"/>
                <a:ea typeface="Calibri" panose="020F0502020204030204" pitchFamily="34" charset="0"/>
                <a:cs typeface="Calibri" panose="020F0502020204030204" pitchFamily="34" charset="0"/>
              </a:rPr>
              <a:t> a de nombreux avantages:</a:t>
            </a:r>
          </a:p>
          <a:p>
            <a:pPr marL="685800" lvl="1" indent="-342900" defTabSz="914378">
              <a:buFont typeface="+mj-lt"/>
              <a:buAutoNum type="arabicPeriod"/>
            </a:pPr>
            <a:r>
              <a:rPr lang="fr-FR" sz="1500" i="1" dirty="0">
                <a:latin typeface="Calibri" panose="020F0502020204030204" pitchFamily="34" charset="0"/>
                <a:ea typeface="Calibri" panose="020F0502020204030204" pitchFamily="34" charset="0"/>
                <a:cs typeface="Calibri" panose="020F0502020204030204" pitchFamily="34" charset="0"/>
              </a:rPr>
              <a:t>Remise en suspension continue</a:t>
            </a:r>
          </a:p>
          <a:p>
            <a:pPr marL="685800" lvl="1" indent="-342900" defTabSz="914378">
              <a:buFont typeface="+mj-lt"/>
              <a:buAutoNum type="arabicPeriod"/>
            </a:pPr>
            <a:r>
              <a:rPr lang="fr-FR" sz="1500" i="1" dirty="0">
                <a:latin typeface="Calibri" panose="020F0502020204030204" pitchFamily="34" charset="0"/>
                <a:ea typeface="Calibri" panose="020F0502020204030204" pitchFamily="34" charset="0"/>
                <a:cs typeface="Calibri" panose="020F0502020204030204" pitchFamily="34" charset="0"/>
              </a:rPr>
              <a:t>Moindre impact sur la qualité du vin</a:t>
            </a:r>
          </a:p>
          <a:p>
            <a:pPr marL="685800" lvl="1" indent="-342900" defTabSz="914378">
              <a:buFont typeface="+mj-lt"/>
              <a:buAutoNum type="arabicPeriod"/>
            </a:pPr>
            <a:r>
              <a:rPr lang="fr-FR" sz="1500" i="1" dirty="0">
                <a:latin typeface="Calibri" panose="020F0502020204030204" pitchFamily="34" charset="0"/>
                <a:ea typeface="Calibri" panose="020F0502020204030204" pitchFamily="34" charset="0"/>
                <a:cs typeface="Calibri" panose="020F0502020204030204" pitchFamily="34" charset="0"/>
              </a:rPr>
              <a:t>Tassement des lies et des colles</a:t>
            </a:r>
          </a:p>
          <a:p>
            <a:pPr defTabSz="914378"/>
            <a:endParaRPr lang="fr-FR" sz="1600" dirty="0">
              <a:ea typeface="+mn-ea"/>
            </a:endParaRPr>
          </a:p>
        </p:txBody>
      </p:sp>
    </p:spTree>
    <p:extLst>
      <p:ext uri="{BB962C8B-B14F-4D97-AF65-F5344CB8AC3E}">
        <p14:creationId xmlns:p14="http://schemas.microsoft.com/office/powerpoint/2010/main" val="155168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Quand analyser les protéines?</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Flèche droite 22">
            <a:extLst>
              <a:ext uri="{FF2B5EF4-FFF2-40B4-BE49-F238E27FC236}">
                <a16:creationId xmlns:a16="http://schemas.microsoft.com/office/drawing/2014/main" id="{20D4D51A-DC47-555D-9F07-D117FC038309}"/>
              </a:ext>
            </a:extLst>
          </p:cNvPr>
          <p:cNvSpPr/>
          <p:nvPr/>
        </p:nvSpPr>
        <p:spPr>
          <a:xfrm>
            <a:off x="2365842" y="1023668"/>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11" name="Flèche droite 23">
            <a:extLst>
              <a:ext uri="{FF2B5EF4-FFF2-40B4-BE49-F238E27FC236}">
                <a16:creationId xmlns:a16="http://schemas.microsoft.com/office/drawing/2014/main" id="{71A6809D-C889-E484-6F36-9BF90C9AA7CD}"/>
              </a:ext>
            </a:extLst>
          </p:cNvPr>
          <p:cNvSpPr/>
          <p:nvPr/>
        </p:nvSpPr>
        <p:spPr>
          <a:xfrm>
            <a:off x="2397213" y="1739649"/>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12" name="Flèche droite 24">
            <a:extLst>
              <a:ext uri="{FF2B5EF4-FFF2-40B4-BE49-F238E27FC236}">
                <a16:creationId xmlns:a16="http://schemas.microsoft.com/office/drawing/2014/main" id="{50CB0EA4-D0AF-8363-6D7D-807B3743C971}"/>
              </a:ext>
            </a:extLst>
          </p:cNvPr>
          <p:cNvSpPr/>
          <p:nvPr/>
        </p:nvSpPr>
        <p:spPr>
          <a:xfrm>
            <a:off x="2397213" y="2535359"/>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dirty="0">
              <a:solidFill>
                <a:srgbClr val="C00000"/>
              </a:solidFill>
              <a:latin typeface="Trebuchet MS" panose="020B0603020202020204"/>
            </a:endParaRPr>
          </a:p>
        </p:txBody>
      </p:sp>
      <p:sp>
        <p:nvSpPr>
          <p:cNvPr id="13" name="Flèche droite 25">
            <a:extLst>
              <a:ext uri="{FF2B5EF4-FFF2-40B4-BE49-F238E27FC236}">
                <a16:creationId xmlns:a16="http://schemas.microsoft.com/office/drawing/2014/main" id="{27145ADB-0945-D4A5-1359-451F64B01E2B}"/>
              </a:ext>
            </a:extLst>
          </p:cNvPr>
          <p:cNvSpPr/>
          <p:nvPr/>
        </p:nvSpPr>
        <p:spPr>
          <a:xfrm>
            <a:off x="2385528" y="3251340"/>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grpSp>
        <p:nvGrpSpPr>
          <p:cNvPr id="16" name="Groupe 15">
            <a:extLst>
              <a:ext uri="{FF2B5EF4-FFF2-40B4-BE49-F238E27FC236}">
                <a16:creationId xmlns:a16="http://schemas.microsoft.com/office/drawing/2014/main" id="{A5063F81-3B22-04F3-B13C-6B5A4DCFEF0B}"/>
              </a:ext>
            </a:extLst>
          </p:cNvPr>
          <p:cNvGrpSpPr/>
          <p:nvPr/>
        </p:nvGrpSpPr>
        <p:grpSpPr>
          <a:xfrm>
            <a:off x="520577" y="874947"/>
            <a:ext cx="1754499" cy="2958441"/>
            <a:chOff x="512259" y="830663"/>
            <a:chExt cx="1754499" cy="2958441"/>
          </a:xfrm>
        </p:grpSpPr>
        <p:sp>
          <p:nvSpPr>
            <p:cNvPr id="17" name="Forme libre : forme 16">
              <a:extLst>
                <a:ext uri="{FF2B5EF4-FFF2-40B4-BE49-F238E27FC236}">
                  <a16:creationId xmlns:a16="http://schemas.microsoft.com/office/drawing/2014/main" id="{64D9FC30-3CA7-E926-4671-68757F961B24}"/>
                </a:ext>
              </a:extLst>
            </p:cNvPr>
            <p:cNvSpPr/>
            <p:nvPr/>
          </p:nvSpPr>
          <p:spPr>
            <a:xfrm>
              <a:off x="512259" y="830663"/>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En sortie de vendanges ou avant les assemblages </a:t>
              </a:r>
            </a:p>
          </p:txBody>
        </p:sp>
        <p:sp>
          <p:nvSpPr>
            <p:cNvPr id="18" name="Forme libre : forme 17">
              <a:extLst>
                <a:ext uri="{FF2B5EF4-FFF2-40B4-BE49-F238E27FC236}">
                  <a16:creationId xmlns:a16="http://schemas.microsoft.com/office/drawing/2014/main" id="{7BBB4029-825D-9100-A7AC-3FA518A58A40}"/>
                </a:ext>
              </a:extLst>
            </p:cNvPr>
            <p:cNvSpPr/>
            <p:nvPr/>
          </p:nvSpPr>
          <p:spPr>
            <a:xfrm>
              <a:off x="533535" y="1580290"/>
              <a:ext cx="1706721" cy="712520"/>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Après les assemblages</a:t>
              </a:r>
            </a:p>
          </p:txBody>
        </p:sp>
        <p:sp>
          <p:nvSpPr>
            <p:cNvPr id="19" name="Forme libre : forme 18">
              <a:extLst>
                <a:ext uri="{FF2B5EF4-FFF2-40B4-BE49-F238E27FC236}">
                  <a16:creationId xmlns:a16="http://schemas.microsoft.com/office/drawing/2014/main" id="{7EAA6823-4C2E-BFF4-A48D-68B9CB6FD073}"/>
                </a:ext>
              </a:extLst>
            </p:cNvPr>
            <p:cNvSpPr/>
            <p:nvPr/>
          </p:nvSpPr>
          <p:spPr>
            <a:xfrm>
              <a:off x="533535" y="2328437"/>
              <a:ext cx="1733005" cy="712520"/>
            </a:xfrm>
            <a:custGeom>
              <a:avLst/>
              <a:gdLst>
                <a:gd name="connsiteX0" fmla="*/ 0 w 1733005"/>
                <a:gd name="connsiteY0" fmla="*/ 118756 h 712520"/>
                <a:gd name="connsiteX1" fmla="*/ 118756 w 1733005"/>
                <a:gd name="connsiteY1" fmla="*/ 0 h 712520"/>
                <a:gd name="connsiteX2" fmla="*/ 1614249 w 1733005"/>
                <a:gd name="connsiteY2" fmla="*/ 0 h 712520"/>
                <a:gd name="connsiteX3" fmla="*/ 1733005 w 1733005"/>
                <a:gd name="connsiteY3" fmla="*/ 118756 h 712520"/>
                <a:gd name="connsiteX4" fmla="*/ 1733005 w 1733005"/>
                <a:gd name="connsiteY4" fmla="*/ 593764 h 712520"/>
                <a:gd name="connsiteX5" fmla="*/ 1614249 w 1733005"/>
                <a:gd name="connsiteY5" fmla="*/ 712520 h 712520"/>
                <a:gd name="connsiteX6" fmla="*/ 118756 w 1733005"/>
                <a:gd name="connsiteY6" fmla="*/ 712520 h 712520"/>
                <a:gd name="connsiteX7" fmla="*/ 0 w 1733005"/>
                <a:gd name="connsiteY7" fmla="*/ 593764 h 712520"/>
                <a:gd name="connsiteX8" fmla="*/ 0 w 1733005"/>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005" h="712520">
                  <a:moveTo>
                    <a:pt x="0" y="118756"/>
                  </a:moveTo>
                  <a:cubicBezTo>
                    <a:pt x="0" y="53169"/>
                    <a:pt x="53169" y="0"/>
                    <a:pt x="118756" y="0"/>
                  </a:cubicBezTo>
                  <a:lnTo>
                    <a:pt x="1614249" y="0"/>
                  </a:lnTo>
                  <a:cubicBezTo>
                    <a:pt x="1679836" y="0"/>
                    <a:pt x="1733005" y="53169"/>
                    <a:pt x="1733005" y="118756"/>
                  </a:cubicBezTo>
                  <a:lnTo>
                    <a:pt x="1733005" y="593764"/>
                  </a:lnTo>
                  <a:cubicBezTo>
                    <a:pt x="1733005" y="659351"/>
                    <a:pt x="1679836" y="712520"/>
                    <a:pt x="1614249"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Avant la mise en bouteilles </a:t>
              </a:r>
            </a:p>
          </p:txBody>
        </p:sp>
        <p:sp>
          <p:nvSpPr>
            <p:cNvPr id="20" name="Forme libre : forme 19">
              <a:extLst>
                <a:ext uri="{FF2B5EF4-FFF2-40B4-BE49-F238E27FC236}">
                  <a16:creationId xmlns:a16="http://schemas.microsoft.com/office/drawing/2014/main" id="{9BE9F6B1-E507-E69F-D69E-3CC25A8EC31B}"/>
                </a:ext>
              </a:extLst>
            </p:cNvPr>
            <p:cNvSpPr/>
            <p:nvPr/>
          </p:nvSpPr>
          <p:spPr>
            <a:xfrm>
              <a:off x="533535" y="3076584"/>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Autres assemblages/ transferts du vin</a:t>
              </a:r>
            </a:p>
          </p:txBody>
        </p:sp>
      </p:grpSp>
      <p:grpSp>
        <p:nvGrpSpPr>
          <p:cNvPr id="26" name="Groupe 25">
            <a:extLst>
              <a:ext uri="{FF2B5EF4-FFF2-40B4-BE49-F238E27FC236}">
                <a16:creationId xmlns:a16="http://schemas.microsoft.com/office/drawing/2014/main" id="{4E7847BE-212E-2F79-8CF5-6E3B40B3BF6B}"/>
              </a:ext>
            </a:extLst>
          </p:cNvPr>
          <p:cNvGrpSpPr/>
          <p:nvPr/>
        </p:nvGrpSpPr>
        <p:grpSpPr>
          <a:xfrm>
            <a:off x="2943542" y="874947"/>
            <a:ext cx="1754499" cy="2958441"/>
            <a:chOff x="512259" y="830663"/>
            <a:chExt cx="1754499" cy="2958441"/>
          </a:xfrm>
        </p:grpSpPr>
        <p:sp>
          <p:nvSpPr>
            <p:cNvPr id="27" name="Forme libre : forme 26">
              <a:extLst>
                <a:ext uri="{FF2B5EF4-FFF2-40B4-BE49-F238E27FC236}">
                  <a16:creationId xmlns:a16="http://schemas.microsoft.com/office/drawing/2014/main" id="{63A296E5-43CF-BC50-12EF-8BF33FB10709}"/>
                </a:ext>
              </a:extLst>
            </p:cNvPr>
            <p:cNvSpPr/>
            <p:nvPr/>
          </p:nvSpPr>
          <p:spPr>
            <a:xfrm>
              <a:off x="512259" y="830663"/>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collage</a:t>
              </a:r>
            </a:p>
          </p:txBody>
        </p:sp>
        <p:sp>
          <p:nvSpPr>
            <p:cNvPr id="28" name="Forme libre : forme 27">
              <a:extLst>
                <a:ext uri="{FF2B5EF4-FFF2-40B4-BE49-F238E27FC236}">
                  <a16:creationId xmlns:a16="http://schemas.microsoft.com/office/drawing/2014/main" id="{64D2DCD6-435E-1BB5-A5AE-52FBD276EF35}"/>
                </a:ext>
              </a:extLst>
            </p:cNvPr>
            <p:cNvSpPr/>
            <p:nvPr/>
          </p:nvSpPr>
          <p:spPr>
            <a:xfrm>
              <a:off x="533535" y="1580290"/>
              <a:ext cx="1706721" cy="712520"/>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collage</a:t>
              </a:r>
            </a:p>
          </p:txBody>
        </p:sp>
        <p:sp>
          <p:nvSpPr>
            <p:cNvPr id="29" name="Forme libre : forme 28">
              <a:extLst>
                <a:ext uri="{FF2B5EF4-FFF2-40B4-BE49-F238E27FC236}">
                  <a16:creationId xmlns:a16="http://schemas.microsoft.com/office/drawing/2014/main" id="{AB4D5BAD-FB31-63E5-0DE1-3AFDB8E1AF65}"/>
                </a:ext>
              </a:extLst>
            </p:cNvPr>
            <p:cNvSpPr/>
            <p:nvPr/>
          </p:nvSpPr>
          <p:spPr>
            <a:xfrm>
              <a:off x="533535" y="2328437"/>
              <a:ext cx="1733005" cy="712520"/>
            </a:xfrm>
            <a:custGeom>
              <a:avLst/>
              <a:gdLst>
                <a:gd name="connsiteX0" fmla="*/ 0 w 1733005"/>
                <a:gd name="connsiteY0" fmla="*/ 118756 h 712520"/>
                <a:gd name="connsiteX1" fmla="*/ 118756 w 1733005"/>
                <a:gd name="connsiteY1" fmla="*/ 0 h 712520"/>
                <a:gd name="connsiteX2" fmla="*/ 1614249 w 1733005"/>
                <a:gd name="connsiteY2" fmla="*/ 0 h 712520"/>
                <a:gd name="connsiteX3" fmla="*/ 1733005 w 1733005"/>
                <a:gd name="connsiteY3" fmla="*/ 118756 h 712520"/>
                <a:gd name="connsiteX4" fmla="*/ 1733005 w 1733005"/>
                <a:gd name="connsiteY4" fmla="*/ 593764 h 712520"/>
                <a:gd name="connsiteX5" fmla="*/ 1614249 w 1733005"/>
                <a:gd name="connsiteY5" fmla="*/ 712520 h 712520"/>
                <a:gd name="connsiteX6" fmla="*/ 118756 w 1733005"/>
                <a:gd name="connsiteY6" fmla="*/ 712520 h 712520"/>
                <a:gd name="connsiteX7" fmla="*/ 0 w 1733005"/>
                <a:gd name="connsiteY7" fmla="*/ 593764 h 712520"/>
                <a:gd name="connsiteX8" fmla="*/ 0 w 1733005"/>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005" h="712520">
                  <a:moveTo>
                    <a:pt x="0" y="118756"/>
                  </a:moveTo>
                  <a:cubicBezTo>
                    <a:pt x="0" y="53169"/>
                    <a:pt x="53169" y="0"/>
                    <a:pt x="118756" y="0"/>
                  </a:cubicBezTo>
                  <a:lnTo>
                    <a:pt x="1614249" y="0"/>
                  </a:lnTo>
                  <a:cubicBezTo>
                    <a:pt x="1679836" y="0"/>
                    <a:pt x="1733005" y="53169"/>
                    <a:pt x="1733005" y="118756"/>
                  </a:cubicBezTo>
                  <a:lnTo>
                    <a:pt x="1733005" y="593764"/>
                  </a:lnTo>
                  <a:cubicBezTo>
                    <a:pt x="1733005" y="659351"/>
                    <a:pt x="1679836" y="712520"/>
                    <a:pt x="1614249"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mise</a:t>
              </a:r>
            </a:p>
          </p:txBody>
        </p:sp>
        <p:sp>
          <p:nvSpPr>
            <p:cNvPr id="30" name="Forme libre : forme 29">
              <a:extLst>
                <a:ext uri="{FF2B5EF4-FFF2-40B4-BE49-F238E27FC236}">
                  <a16:creationId xmlns:a16="http://schemas.microsoft.com/office/drawing/2014/main" id="{A75D2518-DAEA-CEFE-2325-B6BCD29ADE7E}"/>
                </a:ext>
              </a:extLst>
            </p:cNvPr>
            <p:cNvSpPr/>
            <p:nvPr/>
          </p:nvSpPr>
          <p:spPr>
            <a:xfrm>
              <a:off x="533535" y="3076584"/>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Mise ou collage </a:t>
              </a:r>
            </a:p>
          </p:txBody>
        </p:sp>
      </p:grpSp>
      <p:sp>
        <p:nvSpPr>
          <p:cNvPr id="31" name="Flèche droite 22">
            <a:extLst>
              <a:ext uri="{FF2B5EF4-FFF2-40B4-BE49-F238E27FC236}">
                <a16:creationId xmlns:a16="http://schemas.microsoft.com/office/drawing/2014/main" id="{74A5E1B3-8F22-CCD7-5EB2-E325A6D976C6}"/>
              </a:ext>
            </a:extLst>
          </p:cNvPr>
          <p:cNvSpPr/>
          <p:nvPr/>
        </p:nvSpPr>
        <p:spPr>
          <a:xfrm>
            <a:off x="4785989" y="1437629"/>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32" name="Forme libre : forme 31">
            <a:extLst>
              <a:ext uri="{FF2B5EF4-FFF2-40B4-BE49-F238E27FC236}">
                <a16:creationId xmlns:a16="http://schemas.microsoft.com/office/drawing/2014/main" id="{5DAA2165-987A-8FA5-5A23-90A97A84EB62}"/>
              </a:ext>
            </a:extLst>
          </p:cNvPr>
          <p:cNvSpPr/>
          <p:nvPr/>
        </p:nvSpPr>
        <p:spPr>
          <a:xfrm>
            <a:off x="5386602" y="1224244"/>
            <a:ext cx="2994917" cy="712520"/>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Si analyse 0, rien a faire !</a:t>
            </a:r>
          </a:p>
        </p:txBody>
      </p:sp>
      <p:sp>
        <p:nvSpPr>
          <p:cNvPr id="33" name="Flèche droite 22">
            <a:extLst>
              <a:ext uri="{FF2B5EF4-FFF2-40B4-BE49-F238E27FC236}">
                <a16:creationId xmlns:a16="http://schemas.microsoft.com/office/drawing/2014/main" id="{28DC6792-35C8-A42A-04F4-FDE83E1A486D}"/>
              </a:ext>
            </a:extLst>
          </p:cNvPr>
          <p:cNvSpPr/>
          <p:nvPr/>
        </p:nvSpPr>
        <p:spPr>
          <a:xfrm>
            <a:off x="4799817" y="2920987"/>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34" name="Forme libre : forme 33">
            <a:extLst>
              <a:ext uri="{FF2B5EF4-FFF2-40B4-BE49-F238E27FC236}">
                <a16:creationId xmlns:a16="http://schemas.microsoft.com/office/drawing/2014/main" id="{9C1223C0-0A95-D2C0-A734-FB797DA9B78D}"/>
              </a:ext>
            </a:extLst>
          </p:cNvPr>
          <p:cNvSpPr/>
          <p:nvPr/>
        </p:nvSpPr>
        <p:spPr>
          <a:xfrm>
            <a:off x="5400430" y="2152996"/>
            <a:ext cx="2994917" cy="2078182"/>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Si analyse +</a:t>
            </a:r>
          </a:p>
          <a:p>
            <a:pPr marL="171450" lvl="0" indent="-171450" defTabSz="533400">
              <a:lnSpc>
                <a:spcPct val="90000"/>
              </a:lnSpc>
              <a:spcBef>
                <a:spcPct val="0"/>
              </a:spcBef>
              <a:spcAft>
                <a:spcPct val="35000"/>
              </a:spcAft>
              <a:buFont typeface="Arial" panose="020B0604020202020204" pitchFamily="34" charset="0"/>
              <a:buChar char="•"/>
            </a:pPr>
            <a:r>
              <a:rPr lang="fr-FR" sz="1200" b="1" kern="1200" dirty="0"/>
              <a:t>Reprendre un échantillon et recontrôlez</a:t>
            </a:r>
          </a:p>
          <a:p>
            <a:pPr marL="171450" lvl="0" indent="-171450" defTabSz="533400">
              <a:lnSpc>
                <a:spcPct val="90000"/>
              </a:lnSpc>
              <a:spcBef>
                <a:spcPct val="0"/>
              </a:spcBef>
              <a:spcAft>
                <a:spcPct val="35000"/>
              </a:spcAft>
              <a:buFont typeface="Arial" panose="020B0604020202020204" pitchFamily="34" charset="0"/>
              <a:buChar char="•"/>
            </a:pPr>
            <a:r>
              <a:rPr lang="fr-FR" sz="1200" b="1" kern="1200" dirty="0"/>
              <a:t>Après la confirmation des protéines je </a:t>
            </a:r>
            <a:r>
              <a:rPr lang="fr-FR" sz="1200" b="1" kern="1200" dirty="0" err="1"/>
              <a:t>ré-colle</a:t>
            </a:r>
            <a:r>
              <a:rPr lang="fr-FR" sz="1200" b="1" kern="1200" dirty="0"/>
              <a:t> mon vin à la bentonite selon la dose conseillé et l’instabilité</a:t>
            </a:r>
          </a:p>
          <a:p>
            <a:pPr marL="171450" lvl="0" indent="-171450" defTabSz="533400">
              <a:lnSpc>
                <a:spcPct val="90000"/>
              </a:lnSpc>
              <a:spcBef>
                <a:spcPct val="0"/>
              </a:spcBef>
              <a:spcAft>
                <a:spcPct val="35000"/>
              </a:spcAft>
              <a:buFont typeface="Arial" panose="020B0604020202020204" pitchFamily="34" charset="0"/>
              <a:buChar char="•"/>
            </a:pPr>
            <a:r>
              <a:rPr lang="fr-FR" sz="1200" b="1" kern="1200" dirty="0"/>
              <a:t>MINIMUM 48h après le collage je recontrôle mon vin pour des protéines</a:t>
            </a:r>
          </a:p>
          <a:p>
            <a:pPr marL="171450" lvl="0" indent="-171450" defTabSz="533400">
              <a:lnSpc>
                <a:spcPct val="90000"/>
              </a:lnSpc>
              <a:spcBef>
                <a:spcPct val="0"/>
              </a:spcBef>
              <a:spcAft>
                <a:spcPct val="35000"/>
              </a:spcAft>
              <a:buFont typeface="Arial" panose="020B0604020202020204" pitchFamily="34" charset="0"/>
              <a:buChar char="•"/>
            </a:pPr>
            <a:endParaRPr lang="fr-FR" sz="1200" b="1" kern="1200" dirty="0"/>
          </a:p>
        </p:txBody>
      </p:sp>
      <p:pic>
        <p:nvPicPr>
          <p:cNvPr id="4" name="Image 3">
            <a:extLst>
              <a:ext uri="{FF2B5EF4-FFF2-40B4-BE49-F238E27FC236}">
                <a16:creationId xmlns:a16="http://schemas.microsoft.com/office/drawing/2014/main" id="{71F8BA1C-7570-FB65-4668-2415AFFE32AF}"/>
              </a:ext>
            </a:extLst>
          </p:cNvPr>
          <p:cNvPicPr>
            <a:picLocks noChangeAspect="1"/>
          </p:cNvPicPr>
          <p:nvPr/>
        </p:nvPicPr>
        <p:blipFill>
          <a:blip r:embed="rId3"/>
          <a:stretch>
            <a:fillRect/>
          </a:stretch>
        </p:blipFill>
        <p:spPr>
          <a:xfrm rot="5400000">
            <a:off x="4856397" y="970545"/>
            <a:ext cx="4544453" cy="3567318"/>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lèche : droite 5">
            <a:extLst>
              <a:ext uri="{FF2B5EF4-FFF2-40B4-BE49-F238E27FC236}">
                <a16:creationId xmlns:a16="http://schemas.microsoft.com/office/drawing/2014/main" id="{707BAED7-027B-4593-7DC3-28F104A69149}"/>
              </a:ext>
            </a:extLst>
          </p:cNvPr>
          <p:cNvSpPr/>
          <p:nvPr/>
        </p:nvSpPr>
        <p:spPr>
          <a:xfrm>
            <a:off x="1626903" y="1723379"/>
            <a:ext cx="3616286" cy="17955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dirty="0">
                <a:solidFill>
                  <a:schemeClr val="tx1"/>
                </a:solidFill>
              </a:rPr>
              <a:t>Si je ne traite pas les protéines = casse protéique </a:t>
            </a:r>
          </a:p>
        </p:txBody>
      </p:sp>
    </p:spTree>
    <p:extLst>
      <p:ext uri="{BB962C8B-B14F-4D97-AF65-F5344CB8AC3E}">
        <p14:creationId xmlns:p14="http://schemas.microsoft.com/office/powerpoint/2010/main" val="59766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Quand analyser les protéines?</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Flèche droite 22">
            <a:extLst>
              <a:ext uri="{FF2B5EF4-FFF2-40B4-BE49-F238E27FC236}">
                <a16:creationId xmlns:a16="http://schemas.microsoft.com/office/drawing/2014/main" id="{20D4D51A-DC47-555D-9F07-D117FC038309}"/>
              </a:ext>
            </a:extLst>
          </p:cNvPr>
          <p:cNvSpPr/>
          <p:nvPr/>
        </p:nvSpPr>
        <p:spPr>
          <a:xfrm>
            <a:off x="2365842" y="1023668"/>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11" name="Flèche droite 23">
            <a:extLst>
              <a:ext uri="{FF2B5EF4-FFF2-40B4-BE49-F238E27FC236}">
                <a16:creationId xmlns:a16="http://schemas.microsoft.com/office/drawing/2014/main" id="{71A6809D-C889-E484-6F36-9BF90C9AA7CD}"/>
              </a:ext>
            </a:extLst>
          </p:cNvPr>
          <p:cNvSpPr/>
          <p:nvPr/>
        </p:nvSpPr>
        <p:spPr>
          <a:xfrm>
            <a:off x="2397213" y="1739649"/>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12" name="Flèche droite 24">
            <a:extLst>
              <a:ext uri="{FF2B5EF4-FFF2-40B4-BE49-F238E27FC236}">
                <a16:creationId xmlns:a16="http://schemas.microsoft.com/office/drawing/2014/main" id="{50CB0EA4-D0AF-8363-6D7D-807B3743C971}"/>
              </a:ext>
            </a:extLst>
          </p:cNvPr>
          <p:cNvSpPr/>
          <p:nvPr/>
        </p:nvSpPr>
        <p:spPr>
          <a:xfrm>
            <a:off x="2397213" y="2535359"/>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dirty="0">
              <a:solidFill>
                <a:srgbClr val="C00000"/>
              </a:solidFill>
              <a:latin typeface="Trebuchet MS" panose="020B0603020202020204"/>
            </a:endParaRPr>
          </a:p>
        </p:txBody>
      </p:sp>
      <p:sp>
        <p:nvSpPr>
          <p:cNvPr id="13" name="Flèche droite 25">
            <a:extLst>
              <a:ext uri="{FF2B5EF4-FFF2-40B4-BE49-F238E27FC236}">
                <a16:creationId xmlns:a16="http://schemas.microsoft.com/office/drawing/2014/main" id="{27145ADB-0945-D4A5-1359-451F64B01E2B}"/>
              </a:ext>
            </a:extLst>
          </p:cNvPr>
          <p:cNvSpPr/>
          <p:nvPr/>
        </p:nvSpPr>
        <p:spPr>
          <a:xfrm>
            <a:off x="2385528" y="3251340"/>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grpSp>
        <p:nvGrpSpPr>
          <p:cNvPr id="16" name="Groupe 15">
            <a:extLst>
              <a:ext uri="{FF2B5EF4-FFF2-40B4-BE49-F238E27FC236}">
                <a16:creationId xmlns:a16="http://schemas.microsoft.com/office/drawing/2014/main" id="{A5063F81-3B22-04F3-B13C-6B5A4DCFEF0B}"/>
              </a:ext>
            </a:extLst>
          </p:cNvPr>
          <p:cNvGrpSpPr/>
          <p:nvPr/>
        </p:nvGrpSpPr>
        <p:grpSpPr>
          <a:xfrm>
            <a:off x="520577" y="874947"/>
            <a:ext cx="1754499" cy="2958441"/>
            <a:chOff x="512259" y="830663"/>
            <a:chExt cx="1754499" cy="2958441"/>
          </a:xfrm>
        </p:grpSpPr>
        <p:sp>
          <p:nvSpPr>
            <p:cNvPr id="17" name="Forme libre : forme 16">
              <a:extLst>
                <a:ext uri="{FF2B5EF4-FFF2-40B4-BE49-F238E27FC236}">
                  <a16:creationId xmlns:a16="http://schemas.microsoft.com/office/drawing/2014/main" id="{64D9FC30-3CA7-E926-4671-68757F961B24}"/>
                </a:ext>
              </a:extLst>
            </p:cNvPr>
            <p:cNvSpPr/>
            <p:nvPr/>
          </p:nvSpPr>
          <p:spPr>
            <a:xfrm>
              <a:off x="512259" y="830663"/>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En sortie de vendanges ou avant les assemblages </a:t>
              </a:r>
            </a:p>
          </p:txBody>
        </p:sp>
        <p:sp>
          <p:nvSpPr>
            <p:cNvPr id="18" name="Forme libre : forme 17">
              <a:extLst>
                <a:ext uri="{FF2B5EF4-FFF2-40B4-BE49-F238E27FC236}">
                  <a16:creationId xmlns:a16="http://schemas.microsoft.com/office/drawing/2014/main" id="{7BBB4029-825D-9100-A7AC-3FA518A58A40}"/>
                </a:ext>
              </a:extLst>
            </p:cNvPr>
            <p:cNvSpPr/>
            <p:nvPr/>
          </p:nvSpPr>
          <p:spPr>
            <a:xfrm>
              <a:off x="533535" y="1580290"/>
              <a:ext cx="1706721" cy="712520"/>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Après les assemblages</a:t>
              </a:r>
            </a:p>
          </p:txBody>
        </p:sp>
        <p:sp>
          <p:nvSpPr>
            <p:cNvPr id="19" name="Forme libre : forme 18">
              <a:extLst>
                <a:ext uri="{FF2B5EF4-FFF2-40B4-BE49-F238E27FC236}">
                  <a16:creationId xmlns:a16="http://schemas.microsoft.com/office/drawing/2014/main" id="{7EAA6823-4C2E-BFF4-A48D-68B9CB6FD073}"/>
                </a:ext>
              </a:extLst>
            </p:cNvPr>
            <p:cNvSpPr/>
            <p:nvPr/>
          </p:nvSpPr>
          <p:spPr>
            <a:xfrm>
              <a:off x="533535" y="2328437"/>
              <a:ext cx="1733005" cy="712520"/>
            </a:xfrm>
            <a:custGeom>
              <a:avLst/>
              <a:gdLst>
                <a:gd name="connsiteX0" fmla="*/ 0 w 1733005"/>
                <a:gd name="connsiteY0" fmla="*/ 118756 h 712520"/>
                <a:gd name="connsiteX1" fmla="*/ 118756 w 1733005"/>
                <a:gd name="connsiteY1" fmla="*/ 0 h 712520"/>
                <a:gd name="connsiteX2" fmla="*/ 1614249 w 1733005"/>
                <a:gd name="connsiteY2" fmla="*/ 0 h 712520"/>
                <a:gd name="connsiteX3" fmla="*/ 1733005 w 1733005"/>
                <a:gd name="connsiteY3" fmla="*/ 118756 h 712520"/>
                <a:gd name="connsiteX4" fmla="*/ 1733005 w 1733005"/>
                <a:gd name="connsiteY4" fmla="*/ 593764 h 712520"/>
                <a:gd name="connsiteX5" fmla="*/ 1614249 w 1733005"/>
                <a:gd name="connsiteY5" fmla="*/ 712520 h 712520"/>
                <a:gd name="connsiteX6" fmla="*/ 118756 w 1733005"/>
                <a:gd name="connsiteY6" fmla="*/ 712520 h 712520"/>
                <a:gd name="connsiteX7" fmla="*/ 0 w 1733005"/>
                <a:gd name="connsiteY7" fmla="*/ 593764 h 712520"/>
                <a:gd name="connsiteX8" fmla="*/ 0 w 1733005"/>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005" h="712520">
                  <a:moveTo>
                    <a:pt x="0" y="118756"/>
                  </a:moveTo>
                  <a:cubicBezTo>
                    <a:pt x="0" y="53169"/>
                    <a:pt x="53169" y="0"/>
                    <a:pt x="118756" y="0"/>
                  </a:cubicBezTo>
                  <a:lnTo>
                    <a:pt x="1614249" y="0"/>
                  </a:lnTo>
                  <a:cubicBezTo>
                    <a:pt x="1679836" y="0"/>
                    <a:pt x="1733005" y="53169"/>
                    <a:pt x="1733005" y="118756"/>
                  </a:cubicBezTo>
                  <a:lnTo>
                    <a:pt x="1733005" y="593764"/>
                  </a:lnTo>
                  <a:cubicBezTo>
                    <a:pt x="1733005" y="659351"/>
                    <a:pt x="1679836" y="712520"/>
                    <a:pt x="1614249"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Avant la mise en bouteilles </a:t>
              </a:r>
            </a:p>
          </p:txBody>
        </p:sp>
        <p:sp>
          <p:nvSpPr>
            <p:cNvPr id="20" name="Forme libre : forme 19">
              <a:extLst>
                <a:ext uri="{FF2B5EF4-FFF2-40B4-BE49-F238E27FC236}">
                  <a16:creationId xmlns:a16="http://schemas.microsoft.com/office/drawing/2014/main" id="{9BE9F6B1-E507-E69F-D69E-3CC25A8EC31B}"/>
                </a:ext>
              </a:extLst>
            </p:cNvPr>
            <p:cNvSpPr/>
            <p:nvPr/>
          </p:nvSpPr>
          <p:spPr>
            <a:xfrm>
              <a:off x="533535" y="3076584"/>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Autres assemblages/ transferts du vin</a:t>
              </a:r>
            </a:p>
          </p:txBody>
        </p:sp>
      </p:grpSp>
      <p:grpSp>
        <p:nvGrpSpPr>
          <p:cNvPr id="26" name="Groupe 25">
            <a:extLst>
              <a:ext uri="{FF2B5EF4-FFF2-40B4-BE49-F238E27FC236}">
                <a16:creationId xmlns:a16="http://schemas.microsoft.com/office/drawing/2014/main" id="{4E7847BE-212E-2F79-8CF5-6E3B40B3BF6B}"/>
              </a:ext>
            </a:extLst>
          </p:cNvPr>
          <p:cNvGrpSpPr/>
          <p:nvPr/>
        </p:nvGrpSpPr>
        <p:grpSpPr>
          <a:xfrm>
            <a:off x="2943542" y="874947"/>
            <a:ext cx="1754499" cy="2958441"/>
            <a:chOff x="512259" y="830663"/>
            <a:chExt cx="1754499" cy="2958441"/>
          </a:xfrm>
        </p:grpSpPr>
        <p:sp>
          <p:nvSpPr>
            <p:cNvPr id="27" name="Forme libre : forme 26">
              <a:extLst>
                <a:ext uri="{FF2B5EF4-FFF2-40B4-BE49-F238E27FC236}">
                  <a16:creationId xmlns:a16="http://schemas.microsoft.com/office/drawing/2014/main" id="{63A296E5-43CF-BC50-12EF-8BF33FB10709}"/>
                </a:ext>
              </a:extLst>
            </p:cNvPr>
            <p:cNvSpPr/>
            <p:nvPr/>
          </p:nvSpPr>
          <p:spPr>
            <a:xfrm>
              <a:off x="512259" y="830663"/>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collage</a:t>
              </a:r>
            </a:p>
          </p:txBody>
        </p:sp>
        <p:sp>
          <p:nvSpPr>
            <p:cNvPr id="28" name="Forme libre : forme 27">
              <a:extLst>
                <a:ext uri="{FF2B5EF4-FFF2-40B4-BE49-F238E27FC236}">
                  <a16:creationId xmlns:a16="http://schemas.microsoft.com/office/drawing/2014/main" id="{64D2DCD6-435E-1BB5-A5AE-52FBD276EF35}"/>
                </a:ext>
              </a:extLst>
            </p:cNvPr>
            <p:cNvSpPr/>
            <p:nvPr/>
          </p:nvSpPr>
          <p:spPr>
            <a:xfrm>
              <a:off x="533535" y="1580290"/>
              <a:ext cx="1706721" cy="712520"/>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collage</a:t>
              </a:r>
            </a:p>
          </p:txBody>
        </p:sp>
        <p:sp>
          <p:nvSpPr>
            <p:cNvPr id="29" name="Forme libre : forme 28">
              <a:extLst>
                <a:ext uri="{FF2B5EF4-FFF2-40B4-BE49-F238E27FC236}">
                  <a16:creationId xmlns:a16="http://schemas.microsoft.com/office/drawing/2014/main" id="{AB4D5BAD-FB31-63E5-0DE1-3AFDB8E1AF65}"/>
                </a:ext>
              </a:extLst>
            </p:cNvPr>
            <p:cNvSpPr/>
            <p:nvPr/>
          </p:nvSpPr>
          <p:spPr>
            <a:xfrm>
              <a:off x="533535" y="2328437"/>
              <a:ext cx="1733005" cy="712520"/>
            </a:xfrm>
            <a:custGeom>
              <a:avLst/>
              <a:gdLst>
                <a:gd name="connsiteX0" fmla="*/ 0 w 1733005"/>
                <a:gd name="connsiteY0" fmla="*/ 118756 h 712520"/>
                <a:gd name="connsiteX1" fmla="*/ 118756 w 1733005"/>
                <a:gd name="connsiteY1" fmla="*/ 0 h 712520"/>
                <a:gd name="connsiteX2" fmla="*/ 1614249 w 1733005"/>
                <a:gd name="connsiteY2" fmla="*/ 0 h 712520"/>
                <a:gd name="connsiteX3" fmla="*/ 1733005 w 1733005"/>
                <a:gd name="connsiteY3" fmla="*/ 118756 h 712520"/>
                <a:gd name="connsiteX4" fmla="*/ 1733005 w 1733005"/>
                <a:gd name="connsiteY4" fmla="*/ 593764 h 712520"/>
                <a:gd name="connsiteX5" fmla="*/ 1614249 w 1733005"/>
                <a:gd name="connsiteY5" fmla="*/ 712520 h 712520"/>
                <a:gd name="connsiteX6" fmla="*/ 118756 w 1733005"/>
                <a:gd name="connsiteY6" fmla="*/ 712520 h 712520"/>
                <a:gd name="connsiteX7" fmla="*/ 0 w 1733005"/>
                <a:gd name="connsiteY7" fmla="*/ 593764 h 712520"/>
                <a:gd name="connsiteX8" fmla="*/ 0 w 1733005"/>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005" h="712520">
                  <a:moveTo>
                    <a:pt x="0" y="118756"/>
                  </a:moveTo>
                  <a:cubicBezTo>
                    <a:pt x="0" y="53169"/>
                    <a:pt x="53169" y="0"/>
                    <a:pt x="118756" y="0"/>
                  </a:cubicBezTo>
                  <a:lnTo>
                    <a:pt x="1614249" y="0"/>
                  </a:lnTo>
                  <a:cubicBezTo>
                    <a:pt x="1679836" y="0"/>
                    <a:pt x="1733005" y="53169"/>
                    <a:pt x="1733005" y="118756"/>
                  </a:cubicBezTo>
                  <a:lnTo>
                    <a:pt x="1733005" y="593764"/>
                  </a:lnTo>
                  <a:cubicBezTo>
                    <a:pt x="1733005" y="659351"/>
                    <a:pt x="1679836" y="712520"/>
                    <a:pt x="1614249"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mise</a:t>
              </a:r>
            </a:p>
          </p:txBody>
        </p:sp>
        <p:sp>
          <p:nvSpPr>
            <p:cNvPr id="30" name="Forme libre : forme 29">
              <a:extLst>
                <a:ext uri="{FF2B5EF4-FFF2-40B4-BE49-F238E27FC236}">
                  <a16:creationId xmlns:a16="http://schemas.microsoft.com/office/drawing/2014/main" id="{A75D2518-DAEA-CEFE-2325-B6BCD29ADE7E}"/>
                </a:ext>
              </a:extLst>
            </p:cNvPr>
            <p:cNvSpPr/>
            <p:nvPr/>
          </p:nvSpPr>
          <p:spPr>
            <a:xfrm>
              <a:off x="533535" y="3076584"/>
              <a:ext cx="1733223" cy="712520"/>
            </a:xfrm>
            <a:custGeom>
              <a:avLst/>
              <a:gdLst>
                <a:gd name="connsiteX0" fmla="*/ 0 w 1733223"/>
                <a:gd name="connsiteY0" fmla="*/ 118756 h 712520"/>
                <a:gd name="connsiteX1" fmla="*/ 118756 w 1733223"/>
                <a:gd name="connsiteY1" fmla="*/ 0 h 712520"/>
                <a:gd name="connsiteX2" fmla="*/ 1614467 w 1733223"/>
                <a:gd name="connsiteY2" fmla="*/ 0 h 712520"/>
                <a:gd name="connsiteX3" fmla="*/ 1733223 w 1733223"/>
                <a:gd name="connsiteY3" fmla="*/ 118756 h 712520"/>
                <a:gd name="connsiteX4" fmla="*/ 1733223 w 1733223"/>
                <a:gd name="connsiteY4" fmla="*/ 593764 h 712520"/>
                <a:gd name="connsiteX5" fmla="*/ 1614467 w 1733223"/>
                <a:gd name="connsiteY5" fmla="*/ 712520 h 712520"/>
                <a:gd name="connsiteX6" fmla="*/ 118756 w 1733223"/>
                <a:gd name="connsiteY6" fmla="*/ 712520 h 712520"/>
                <a:gd name="connsiteX7" fmla="*/ 0 w 1733223"/>
                <a:gd name="connsiteY7" fmla="*/ 593764 h 712520"/>
                <a:gd name="connsiteX8" fmla="*/ 0 w 1733223"/>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223" h="712520">
                  <a:moveTo>
                    <a:pt x="0" y="118756"/>
                  </a:moveTo>
                  <a:cubicBezTo>
                    <a:pt x="0" y="53169"/>
                    <a:pt x="53169" y="0"/>
                    <a:pt x="118756" y="0"/>
                  </a:cubicBezTo>
                  <a:lnTo>
                    <a:pt x="1614467" y="0"/>
                  </a:lnTo>
                  <a:cubicBezTo>
                    <a:pt x="1680054" y="0"/>
                    <a:pt x="1733223" y="53169"/>
                    <a:pt x="1733223" y="118756"/>
                  </a:cubicBezTo>
                  <a:lnTo>
                    <a:pt x="1733223" y="593764"/>
                  </a:lnTo>
                  <a:cubicBezTo>
                    <a:pt x="1733223" y="659351"/>
                    <a:pt x="1680054" y="712520"/>
                    <a:pt x="1614467"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Menu Mise ou collage </a:t>
              </a:r>
            </a:p>
          </p:txBody>
        </p:sp>
      </p:grpSp>
      <p:sp>
        <p:nvSpPr>
          <p:cNvPr id="31" name="Flèche droite 22">
            <a:extLst>
              <a:ext uri="{FF2B5EF4-FFF2-40B4-BE49-F238E27FC236}">
                <a16:creationId xmlns:a16="http://schemas.microsoft.com/office/drawing/2014/main" id="{74A5E1B3-8F22-CCD7-5EB2-E325A6D976C6}"/>
              </a:ext>
            </a:extLst>
          </p:cNvPr>
          <p:cNvSpPr/>
          <p:nvPr/>
        </p:nvSpPr>
        <p:spPr>
          <a:xfrm>
            <a:off x="4785989" y="1437629"/>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32" name="Forme libre : forme 31">
            <a:extLst>
              <a:ext uri="{FF2B5EF4-FFF2-40B4-BE49-F238E27FC236}">
                <a16:creationId xmlns:a16="http://schemas.microsoft.com/office/drawing/2014/main" id="{5DAA2165-987A-8FA5-5A23-90A97A84EB62}"/>
              </a:ext>
            </a:extLst>
          </p:cNvPr>
          <p:cNvSpPr/>
          <p:nvPr/>
        </p:nvSpPr>
        <p:spPr>
          <a:xfrm>
            <a:off x="5400430" y="1224244"/>
            <a:ext cx="2994917" cy="712520"/>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Si analyse 0, rien a faire !</a:t>
            </a:r>
          </a:p>
        </p:txBody>
      </p:sp>
      <p:sp>
        <p:nvSpPr>
          <p:cNvPr id="33" name="Flèche droite 22">
            <a:extLst>
              <a:ext uri="{FF2B5EF4-FFF2-40B4-BE49-F238E27FC236}">
                <a16:creationId xmlns:a16="http://schemas.microsoft.com/office/drawing/2014/main" id="{28DC6792-35C8-A42A-04F4-FDE83E1A486D}"/>
              </a:ext>
            </a:extLst>
          </p:cNvPr>
          <p:cNvSpPr/>
          <p:nvPr/>
        </p:nvSpPr>
        <p:spPr>
          <a:xfrm>
            <a:off x="4799817" y="2920987"/>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Trebuchet MS" panose="020B0603020202020204"/>
            </a:endParaRPr>
          </a:p>
        </p:txBody>
      </p:sp>
      <p:sp>
        <p:nvSpPr>
          <p:cNvPr id="34" name="Forme libre : forme 33">
            <a:extLst>
              <a:ext uri="{FF2B5EF4-FFF2-40B4-BE49-F238E27FC236}">
                <a16:creationId xmlns:a16="http://schemas.microsoft.com/office/drawing/2014/main" id="{9C1223C0-0A95-D2C0-A734-FB797DA9B78D}"/>
              </a:ext>
            </a:extLst>
          </p:cNvPr>
          <p:cNvSpPr/>
          <p:nvPr/>
        </p:nvSpPr>
        <p:spPr>
          <a:xfrm>
            <a:off x="5400430" y="2025399"/>
            <a:ext cx="2994917" cy="2205779"/>
          </a:xfrm>
          <a:custGeom>
            <a:avLst/>
            <a:gdLst>
              <a:gd name="connsiteX0" fmla="*/ 0 w 1706721"/>
              <a:gd name="connsiteY0" fmla="*/ 118756 h 712520"/>
              <a:gd name="connsiteX1" fmla="*/ 118756 w 1706721"/>
              <a:gd name="connsiteY1" fmla="*/ 0 h 712520"/>
              <a:gd name="connsiteX2" fmla="*/ 1587965 w 1706721"/>
              <a:gd name="connsiteY2" fmla="*/ 0 h 712520"/>
              <a:gd name="connsiteX3" fmla="*/ 1706721 w 1706721"/>
              <a:gd name="connsiteY3" fmla="*/ 118756 h 712520"/>
              <a:gd name="connsiteX4" fmla="*/ 1706721 w 1706721"/>
              <a:gd name="connsiteY4" fmla="*/ 593764 h 712520"/>
              <a:gd name="connsiteX5" fmla="*/ 1587965 w 1706721"/>
              <a:gd name="connsiteY5" fmla="*/ 712520 h 712520"/>
              <a:gd name="connsiteX6" fmla="*/ 118756 w 1706721"/>
              <a:gd name="connsiteY6" fmla="*/ 712520 h 712520"/>
              <a:gd name="connsiteX7" fmla="*/ 0 w 1706721"/>
              <a:gd name="connsiteY7" fmla="*/ 593764 h 712520"/>
              <a:gd name="connsiteX8" fmla="*/ 0 w 1706721"/>
              <a:gd name="connsiteY8" fmla="*/ 118756 h 71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721" h="712520">
                <a:moveTo>
                  <a:pt x="0" y="118756"/>
                </a:moveTo>
                <a:cubicBezTo>
                  <a:pt x="0" y="53169"/>
                  <a:pt x="53169" y="0"/>
                  <a:pt x="118756" y="0"/>
                </a:cubicBezTo>
                <a:lnTo>
                  <a:pt x="1587965" y="0"/>
                </a:lnTo>
                <a:cubicBezTo>
                  <a:pt x="1653552" y="0"/>
                  <a:pt x="1706721" y="53169"/>
                  <a:pt x="1706721" y="118756"/>
                </a:cubicBezTo>
                <a:lnTo>
                  <a:pt x="1706721" y="593764"/>
                </a:lnTo>
                <a:cubicBezTo>
                  <a:pt x="1706721" y="659351"/>
                  <a:pt x="1653552" y="712520"/>
                  <a:pt x="1587965" y="712520"/>
                </a:cubicBezTo>
                <a:lnTo>
                  <a:pt x="118756" y="712520"/>
                </a:lnTo>
                <a:cubicBezTo>
                  <a:pt x="53169" y="712520"/>
                  <a:pt x="0" y="659351"/>
                  <a:pt x="0" y="593764"/>
                </a:cubicBezTo>
                <a:lnTo>
                  <a:pt x="0" y="11875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502" tIns="57642" rIns="80502" bIns="57642" numCol="1" spcCol="1270" anchor="ctr" anchorCtr="0">
            <a:noAutofit/>
          </a:bodyPr>
          <a:lstStyle/>
          <a:p>
            <a:pPr marL="0" lvl="0" indent="0" algn="ctr" defTabSz="533400">
              <a:lnSpc>
                <a:spcPct val="90000"/>
              </a:lnSpc>
              <a:spcBef>
                <a:spcPct val="0"/>
              </a:spcBef>
              <a:spcAft>
                <a:spcPct val="35000"/>
              </a:spcAft>
              <a:buNone/>
            </a:pPr>
            <a:r>
              <a:rPr lang="fr-FR" sz="1200" b="1" kern="1200" dirty="0"/>
              <a:t>Si analyse +</a:t>
            </a:r>
          </a:p>
          <a:p>
            <a:pPr marL="171450" lvl="0" indent="-171450" defTabSz="533400">
              <a:lnSpc>
                <a:spcPct val="90000"/>
              </a:lnSpc>
              <a:spcBef>
                <a:spcPct val="0"/>
              </a:spcBef>
              <a:spcAft>
                <a:spcPct val="35000"/>
              </a:spcAft>
              <a:buFont typeface="Arial" panose="020B0604020202020204" pitchFamily="34" charset="0"/>
              <a:buChar char="•"/>
            </a:pPr>
            <a:r>
              <a:rPr lang="fr-FR" sz="1200" b="1" kern="1200" dirty="0"/>
              <a:t>Reprendre un échantillon et recontrôlez</a:t>
            </a:r>
          </a:p>
          <a:p>
            <a:pPr marL="171450" lvl="0" indent="-171450" defTabSz="533400">
              <a:lnSpc>
                <a:spcPct val="90000"/>
              </a:lnSpc>
              <a:spcBef>
                <a:spcPct val="0"/>
              </a:spcBef>
              <a:spcAft>
                <a:spcPct val="35000"/>
              </a:spcAft>
              <a:buFont typeface="Arial" panose="020B0604020202020204" pitchFamily="34" charset="0"/>
              <a:buChar char="•"/>
            </a:pPr>
            <a:r>
              <a:rPr lang="fr-FR" sz="1200" b="1" kern="1200" dirty="0"/>
              <a:t>Après la confirmation des protéines je </a:t>
            </a:r>
            <a:r>
              <a:rPr lang="fr-FR" sz="1200" b="1" kern="1200" dirty="0" err="1"/>
              <a:t>ré-colle</a:t>
            </a:r>
            <a:r>
              <a:rPr lang="fr-FR" sz="1200" b="1" kern="1200" dirty="0"/>
              <a:t> mon vin à la bentonite selon la dose conseillé et l’instabilité</a:t>
            </a:r>
          </a:p>
          <a:p>
            <a:pPr marL="171450" lvl="0" indent="-171450" defTabSz="533400">
              <a:lnSpc>
                <a:spcPct val="90000"/>
              </a:lnSpc>
              <a:spcBef>
                <a:spcPct val="0"/>
              </a:spcBef>
              <a:spcAft>
                <a:spcPct val="35000"/>
              </a:spcAft>
              <a:buFont typeface="Arial" panose="020B0604020202020204" pitchFamily="34" charset="0"/>
              <a:buChar char="•"/>
            </a:pPr>
            <a:r>
              <a:rPr lang="fr-FR" sz="1200" b="1" kern="1200" dirty="0"/>
              <a:t>MINIMUM 48h après le collage je recontrôle mon vin pour des protéines</a:t>
            </a:r>
          </a:p>
          <a:p>
            <a:pPr marL="171450" lvl="0" indent="-171450" defTabSz="533400">
              <a:lnSpc>
                <a:spcPct val="90000"/>
              </a:lnSpc>
              <a:spcBef>
                <a:spcPct val="0"/>
              </a:spcBef>
              <a:spcAft>
                <a:spcPct val="35000"/>
              </a:spcAft>
              <a:buFont typeface="Arial" panose="020B0604020202020204" pitchFamily="34" charset="0"/>
              <a:buChar char="•"/>
            </a:pPr>
            <a:endParaRPr lang="fr-FR" sz="1200" b="1" kern="1200" dirty="0"/>
          </a:p>
        </p:txBody>
      </p:sp>
    </p:spTree>
    <p:extLst>
      <p:ext uri="{BB962C8B-B14F-4D97-AF65-F5344CB8AC3E}">
        <p14:creationId xmlns:p14="http://schemas.microsoft.com/office/powerpoint/2010/main" val="2924099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 SO2 en fin de FA, c’est celui produit par la levure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272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 SO2 en fin de FA, c’est celui produit par la levure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D714140B-8B8F-F7C3-5AB4-9D7E4604D679}"/>
              </a:ext>
            </a:extLst>
          </p:cNvPr>
          <p:cNvSpPr txBox="1"/>
          <p:nvPr/>
        </p:nvSpPr>
        <p:spPr>
          <a:xfrm rot="20647390">
            <a:off x="6207213" y="424413"/>
            <a:ext cx="1028900" cy="461665"/>
          </a:xfrm>
          <a:prstGeom prst="rect">
            <a:avLst/>
          </a:prstGeom>
          <a:solidFill>
            <a:srgbClr val="92D050"/>
          </a:solidFill>
          <a:ln w="79375" cmpd="thickThin">
            <a:solidFill>
              <a:schemeClr val="tx1"/>
            </a:solidFill>
          </a:ln>
        </p:spPr>
        <p:txBody>
          <a:bodyPr wrap="square" rtlCol="0">
            <a:spAutoFit/>
          </a:bodyPr>
          <a:lstStyle/>
          <a:p>
            <a:pPr algn="ctr" defTabSz="685784">
              <a:defRPr/>
            </a:pPr>
            <a:r>
              <a:rPr lang="fr-FR" sz="2400" b="1" dirty="0"/>
              <a:t>OUI</a:t>
            </a:r>
          </a:p>
        </p:txBody>
      </p:sp>
      <p:sp>
        <p:nvSpPr>
          <p:cNvPr id="4" name="ZoneTexte 3">
            <a:extLst>
              <a:ext uri="{FF2B5EF4-FFF2-40B4-BE49-F238E27FC236}">
                <a16:creationId xmlns:a16="http://schemas.microsoft.com/office/drawing/2014/main" id="{2F5F50CC-E01E-FB21-3AB8-F25F91E9A3E5}"/>
              </a:ext>
            </a:extLst>
          </p:cNvPr>
          <p:cNvSpPr txBox="1"/>
          <p:nvPr/>
        </p:nvSpPr>
        <p:spPr>
          <a:xfrm>
            <a:off x="854802" y="1068652"/>
            <a:ext cx="6638572" cy="2539157"/>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On retrouve très peu du SO2 ajouté à la réception dans le moût</a:t>
            </a:r>
          </a:p>
          <a:p>
            <a:pPr marL="557198" lvl="1" indent="-214307" defTabSz="685784">
              <a:buSzPct val="80000"/>
              <a:buFont typeface="Wingdings" panose="05000000000000000000" pitchFamily="2" charset="2"/>
              <a:buChar char="§"/>
              <a:defRPr/>
            </a:pPr>
            <a:r>
              <a:rPr lang="fr-FR" sz="1050" i="1" dirty="0">
                <a:latin typeface="Calibri" panose="020F0502020204030204" pitchFamily="34" charset="0"/>
                <a:cs typeface="Calibri" panose="020F0502020204030204" pitchFamily="34" charset="0"/>
              </a:rPr>
              <a:t>5 caves où ajout de 4 à 5 g/hl de SO2 à l’entrée de la vendange</a:t>
            </a: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endParaRPr lang="fr-FR" sz="1350" i="1" dirty="0">
              <a:latin typeface="Calibri" panose="020F0502020204030204" pitchFamily="34" charset="0"/>
              <a:cs typeface="Calibri" panose="020F0502020204030204" pitchFamily="34" charset="0"/>
            </a:endParaRPr>
          </a:p>
        </p:txBody>
      </p:sp>
      <p:graphicFrame>
        <p:nvGraphicFramePr>
          <p:cNvPr id="11" name="Tableau 10">
            <a:extLst>
              <a:ext uri="{FF2B5EF4-FFF2-40B4-BE49-F238E27FC236}">
                <a16:creationId xmlns:a16="http://schemas.microsoft.com/office/drawing/2014/main" id="{D8930A14-A6F9-DA51-FDEF-236DA207832D}"/>
              </a:ext>
            </a:extLst>
          </p:cNvPr>
          <p:cNvGraphicFramePr>
            <a:graphicFrameLocks noGrp="1"/>
          </p:cNvGraphicFramePr>
          <p:nvPr/>
        </p:nvGraphicFramePr>
        <p:xfrm>
          <a:off x="696351" y="1805764"/>
          <a:ext cx="7547785" cy="2233398"/>
        </p:xfrm>
        <a:graphic>
          <a:graphicData uri="http://schemas.openxmlformats.org/drawingml/2006/table">
            <a:tbl>
              <a:tblPr>
                <a:tableStyleId>{5C22544A-7EE6-4342-B048-85BDC9FD1C3A}</a:tableStyleId>
              </a:tblPr>
              <a:tblGrid>
                <a:gridCol w="564466">
                  <a:extLst>
                    <a:ext uri="{9D8B030D-6E8A-4147-A177-3AD203B41FA5}">
                      <a16:colId xmlns:a16="http://schemas.microsoft.com/office/drawing/2014/main" val="3614731277"/>
                    </a:ext>
                  </a:extLst>
                </a:gridCol>
                <a:gridCol w="1039251">
                  <a:extLst>
                    <a:ext uri="{9D8B030D-6E8A-4147-A177-3AD203B41FA5}">
                      <a16:colId xmlns:a16="http://schemas.microsoft.com/office/drawing/2014/main" val="3357064121"/>
                    </a:ext>
                  </a:extLst>
                </a:gridCol>
                <a:gridCol w="675000">
                  <a:extLst>
                    <a:ext uri="{9D8B030D-6E8A-4147-A177-3AD203B41FA5}">
                      <a16:colId xmlns:a16="http://schemas.microsoft.com/office/drawing/2014/main" val="394279826"/>
                    </a:ext>
                  </a:extLst>
                </a:gridCol>
                <a:gridCol w="405000">
                  <a:extLst>
                    <a:ext uri="{9D8B030D-6E8A-4147-A177-3AD203B41FA5}">
                      <a16:colId xmlns:a16="http://schemas.microsoft.com/office/drawing/2014/main" val="3903620262"/>
                    </a:ext>
                  </a:extLst>
                </a:gridCol>
                <a:gridCol w="675000">
                  <a:extLst>
                    <a:ext uri="{9D8B030D-6E8A-4147-A177-3AD203B41FA5}">
                      <a16:colId xmlns:a16="http://schemas.microsoft.com/office/drawing/2014/main" val="366670559"/>
                    </a:ext>
                  </a:extLst>
                </a:gridCol>
                <a:gridCol w="540000">
                  <a:extLst>
                    <a:ext uri="{9D8B030D-6E8A-4147-A177-3AD203B41FA5}">
                      <a16:colId xmlns:a16="http://schemas.microsoft.com/office/drawing/2014/main" val="3441118521"/>
                    </a:ext>
                  </a:extLst>
                </a:gridCol>
                <a:gridCol w="675000">
                  <a:extLst>
                    <a:ext uri="{9D8B030D-6E8A-4147-A177-3AD203B41FA5}">
                      <a16:colId xmlns:a16="http://schemas.microsoft.com/office/drawing/2014/main" val="3280339703"/>
                    </a:ext>
                  </a:extLst>
                </a:gridCol>
                <a:gridCol w="541356">
                  <a:extLst>
                    <a:ext uri="{9D8B030D-6E8A-4147-A177-3AD203B41FA5}">
                      <a16:colId xmlns:a16="http://schemas.microsoft.com/office/drawing/2014/main" val="1740630040"/>
                    </a:ext>
                  </a:extLst>
                </a:gridCol>
                <a:gridCol w="675000">
                  <a:extLst>
                    <a:ext uri="{9D8B030D-6E8A-4147-A177-3AD203B41FA5}">
                      <a16:colId xmlns:a16="http://schemas.microsoft.com/office/drawing/2014/main" val="2197575714"/>
                    </a:ext>
                  </a:extLst>
                </a:gridCol>
                <a:gridCol w="541356">
                  <a:extLst>
                    <a:ext uri="{9D8B030D-6E8A-4147-A177-3AD203B41FA5}">
                      <a16:colId xmlns:a16="http://schemas.microsoft.com/office/drawing/2014/main" val="2850830848"/>
                    </a:ext>
                  </a:extLst>
                </a:gridCol>
                <a:gridCol w="675000">
                  <a:extLst>
                    <a:ext uri="{9D8B030D-6E8A-4147-A177-3AD203B41FA5}">
                      <a16:colId xmlns:a16="http://schemas.microsoft.com/office/drawing/2014/main" val="2432329309"/>
                    </a:ext>
                  </a:extLst>
                </a:gridCol>
                <a:gridCol w="541356">
                  <a:extLst>
                    <a:ext uri="{9D8B030D-6E8A-4147-A177-3AD203B41FA5}">
                      <a16:colId xmlns:a16="http://schemas.microsoft.com/office/drawing/2014/main" val="2418599103"/>
                    </a:ext>
                  </a:extLst>
                </a:gridCol>
              </a:tblGrid>
              <a:tr h="427307">
                <a:tc>
                  <a:txBody>
                    <a:bodyPr/>
                    <a:lstStyle/>
                    <a:p>
                      <a:pPr algn="l" fontAlgn="b"/>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gridSpan="4">
                  <a:txBody>
                    <a:bodyPr/>
                    <a:lstStyle/>
                    <a:p>
                      <a:pPr algn="ctr" fontAlgn="b"/>
                      <a:r>
                        <a:rPr lang="fr-FR" sz="1200" b="1" u="none" strike="noStrike" dirty="0">
                          <a:effectLst/>
                          <a:latin typeface="Calibri" panose="020F0502020204030204" pitchFamily="34" charset="0"/>
                          <a:cs typeface="Calibri" panose="020F0502020204030204" pitchFamily="34" charset="0"/>
                        </a:rPr>
                        <a:t>SO2 total sur moût (mg/L)</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b"/>
                      <a:r>
                        <a:rPr lang="fr-FR" sz="1200" b="1" u="none" strike="noStrike" dirty="0">
                          <a:effectLst/>
                          <a:latin typeface="Calibri" panose="020F0502020204030204" pitchFamily="34" charset="0"/>
                          <a:cs typeface="Calibri" panose="020F0502020204030204" pitchFamily="34" charset="0"/>
                        </a:rPr>
                        <a:t>SO2 total en fin de fermentation (mg/L)</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73402684"/>
                  </a:ext>
                </a:extLst>
              </a:tr>
              <a:tr h="258013">
                <a:tc>
                  <a:txBody>
                    <a:bodyPr/>
                    <a:lstStyle/>
                    <a:p>
                      <a:pPr algn="l" fontAlgn="b"/>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B w="12700" cap="flat" cmpd="sng" algn="ctr">
                      <a:solidFill>
                        <a:schemeClr val="tx1"/>
                      </a:solidFill>
                      <a:prstDash val="solid"/>
                      <a:round/>
                      <a:headEnd type="none" w="med" len="med"/>
                      <a:tailEnd type="none" w="med" len="med"/>
                    </a:lnB>
                    <a:no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Nbre cuves</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entre 0 et 20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Moins de 20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entre 20 et 50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Plus de 50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hMerge="1">
                  <a:txBody>
                    <a:bodyPr/>
                    <a:lstStyle/>
                    <a:p>
                      <a:endParaRPr lang="fr-FR"/>
                    </a:p>
                  </a:txBody>
                  <a:tcPr/>
                </a:tc>
                <a:extLst>
                  <a:ext uri="{0D108BD9-81ED-4DB2-BD59-A6C34878D82A}">
                    <a16:rowId xmlns:a16="http://schemas.microsoft.com/office/drawing/2014/main" val="1738981384"/>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1</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T w="12700" cap="flat" cmpd="sng" algn="ctr">
                      <a:solidFill>
                        <a:schemeClr val="tx1"/>
                      </a:solidFill>
                      <a:prstDash val="solid"/>
                      <a:round/>
                      <a:headEnd type="none" w="med" len="med"/>
                      <a:tailEnd type="none" w="med" len="med"/>
                    </a:lnT>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89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82</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92%</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7</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8%</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74%</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17</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19%</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extLst>
                  <a:ext uri="{0D108BD9-81ED-4DB2-BD59-A6C34878D82A}">
                    <a16:rowId xmlns:a16="http://schemas.microsoft.com/office/drawing/2014/main" val="2083412720"/>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2</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a:effectLst/>
                          <a:latin typeface="Calibri" panose="020F0502020204030204" pitchFamily="34" charset="0"/>
                          <a:cs typeface="Calibri" panose="020F0502020204030204" pitchFamily="34" charset="0"/>
                        </a:rPr>
                        <a:t>76</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67</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88%</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12%</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60</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79%</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14</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18%</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3%</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510135121"/>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3</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39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24</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62%</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15</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38%</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25</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64%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10</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26%</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a:effectLst/>
                          <a:latin typeface="Calibri" panose="020F0502020204030204" pitchFamily="34" charset="0"/>
                          <a:cs typeface="Calibri" panose="020F0502020204030204" pitchFamily="34" charset="0"/>
                        </a:rPr>
                        <a:t>4</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10%</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3409342475"/>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4</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a:effectLst/>
                          <a:latin typeface="Calibri" panose="020F0502020204030204" pitchFamily="34" charset="0"/>
                          <a:cs typeface="Calibri" panose="020F0502020204030204" pitchFamily="34" charset="0"/>
                        </a:rPr>
                        <a:t>29</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90%</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3</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10%</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66%</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21%</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4</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1063585748"/>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5</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a:effectLst/>
                          <a:latin typeface="Calibri" panose="020F0502020204030204" pitchFamily="34" charset="0"/>
                          <a:cs typeface="Calibri" panose="020F0502020204030204" pitchFamily="34" charset="0"/>
                        </a:rPr>
                        <a:t>54</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48</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89%</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11%</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39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72%</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13</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24%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1778094714"/>
                  </a:ext>
                </a:extLst>
              </a:tr>
              <a:tr h="258013">
                <a:tc>
                  <a:txBody>
                    <a:bodyPr/>
                    <a:lstStyle/>
                    <a:p>
                      <a:pPr algn="l" fontAlgn="b"/>
                      <a:r>
                        <a:rPr lang="fr-FR" sz="1200" b="1" u="none" strike="noStrike" dirty="0">
                          <a:effectLst/>
                          <a:latin typeface="Calibri" panose="020F0502020204030204" pitchFamily="34" charset="0"/>
                          <a:cs typeface="Calibri" panose="020F0502020204030204" pitchFamily="34" charset="0"/>
                        </a:rPr>
                        <a:t>Total</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287</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247</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fr-FR" sz="1100" b="1" i="1" u="none" strike="noStrike" dirty="0">
                          <a:effectLst/>
                          <a:latin typeface="Calibri" panose="020F0502020204030204" pitchFamily="34" charset="0"/>
                          <a:cs typeface="Calibri" panose="020F0502020204030204" pitchFamily="34" charset="0"/>
                        </a:rPr>
                        <a:t>86%</a:t>
                      </a:r>
                      <a:endParaRPr lang="fr-FR" sz="1100" b="1"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40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14%</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209</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73%</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60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21%</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18</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6%</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148595090"/>
                  </a:ext>
                </a:extLst>
              </a:tr>
            </a:tbl>
          </a:graphicData>
        </a:graphic>
      </p:graphicFrame>
      <p:sp>
        <p:nvSpPr>
          <p:cNvPr id="6" name="Rectangle 5">
            <a:extLst>
              <a:ext uri="{FF2B5EF4-FFF2-40B4-BE49-F238E27FC236}">
                <a16:creationId xmlns:a16="http://schemas.microsoft.com/office/drawing/2014/main" id="{142A7774-CB38-93F7-B96A-F6D28451850D}"/>
              </a:ext>
            </a:extLst>
          </p:cNvPr>
          <p:cNvSpPr/>
          <p:nvPr/>
        </p:nvSpPr>
        <p:spPr>
          <a:xfrm>
            <a:off x="4600527" y="1608853"/>
            <a:ext cx="3802060" cy="2465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Tree>
    <p:extLst>
      <p:ext uri="{BB962C8B-B14F-4D97-AF65-F5344CB8AC3E}">
        <p14:creationId xmlns:p14="http://schemas.microsoft.com/office/powerpoint/2010/main" val="30059177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 SO2 en fin de FA, c’est celui produit par la levure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D714140B-8B8F-F7C3-5AB4-9D7E4604D679}"/>
              </a:ext>
            </a:extLst>
          </p:cNvPr>
          <p:cNvSpPr txBox="1"/>
          <p:nvPr/>
        </p:nvSpPr>
        <p:spPr>
          <a:xfrm rot="20647390">
            <a:off x="6207213" y="424413"/>
            <a:ext cx="1028900" cy="461665"/>
          </a:xfrm>
          <a:prstGeom prst="rect">
            <a:avLst/>
          </a:prstGeom>
          <a:solidFill>
            <a:srgbClr val="92D050"/>
          </a:solidFill>
          <a:ln w="79375" cmpd="thickThin">
            <a:solidFill>
              <a:schemeClr val="tx1"/>
            </a:solidFill>
          </a:ln>
        </p:spPr>
        <p:txBody>
          <a:bodyPr wrap="square" rtlCol="0">
            <a:spAutoFit/>
          </a:bodyPr>
          <a:lstStyle/>
          <a:p>
            <a:pPr algn="ctr" defTabSz="685784">
              <a:defRPr/>
            </a:pPr>
            <a:r>
              <a:rPr lang="fr-FR" sz="2400" b="1" dirty="0"/>
              <a:t>OUI</a:t>
            </a:r>
          </a:p>
        </p:txBody>
      </p:sp>
      <p:sp>
        <p:nvSpPr>
          <p:cNvPr id="4" name="ZoneTexte 3">
            <a:extLst>
              <a:ext uri="{FF2B5EF4-FFF2-40B4-BE49-F238E27FC236}">
                <a16:creationId xmlns:a16="http://schemas.microsoft.com/office/drawing/2014/main" id="{2F5F50CC-E01E-FB21-3AB8-F25F91E9A3E5}"/>
              </a:ext>
            </a:extLst>
          </p:cNvPr>
          <p:cNvSpPr txBox="1"/>
          <p:nvPr/>
        </p:nvSpPr>
        <p:spPr>
          <a:xfrm>
            <a:off x="854802" y="1068652"/>
            <a:ext cx="6638572" cy="2539157"/>
          </a:xfrm>
          <a:prstGeom prst="rect">
            <a:avLst/>
          </a:prstGeom>
          <a:noFill/>
        </p:spPr>
        <p:txBody>
          <a:bodyPr wrap="square">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On retrouve très peu du SO2 ajouté à la réception dans le moût</a:t>
            </a:r>
          </a:p>
          <a:p>
            <a:pPr marL="557198" lvl="1" indent="-214307" defTabSz="685784">
              <a:buSzPct val="80000"/>
              <a:buFont typeface="Wingdings" panose="05000000000000000000" pitchFamily="2" charset="2"/>
              <a:buChar char="§"/>
              <a:defRPr/>
            </a:pPr>
            <a:r>
              <a:rPr lang="fr-FR" sz="1050" i="1" dirty="0">
                <a:latin typeface="Calibri" panose="020F0502020204030204" pitchFamily="34" charset="0"/>
                <a:cs typeface="Calibri" panose="020F0502020204030204" pitchFamily="34" charset="0"/>
              </a:rPr>
              <a:t>5 caves où ajout de 4 à 5 g/hl de SO2 à l’entrée de la vendange</a:t>
            </a: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0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557198" lvl="1" indent="-214307" defTabSz="685784">
              <a:buSzPct val="80000"/>
              <a:buFont typeface="Wingdings" panose="05000000000000000000" pitchFamily="2" charset="2"/>
              <a:buChar char="§"/>
              <a:defRPr/>
            </a:pPr>
            <a:endParaRPr lang="fr-FR" sz="1350" i="1" dirty="0">
              <a:latin typeface="Calibri" panose="020F0502020204030204" pitchFamily="34" charset="0"/>
              <a:cs typeface="Calibri" panose="020F0502020204030204" pitchFamily="34" charset="0"/>
            </a:endParaRPr>
          </a:p>
          <a:p>
            <a:pPr marL="214307" indent="-214307" defTabSz="685784">
              <a:buSzPct val="80000"/>
              <a:buFont typeface="Wingdings 2" panose="05020102010507070707" pitchFamily="18" charset="2"/>
              <a:buChar char=""/>
              <a:defRPr/>
            </a:pPr>
            <a:endParaRPr lang="fr-FR" sz="1350" i="1" dirty="0">
              <a:latin typeface="Calibri" panose="020F0502020204030204" pitchFamily="34" charset="0"/>
              <a:cs typeface="Calibri" panose="020F0502020204030204" pitchFamily="34" charset="0"/>
            </a:endParaRPr>
          </a:p>
        </p:txBody>
      </p:sp>
      <p:graphicFrame>
        <p:nvGraphicFramePr>
          <p:cNvPr id="11" name="Tableau 10">
            <a:extLst>
              <a:ext uri="{FF2B5EF4-FFF2-40B4-BE49-F238E27FC236}">
                <a16:creationId xmlns:a16="http://schemas.microsoft.com/office/drawing/2014/main" id="{D8930A14-A6F9-DA51-FDEF-236DA207832D}"/>
              </a:ext>
            </a:extLst>
          </p:cNvPr>
          <p:cNvGraphicFramePr>
            <a:graphicFrameLocks noGrp="1"/>
          </p:cNvGraphicFramePr>
          <p:nvPr/>
        </p:nvGraphicFramePr>
        <p:xfrm>
          <a:off x="696351" y="1805764"/>
          <a:ext cx="7547785" cy="2233398"/>
        </p:xfrm>
        <a:graphic>
          <a:graphicData uri="http://schemas.openxmlformats.org/drawingml/2006/table">
            <a:tbl>
              <a:tblPr>
                <a:tableStyleId>{5C22544A-7EE6-4342-B048-85BDC9FD1C3A}</a:tableStyleId>
              </a:tblPr>
              <a:tblGrid>
                <a:gridCol w="564466">
                  <a:extLst>
                    <a:ext uri="{9D8B030D-6E8A-4147-A177-3AD203B41FA5}">
                      <a16:colId xmlns:a16="http://schemas.microsoft.com/office/drawing/2014/main" val="3614731277"/>
                    </a:ext>
                  </a:extLst>
                </a:gridCol>
                <a:gridCol w="1039251">
                  <a:extLst>
                    <a:ext uri="{9D8B030D-6E8A-4147-A177-3AD203B41FA5}">
                      <a16:colId xmlns:a16="http://schemas.microsoft.com/office/drawing/2014/main" val="3357064121"/>
                    </a:ext>
                  </a:extLst>
                </a:gridCol>
                <a:gridCol w="675000">
                  <a:extLst>
                    <a:ext uri="{9D8B030D-6E8A-4147-A177-3AD203B41FA5}">
                      <a16:colId xmlns:a16="http://schemas.microsoft.com/office/drawing/2014/main" val="394279826"/>
                    </a:ext>
                  </a:extLst>
                </a:gridCol>
                <a:gridCol w="405000">
                  <a:extLst>
                    <a:ext uri="{9D8B030D-6E8A-4147-A177-3AD203B41FA5}">
                      <a16:colId xmlns:a16="http://schemas.microsoft.com/office/drawing/2014/main" val="3903620262"/>
                    </a:ext>
                  </a:extLst>
                </a:gridCol>
                <a:gridCol w="675000">
                  <a:extLst>
                    <a:ext uri="{9D8B030D-6E8A-4147-A177-3AD203B41FA5}">
                      <a16:colId xmlns:a16="http://schemas.microsoft.com/office/drawing/2014/main" val="366670559"/>
                    </a:ext>
                  </a:extLst>
                </a:gridCol>
                <a:gridCol w="540000">
                  <a:extLst>
                    <a:ext uri="{9D8B030D-6E8A-4147-A177-3AD203B41FA5}">
                      <a16:colId xmlns:a16="http://schemas.microsoft.com/office/drawing/2014/main" val="3441118521"/>
                    </a:ext>
                  </a:extLst>
                </a:gridCol>
                <a:gridCol w="675000">
                  <a:extLst>
                    <a:ext uri="{9D8B030D-6E8A-4147-A177-3AD203B41FA5}">
                      <a16:colId xmlns:a16="http://schemas.microsoft.com/office/drawing/2014/main" val="3280339703"/>
                    </a:ext>
                  </a:extLst>
                </a:gridCol>
                <a:gridCol w="541356">
                  <a:extLst>
                    <a:ext uri="{9D8B030D-6E8A-4147-A177-3AD203B41FA5}">
                      <a16:colId xmlns:a16="http://schemas.microsoft.com/office/drawing/2014/main" val="1740630040"/>
                    </a:ext>
                  </a:extLst>
                </a:gridCol>
                <a:gridCol w="675000">
                  <a:extLst>
                    <a:ext uri="{9D8B030D-6E8A-4147-A177-3AD203B41FA5}">
                      <a16:colId xmlns:a16="http://schemas.microsoft.com/office/drawing/2014/main" val="2197575714"/>
                    </a:ext>
                  </a:extLst>
                </a:gridCol>
                <a:gridCol w="541356">
                  <a:extLst>
                    <a:ext uri="{9D8B030D-6E8A-4147-A177-3AD203B41FA5}">
                      <a16:colId xmlns:a16="http://schemas.microsoft.com/office/drawing/2014/main" val="2850830848"/>
                    </a:ext>
                  </a:extLst>
                </a:gridCol>
                <a:gridCol w="675000">
                  <a:extLst>
                    <a:ext uri="{9D8B030D-6E8A-4147-A177-3AD203B41FA5}">
                      <a16:colId xmlns:a16="http://schemas.microsoft.com/office/drawing/2014/main" val="2432329309"/>
                    </a:ext>
                  </a:extLst>
                </a:gridCol>
                <a:gridCol w="541356">
                  <a:extLst>
                    <a:ext uri="{9D8B030D-6E8A-4147-A177-3AD203B41FA5}">
                      <a16:colId xmlns:a16="http://schemas.microsoft.com/office/drawing/2014/main" val="2418599103"/>
                    </a:ext>
                  </a:extLst>
                </a:gridCol>
              </a:tblGrid>
              <a:tr h="427307">
                <a:tc>
                  <a:txBody>
                    <a:bodyPr/>
                    <a:lstStyle/>
                    <a:p>
                      <a:pPr algn="l" fontAlgn="b"/>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gridSpan="4">
                  <a:txBody>
                    <a:bodyPr/>
                    <a:lstStyle/>
                    <a:p>
                      <a:pPr algn="ctr" fontAlgn="b"/>
                      <a:r>
                        <a:rPr lang="fr-FR" sz="1200" b="1" u="none" strike="noStrike" dirty="0">
                          <a:effectLst/>
                          <a:latin typeface="Calibri" panose="020F0502020204030204" pitchFamily="34" charset="0"/>
                          <a:cs typeface="Calibri" panose="020F0502020204030204" pitchFamily="34" charset="0"/>
                        </a:rPr>
                        <a:t>SO2 total sur moût (mg/L)</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b"/>
                      <a:r>
                        <a:rPr lang="fr-FR" sz="1200" b="1" u="none" strike="noStrike" dirty="0">
                          <a:effectLst/>
                          <a:latin typeface="Calibri" panose="020F0502020204030204" pitchFamily="34" charset="0"/>
                          <a:cs typeface="Calibri" panose="020F0502020204030204" pitchFamily="34" charset="0"/>
                        </a:rPr>
                        <a:t>SO2 total en fin de fermentation (mg/L)</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73402684"/>
                  </a:ext>
                </a:extLst>
              </a:tr>
              <a:tr h="258013">
                <a:tc>
                  <a:txBody>
                    <a:bodyPr/>
                    <a:lstStyle/>
                    <a:p>
                      <a:pPr algn="l" fontAlgn="b"/>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B w="12700" cap="flat" cmpd="sng" algn="ctr">
                      <a:solidFill>
                        <a:schemeClr val="tx1"/>
                      </a:solidFill>
                      <a:prstDash val="solid"/>
                      <a:round/>
                      <a:headEnd type="none" w="med" len="med"/>
                      <a:tailEnd type="none" w="med" len="med"/>
                    </a:lnB>
                    <a:no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Nbre cuves</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entre 0 et 20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Moins de 20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entre 20 et 50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hMerge="1">
                  <a:txBody>
                    <a:bodyPr/>
                    <a:lstStyle/>
                    <a:p>
                      <a:endParaRPr lang="fr-FR"/>
                    </a:p>
                  </a:txBody>
                  <a:tcPr/>
                </a:tc>
                <a:tc gridSpan="2">
                  <a:txBody>
                    <a:bodyPr/>
                    <a:lstStyle/>
                    <a:p>
                      <a:pPr algn="ctr" fontAlgn="b"/>
                      <a:r>
                        <a:rPr lang="fr-FR" sz="1200" b="1" u="none" strike="noStrike" dirty="0">
                          <a:effectLst/>
                          <a:latin typeface="Calibri" panose="020F0502020204030204" pitchFamily="34" charset="0"/>
                          <a:cs typeface="Calibri" panose="020F0502020204030204" pitchFamily="34" charset="0"/>
                        </a:rPr>
                        <a:t>Plus de 50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hMerge="1">
                  <a:txBody>
                    <a:bodyPr/>
                    <a:lstStyle/>
                    <a:p>
                      <a:endParaRPr lang="fr-FR"/>
                    </a:p>
                  </a:txBody>
                  <a:tcPr/>
                </a:tc>
                <a:extLst>
                  <a:ext uri="{0D108BD9-81ED-4DB2-BD59-A6C34878D82A}">
                    <a16:rowId xmlns:a16="http://schemas.microsoft.com/office/drawing/2014/main" val="1738981384"/>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1</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T w="12700" cap="flat" cmpd="sng" algn="ctr">
                      <a:solidFill>
                        <a:schemeClr val="tx1"/>
                      </a:solidFill>
                      <a:prstDash val="solid"/>
                      <a:round/>
                      <a:headEnd type="none" w="med" len="med"/>
                      <a:tailEnd type="none" w="med" len="med"/>
                    </a:lnT>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89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82</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92%</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7</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8%</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74%</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17</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19%</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a:t>
                      </a:r>
                    </a:p>
                  </a:txBody>
                  <a:tcPr marL="3572" marR="3572" marT="357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90000"/>
                      </a:schemeClr>
                    </a:solidFill>
                  </a:tcPr>
                </a:tc>
                <a:extLst>
                  <a:ext uri="{0D108BD9-81ED-4DB2-BD59-A6C34878D82A}">
                    <a16:rowId xmlns:a16="http://schemas.microsoft.com/office/drawing/2014/main" val="2083412720"/>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2</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a:effectLst/>
                          <a:latin typeface="Calibri" panose="020F0502020204030204" pitchFamily="34" charset="0"/>
                          <a:cs typeface="Calibri" panose="020F0502020204030204" pitchFamily="34" charset="0"/>
                        </a:rPr>
                        <a:t>76</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67</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88%</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12%</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60</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79%</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14</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18%</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3%</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510135121"/>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3</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39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24</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62%</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15</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38%</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25</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64%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10</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26%</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a:effectLst/>
                          <a:latin typeface="Calibri" panose="020F0502020204030204" pitchFamily="34" charset="0"/>
                          <a:cs typeface="Calibri" panose="020F0502020204030204" pitchFamily="34" charset="0"/>
                        </a:rPr>
                        <a:t>4</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10%</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3409342475"/>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4</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a:effectLst/>
                          <a:latin typeface="Calibri" panose="020F0502020204030204" pitchFamily="34" charset="0"/>
                          <a:cs typeface="Calibri" panose="020F0502020204030204" pitchFamily="34" charset="0"/>
                        </a:rPr>
                        <a:t>29</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90%</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3</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10%</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66%</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21%</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4</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1063585748"/>
                  </a:ext>
                </a:extLst>
              </a:tr>
              <a:tr h="258013">
                <a:tc>
                  <a:txBody>
                    <a:bodyPr/>
                    <a:lstStyle/>
                    <a:p>
                      <a:pPr algn="l" fontAlgn="b"/>
                      <a:r>
                        <a:rPr lang="fr-FR" sz="1200" u="none" strike="noStrike">
                          <a:effectLst/>
                          <a:latin typeface="Calibri" panose="020F0502020204030204" pitchFamily="34" charset="0"/>
                          <a:cs typeface="Calibri" panose="020F0502020204030204" pitchFamily="34" charset="0"/>
                        </a:rPr>
                        <a:t>Cave 5</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u="none" strike="noStrike">
                          <a:effectLst/>
                          <a:latin typeface="Calibri" panose="020F0502020204030204" pitchFamily="34" charset="0"/>
                          <a:cs typeface="Calibri" panose="020F0502020204030204" pitchFamily="34" charset="0"/>
                        </a:rPr>
                        <a:t>54</a:t>
                      </a:r>
                      <a:endParaRPr lang="fr-FR" sz="1200" b="0" i="0" u="none" strike="noStrike">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48</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
                      <a:r>
                        <a:rPr lang="fr-FR" sz="1100" i="1" u="none" strike="noStrike" dirty="0">
                          <a:effectLst/>
                          <a:latin typeface="Calibri" panose="020F0502020204030204" pitchFamily="34" charset="0"/>
                          <a:cs typeface="Calibri" panose="020F0502020204030204" pitchFamily="34" charset="0"/>
                        </a:rPr>
                        <a:t>89%</a:t>
                      </a:r>
                      <a:endParaRPr lang="fr-FR" sz="1100" b="0"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6</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11%</a:t>
                      </a:r>
                    </a:p>
                  </a:txBody>
                  <a:tcPr marL="3572" marR="3572" marT="3572" marB="0"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39</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72%</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13</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24%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tc>
                  <a:txBody>
                    <a:bodyPr/>
                    <a:lstStyle/>
                    <a:p>
                      <a:pPr algn="ctr" fontAlgn="b"/>
                      <a:r>
                        <a:rPr lang="fr-FR" sz="1200" u="none" strike="noStrike" dirty="0">
                          <a:effectLst/>
                          <a:latin typeface="Calibri" panose="020F0502020204030204" pitchFamily="34" charset="0"/>
                          <a:cs typeface="Calibri" panose="020F0502020204030204" pitchFamily="34" charset="0"/>
                        </a:rPr>
                        <a:t>2</a:t>
                      </a: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0" i="1" u="none" strike="noStrike" cap="none" dirty="0">
                          <a:solidFill>
                            <a:schemeClr val="dk1"/>
                          </a:solidFill>
                          <a:effectLst/>
                          <a:latin typeface="Calibri" panose="020F0502020204030204" pitchFamily="34" charset="0"/>
                          <a:ea typeface="+mn-ea"/>
                          <a:cs typeface="Calibri" panose="020F0502020204030204" pitchFamily="34" charset="0"/>
                          <a:sym typeface="Arial"/>
                        </a:rPr>
                        <a:t>4%</a:t>
                      </a:r>
                    </a:p>
                  </a:txBody>
                  <a:tcPr marL="3572" marR="3572" marT="3572" marB="0" anchor="ctr">
                    <a:lnR w="12700" cap="flat" cmpd="sng" algn="ctr">
                      <a:solidFill>
                        <a:schemeClr val="tx1"/>
                      </a:solidFill>
                      <a:prstDash val="solid"/>
                      <a:round/>
                      <a:headEnd type="none" w="med" len="med"/>
                      <a:tailEnd type="none" w="med" len="med"/>
                    </a:lnR>
                    <a:solidFill>
                      <a:schemeClr val="tx2">
                        <a:lumMod val="90000"/>
                      </a:schemeClr>
                    </a:solidFill>
                  </a:tcPr>
                </a:tc>
                <a:extLst>
                  <a:ext uri="{0D108BD9-81ED-4DB2-BD59-A6C34878D82A}">
                    <a16:rowId xmlns:a16="http://schemas.microsoft.com/office/drawing/2014/main" val="1778094714"/>
                  </a:ext>
                </a:extLst>
              </a:tr>
              <a:tr h="258013">
                <a:tc>
                  <a:txBody>
                    <a:bodyPr/>
                    <a:lstStyle/>
                    <a:p>
                      <a:pPr algn="l" fontAlgn="b"/>
                      <a:r>
                        <a:rPr lang="fr-FR" sz="1200" b="1" u="none" strike="noStrike" dirty="0">
                          <a:effectLst/>
                          <a:latin typeface="Calibri" panose="020F0502020204030204" pitchFamily="34" charset="0"/>
                          <a:cs typeface="Calibri" panose="020F0502020204030204" pitchFamily="34" charset="0"/>
                        </a:rPr>
                        <a:t>Total</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no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287</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no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247</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fr-FR" sz="1100" b="1" i="1" u="none" strike="noStrike" dirty="0">
                          <a:effectLst/>
                          <a:latin typeface="Calibri" panose="020F0502020204030204" pitchFamily="34" charset="0"/>
                          <a:cs typeface="Calibri" panose="020F0502020204030204" pitchFamily="34" charset="0"/>
                        </a:rPr>
                        <a:t>86%</a:t>
                      </a:r>
                      <a:endParaRPr lang="fr-FR" sz="1100" b="1" i="1"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40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14%</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209</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73%</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60</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21%</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fontAlgn="b"/>
                      <a:r>
                        <a:rPr lang="fr-FR" sz="1200" b="1" u="none" strike="noStrike" dirty="0">
                          <a:effectLst/>
                          <a:latin typeface="Calibri" panose="020F0502020204030204" pitchFamily="34" charset="0"/>
                          <a:cs typeface="Calibri" panose="020F0502020204030204" pitchFamily="34" charset="0"/>
                        </a:rPr>
                        <a:t>18</a:t>
                      </a:r>
                      <a:endParaRPr lang="fr-FR" sz="1200" b="1" i="0" u="none" strike="noStrike" dirty="0">
                        <a:solidFill>
                          <a:srgbClr val="000000"/>
                        </a:solidFill>
                        <a:effectLst/>
                        <a:latin typeface="Calibri" panose="020F0502020204030204" pitchFamily="34" charset="0"/>
                        <a:cs typeface="Calibri" panose="020F0502020204030204" pitchFamily="34" charset="0"/>
                      </a:endParaRPr>
                    </a:p>
                  </a:txBody>
                  <a:tcPr marL="3572" marR="3572" marT="357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90000"/>
                      </a:schemeClr>
                    </a:solidFill>
                  </a:tcPr>
                </a:tc>
                <a:tc>
                  <a:txBody>
                    <a:bodyPr/>
                    <a:lstStyle/>
                    <a:p>
                      <a:pPr marR="0" algn="ctr" rtl="0" fontAlgn="b">
                        <a:lnSpc>
                          <a:spcPct val="100000"/>
                        </a:lnSpc>
                        <a:spcBef>
                          <a:spcPts val="0"/>
                        </a:spcBef>
                        <a:spcAft>
                          <a:spcPts val="0"/>
                        </a:spcAft>
                        <a:buClr>
                          <a:srgbClr val="000000"/>
                        </a:buClr>
                        <a:buFont typeface="Arial"/>
                      </a:pPr>
                      <a:r>
                        <a:rPr lang="fr-FR" sz="1100" b="1" i="1" u="none" strike="noStrike" cap="none" dirty="0">
                          <a:solidFill>
                            <a:schemeClr val="dk1"/>
                          </a:solidFill>
                          <a:effectLst/>
                          <a:latin typeface="Calibri" panose="020F0502020204030204" pitchFamily="34" charset="0"/>
                          <a:ea typeface="+mn-ea"/>
                          <a:cs typeface="Calibri" panose="020F0502020204030204" pitchFamily="34" charset="0"/>
                          <a:sym typeface="Arial"/>
                        </a:rPr>
                        <a:t>6%</a:t>
                      </a:r>
                    </a:p>
                  </a:txBody>
                  <a:tcPr marL="3572" marR="3572" marT="357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148595090"/>
                  </a:ext>
                </a:extLst>
              </a:tr>
            </a:tbl>
          </a:graphicData>
        </a:graphic>
      </p:graphicFrame>
    </p:spTree>
    <p:extLst>
      <p:ext uri="{BB962C8B-B14F-4D97-AF65-F5344CB8AC3E}">
        <p14:creationId xmlns:p14="http://schemas.microsoft.com/office/powerpoint/2010/main" val="116684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1"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En 2022…</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E14D57B2-7A4F-332B-CE2E-800C1B02F7F1}"/>
              </a:ext>
            </a:extLst>
          </p:cNvPr>
          <p:cNvSpPr txBox="1"/>
          <p:nvPr/>
        </p:nvSpPr>
        <p:spPr>
          <a:xfrm>
            <a:off x="861870" y="1132280"/>
            <a:ext cx="6003351" cy="3139321"/>
          </a:xfrm>
          <a:prstGeom prst="rect">
            <a:avLst/>
          </a:prstGeom>
          <a:noFill/>
        </p:spPr>
        <p:txBody>
          <a:bodyPr wrap="square" rtlCol="0">
            <a:spAutoFit/>
          </a:bodyPr>
          <a:lstStyle/>
          <a:p>
            <a:pPr marL="214307" indent="-214307" defTabSz="685784">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Maturité</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Maturation rapide et compliquée</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Des pluies qui ont fait du bien à la maturation </a:t>
            </a:r>
          </a:p>
          <a:p>
            <a:pPr marL="214307" lvl="1" indent="-214307" defTabSz="685784">
              <a:lnSpc>
                <a:spcPct val="200000"/>
              </a:lnSpc>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Etat sanitaire </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D’abord très propre, puis forte dégradation sur la fin de certains secteurs tardifs</a:t>
            </a:r>
          </a:p>
          <a:p>
            <a:pPr marL="214307" lvl="1" indent="-214307" defTabSz="685784">
              <a:lnSpc>
                <a:spcPct val="200000"/>
              </a:lnSpc>
              <a:buSzPct val="80000"/>
              <a:buFont typeface="Wingdings 2" panose="05020102010507070707" pitchFamily="18" charset="2"/>
              <a:buChar char=""/>
              <a:defRPr/>
            </a:pPr>
            <a:r>
              <a:rPr lang="fr-FR" sz="1500" i="1" dirty="0">
                <a:latin typeface="Calibri" panose="020F0502020204030204" pitchFamily="34" charset="0"/>
                <a:cs typeface="Calibri" panose="020F0502020204030204" pitchFamily="34" charset="0"/>
              </a:rPr>
              <a:t>Moûts</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Des acidités très faibles</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Des couleurs orangés importantes sur les Grenaches</a:t>
            </a:r>
          </a:p>
          <a:p>
            <a:pPr marL="557198" lvl="1" indent="-214307" defTabSz="685784">
              <a:buSzPct val="80000"/>
              <a:buFont typeface="Wingdings" panose="05000000000000000000" pitchFamily="2" charset="2"/>
              <a:buChar char="§"/>
              <a:defRPr/>
            </a:pPr>
            <a:r>
              <a:rPr lang="fr-FR" sz="1500" i="1" dirty="0">
                <a:latin typeface="Calibri" panose="020F0502020204030204" pitchFamily="34" charset="0"/>
                <a:cs typeface="Calibri" panose="020F0502020204030204" pitchFamily="34" charset="0"/>
              </a:rPr>
              <a:t>Des couleurs qui sont bien tombées</a:t>
            </a:r>
          </a:p>
          <a:p>
            <a:pPr marL="1200120" lvl="2" indent="-285743">
              <a:buFont typeface="Arial" panose="020B0604020202020204" pitchFamily="34" charset="0"/>
              <a:buChar char="•"/>
            </a:pPr>
            <a:endParaRPr lang="fr-FR" sz="1800" i="1" dirty="0"/>
          </a:p>
        </p:txBody>
      </p:sp>
    </p:spTree>
    <p:extLst>
      <p:ext uri="{BB962C8B-B14F-4D97-AF65-F5344CB8AC3E}">
        <p14:creationId xmlns:p14="http://schemas.microsoft.com/office/powerpoint/2010/main" val="2701562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 SO2 en fin de FA, c’est celui produit par la levure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graphicFrame>
        <p:nvGraphicFramePr>
          <p:cNvPr id="6" name="Graphique 5">
            <a:extLst>
              <a:ext uri="{FF2B5EF4-FFF2-40B4-BE49-F238E27FC236}">
                <a16:creationId xmlns:a16="http://schemas.microsoft.com/office/drawing/2014/main" id="{0F3A8850-1818-457C-9744-557E2BE25A4A}"/>
              </a:ext>
            </a:extLst>
          </p:cNvPr>
          <p:cNvGraphicFramePr>
            <a:graphicFrameLocks/>
          </p:cNvGraphicFramePr>
          <p:nvPr>
            <p:extLst>
              <p:ext uri="{D42A27DB-BD31-4B8C-83A1-F6EECF244321}">
                <p14:modId xmlns:p14="http://schemas.microsoft.com/office/powerpoint/2010/main" val="4234813740"/>
              </p:ext>
            </p:extLst>
          </p:nvPr>
        </p:nvGraphicFramePr>
        <p:xfrm>
          <a:off x="492957" y="826452"/>
          <a:ext cx="8158086" cy="40134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2193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8A7100B9-85BF-0241-7BD2-7E035996663B}"/>
              </a:ext>
            </a:extLst>
          </p:cNvPr>
          <p:cNvGraphicFramePr>
            <a:graphicFrameLocks/>
          </p:cNvGraphicFramePr>
          <p:nvPr>
            <p:extLst>
              <p:ext uri="{D42A27DB-BD31-4B8C-83A1-F6EECF244321}">
                <p14:modId xmlns:p14="http://schemas.microsoft.com/office/powerpoint/2010/main" val="2602376111"/>
              </p:ext>
            </p:extLst>
          </p:nvPr>
        </p:nvGraphicFramePr>
        <p:xfrm>
          <a:off x="492957" y="826452"/>
          <a:ext cx="8158086" cy="4013466"/>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Le SO2 en fin de FA, c’est celui produit par la levure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F94B5BAB-3F09-5508-F089-FA89BDE0FC75}"/>
              </a:ext>
            </a:extLst>
          </p:cNvPr>
          <p:cNvSpPr/>
          <p:nvPr/>
        </p:nvSpPr>
        <p:spPr>
          <a:xfrm>
            <a:off x="778685" y="1172581"/>
            <a:ext cx="707687" cy="31444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8" name="Ellipse 7">
            <a:extLst>
              <a:ext uri="{FF2B5EF4-FFF2-40B4-BE49-F238E27FC236}">
                <a16:creationId xmlns:a16="http://schemas.microsoft.com/office/drawing/2014/main" id="{C4D44EC0-DA58-D42A-B5B9-D4C69E23F2DE}"/>
              </a:ext>
            </a:extLst>
          </p:cNvPr>
          <p:cNvSpPr/>
          <p:nvPr/>
        </p:nvSpPr>
        <p:spPr>
          <a:xfrm>
            <a:off x="1375720" y="1172581"/>
            <a:ext cx="707687" cy="31444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9" name="Ellipse 8">
            <a:extLst>
              <a:ext uri="{FF2B5EF4-FFF2-40B4-BE49-F238E27FC236}">
                <a16:creationId xmlns:a16="http://schemas.microsoft.com/office/drawing/2014/main" id="{1155A18C-A176-DE54-F611-354669C54E37}"/>
              </a:ext>
            </a:extLst>
          </p:cNvPr>
          <p:cNvSpPr/>
          <p:nvPr/>
        </p:nvSpPr>
        <p:spPr>
          <a:xfrm>
            <a:off x="6081726" y="3091144"/>
            <a:ext cx="707687" cy="1480857"/>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0" name="Ellipse 9">
            <a:extLst>
              <a:ext uri="{FF2B5EF4-FFF2-40B4-BE49-F238E27FC236}">
                <a16:creationId xmlns:a16="http://schemas.microsoft.com/office/drawing/2014/main" id="{5415618F-B71B-90D2-E5D3-543AF0515E35}"/>
              </a:ext>
            </a:extLst>
          </p:cNvPr>
          <p:cNvSpPr/>
          <p:nvPr/>
        </p:nvSpPr>
        <p:spPr>
          <a:xfrm>
            <a:off x="7275796" y="3055845"/>
            <a:ext cx="707687" cy="151615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cxnSp>
        <p:nvCxnSpPr>
          <p:cNvPr id="15" name="Connecteur droit avec flèche 14">
            <a:extLst>
              <a:ext uri="{FF2B5EF4-FFF2-40B4-BE49-F238E27FC236}">
                <a16:creationId xmlns:a16="http://schemas.microsoft.com/office/drawing/2014/main" id="{D9A80596-6CCA-CB4C-2104-1947954394C2}"/>
              </a:ext>
            </a:extLst>
          </p:cNvPr>
          <p:cNvCxnSpPr>
            <a:cxnSpLocks/>
          </p:cNvCxnSpPr>
          <p:nvPr/>
        </p:nvCxnSpPr>
        <p:spPr>
          <a:xfrm>
            <a:off x="4128281" y="2445141"/>
            <a:ext cx="0" cy="5196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506614C7-0AEF-BBBA-CC9C-733AB65A7C03}"/>
              </a:ext>
            </a:extLst>
          </p:cNvPr>
          <p:cNvCxnSpPr>
            <a:cxnSpLocks/>
          </p:cNvCxnSpPr>
          <p:nvPr/>
        </p:nvCxnSpPr>
        <p:spPr>
          <a:xfrm>
            <a:off x="4669888" y="2445141"/>
            <a:ext cx="0" cy="5196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5DDA6CFD-056C-A26E-1980-0A750F184F49}"/>
              </a:ext>
            </a:extLst>
          </p:cNvPr>
          <p:cNvCxnSpPr>
            <a:cxnSpLocks/>
          </p:cNvCxnSpPr>
          <p:nvPr/>
        </p:nvCxnSpPr>
        <p:spPr>
          <a:xfrm>
            <a:off x="5881468" y="2445141"/>
            <a:ext cx="0" cy="5196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83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CA1A8527-1F50-C7B5-9B5E-EC5085B9F4E8}"/>
              </a:ext>
            </a:extLst>
          </p:cNvPr>
          <p:cNvGraphicFramePr>
            <a:graphicFrameLocks/>
          </p:cNvGraphicFramePr>
          <p:nvPr>
            <p:extLst>
              <p:ext uri="{D42A27DB-BD31-4B8C-83A1-F6EECF244321}">
                <p14:modId xmlns:p14="http://schemas.microsoft.com/office/powerpoint/2010/main" val="186022704"/>
              </p:ext>
            </p:extLst>
          </p:nvPr>
        </p:nvGraphicFramePr>
        <p:xfrm>
          <a:off x="492958" y="826452"/>
          <a:ext cx="8158086" cy="4013465"/>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66;p15">
            <a:extLst>
              <a:ext uri="{FF2B5EF4-FFF2-40B4-BE49-F238E27FC236}">
                <a16:creationId xmlns:a16="http://schemas.microsoft.com/office/drawing/2014/main" id="{0196EF65-FFA2-4873-8883-A2EEA342FD3A}"/>
              </a:ext>
            </a:extLst>
          </p:cNvPr>
          <p:cNvSpPr txBox="1">
            <a:spLocks noGrp="1"/>
          </p:cNvSpPr>
          <p:nvPr>
            <p:ph type="ctrTitle"/>
          </p:nvPr>
        </p:nvSpPr>
        <p:spPr>
          <a:xfrm>
            <a:off x="311700" y="303582"/>
            <a:ext cx="8520600" cy="522870"/>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cs typeface="Times New Roman" panose="02020603050405020304" pitchFamily="18" charset="0"/>
              </a:rPr>
              <a:t>Et pour l’acidité volatile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848CB7E-05B0-75CB-386D-6673192CE386}"/>
              </a:ext>
            </a:extLst>
          </p:cNvPr>
          <p:cNvCxnSpPr>
            <a:cxnSpLocks/>
          </p:cNvCxnSpPr>
          <p:nvPr/>
        </p:nvCxnSpPr>
        <p:spPr>
          <a:xfrm>
            <a:off x="1143000" y="1566559"/>
            <a:ext cx="0" cy="4298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0CF44B80-7E53-1C6B-AB1F-CD0D2DC7B9CD}"/>
              </a:ext>
            </a:extLst>
          </p:cNvPr>
          <p:cNvCxnSpPr>
            <a:cxnSpLocks/>
          </p:cNvCxnSpPr>
          <p:nvPr/>
        </p:nvCxnSpPr>
        <p:spPr>
          <a:xfrm>
            <a:off x="6469380" y="1566559"/>
            <a:ext cx="0" cy="4298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89CA4BDC-D4F0-B169-3207-761B18092A7A}"/>
              </a:ext>
            </a:extLst>
          </p:cNvPr>
          <p:cNvSpPr/>
          <p:nvPr/>
        </p:nvSpPr>
        <p:spPr>
          <a:xfrm>
            <a:off x="1378402" y="1889760"/>
            <a:ext cx="707687" cy="25533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8" name="Ellipse 17">
            <a:extLst>
              <a:ext uri="{FF2B5EF4-FFF2-40B4-BE49-F238E27FC236}">
                <a16:creationId xmlns:a16="http://schemas.microsoft.com/office/drawing/2014/main" id="{1DABE57E-5B48-94F6-180C-5AED61D1F09A}"/>
              </a:ext>
            </a:extLst>
          </p:cNvPr>
          <p:cNvSpPr/>
          <p:nvPr/>
        </p:nvSpPr>
        <p:spPr>
          <a:xfrm>
            <a:off x="1980383" y="1889760"/>
            <a:ext cx="707687" cy="25533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9" name="Ellipse 18">
            <a:extLst>
              <a:ext uri="{FF2B5EF4-FFF2-40B4-BE49-F238E27FC236}">
                <a16:creationId xmlns:a16="http://schemas.microsoft.com/office/drawing/2014/main" id="{1F65F148-A5ED-21FC-B86F-9A0CB6EF411F}"/>
              </a:ext>
            </a:extLst>
          </p:cNvPr>
          <p:cNvSpPr/>
          <p:nvPr/>
        </p:nvSpPr>
        <p:spPr>
          <a:xfrm>
            <a:off x="7881094" y="1232807"/>
            <a:ext cx="707687" cy="31630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Tree>
    <p:extLst>
      <p:ext uri="{BB962C8B-B14F-4D97-AF65-F5344CB8AC3E}">
        <p14:creationId xmlns:p14="http://schemas.microsoft.com/office/powerpoint/2010/main" val="19444041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HVE V4?</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A6A160B5-D5E5-15AD-5F0A-60905C63A495}"/>
              </a:ext>
            </a:extLst>
          </p:cNvPr>
          <p:cNvSpPr txBox="1"/>
          <p:nvPr/>
        </p:nvSpPr>
        <p:spPr>
          <a:xfrm>
            <a:off x="490451" y="911399"/>
            <a:ext cx="8435246" cy="1908215"/>
          </a:xfrm>
          <a:prstGeom prst="rect">
            <a:avLst/>
          </a:prstGeom>
          <a:noFill/>
        </p:spPr>
        <p:txBody>
          <a:bodyPr wrap="square" rtlCol="0">
            <a:spAutoFit/>
          </a:bodyPr>
          <a:lstStyle/>
          <a:p>
            <a:r>
              <a:rPr lang="fr-FR" sz="1500" i="1" u="sng" dirty="0">
                <a:latin typeface="Calibri" panose="020F0502020204030204" pitchFamily="34" charset="0"/>
                <a:ea typeface="Calibri" panose="020F0502020204030204" pitchFamily="34" charset="0"/>
                <a:cs typeface="Calibri" panose="020F0502020204030204" pitchFamily="34" charset="0"/>
              </a:rPr>
              <a:t>HVE 2023 </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Nouveau référentiel depuis le 22 novembre 2022</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Suppression de la voie B</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Audit sur le nouveau référentiel de la campagne culturale 2022-2023 pour l’ensemble des exploitations </a:t>
            </a:r>
          </a:p>
          <a:p>
            <a:pPr marL="285750" indent="-285750">
              <a:buFont typeface="Arial" panose="020B0604020202020204" pitchFamily="34" charset="0"/>
              <a:buChar char="•"/>
            </a:pPr>
            <a:endParaRPr lang="fr-FR" dirty="0"/>
          </a:p>
          <a:p>
            <a:endParaRPr lang="fr-FR" dirty="0"/>
          </a:p>
        </p:txBody>
      </p:sp>
    </p:spTree>
    <p:extLst>
      <p:ext uri="{BB962C8B-B14F-4D97-AF65-F5344CB8AC3E}">
        <p14:creationId xmlns:p14="http://schemas.microsoft.com/office/powerpoint/2010/main" val="35178888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7150" y="4752201"/>
            <a:ext cx="409086" cy="323165"/>
          </a:xfrm>
          <a:prstGeom prst="rect">
            <a:avLst/>
          </a:prstGeom>
          <a:noFill/>
        </p:spPr>
        <p:txBody>
          <a:bodyPr wrap="none" rtlCol="0">
            <a:spAutoFit/>
          </a:bodyPr>
          <a:lstStyle/>
          <a:p>
            <a:pPr defTabSz="685800">
              <a:buClrTx/>
              <a:defRPr/>
            </a:pPr>
            <a:r>
              <a:rPr lang="fr-FR" sz="1500" b="1" kern="1200" dirty="0">
                <a:solidFill>
                  <a:prstClr val="white"/>
                </a:solidFill>
                <a:latin typeface="Trebuchet MS" panose="020B0603020202020204"/>
                <a:ea typeface="+mn-ea"/>
                <a:cs typeface="+mn-cs"/>
              </a:rPr>
              <a:t>15</a:t>
            </a:r>
          </a:p>
        </p:txBody>
      </p:sp>
      <p:graphicFrame>
        <p:nvGraphicFramePr>
          <p:cNvPr id="5" name="Diagramme 4"/>
          <p:cNvGraphicFramePr/>
          <p:nvPr>
            <p:extLst>
              <p:ext uri="{D42A27DB-BD31-4B8C-83A1-F6EECF244321}">
                <p14:modId xmlns:p14="http://schemas.microsoft.com/office/powerpoint/2010/main" val="2407739806"/>
              </p:ext>
            </p:extLst>
          </p:nvPr>
        </p:nvGraphicFramePr>
        <p:xfrm>
          <a:off x="-733457" y="913807"/>
          <a:ext cx="4343400" cy="269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me 14"/>
          <p:cNvGraphicFramePr/>
          <p:nvPr>
            <p:extLst>
              <p:ext uri="{D42A27DB-BD31-4B8C-83A1-F6EECF244321}">
                <p14:modId xmlns:p14="http://schemas.microsoft.com/office/powerpoint/2010/main" val="1386031673"/>
              </p:ext>
            </p:extLst>
          </p:nvPr>
        </p:nvGraphicFramePr>
        <p:xfrm>
          <a:off x="2337033" y="913807"/>
          <a:ext cx="2800350" cy="26935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agramme 15"/>
          <p:cNvGraphicFramePr/>
          <p:nvPr>
            <p:extLst>
              <p:ext uri="{D42A27DB-BD31-4B8C-83A1-F6EECF244321}">
                <p14:modId xmlns:p14="http://schemas.microsoft.com/office/powerpoint/2010/main" val="2529833275"/>
              </p:ext>
            </p:extLst>
          </p:nvPr>
        </p:nvGraphicFramePr>
        <p:xfrm>
          <a:off x="4448793" y="913807"/>
          <a:ext cx="2800350" cy="269350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7" name="Flèche droite 16"/>
          <p:cNvSpPr/>
          <p:nvPr/>
        </p:nvSpPr>
        <p:spPr>
          <a:xfrm>
            <a:off x="4563093" y="11073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Flèche droite 17"/>
          <p:cNvSpPr/>
          <p:nvPr/>
        </p:nvSpPr>
        <p:spPr>
          <a:xfrm>
            <a:off x="4563093" y="17931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Flèche droite 18"/>
          <p:cNvSpPr/>
          <p:nvPr/>
        </p:nvSpPr>
        <p:spPr>
          <a:xfrm>
            <a:off x="4563093" y="24789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Flèche droite 19"/>
          <p:cNvSpPr/>
          <p:nvPr/>
        </p:nvSpPr>
        <p:spPr>
          <a:xfrm>
            <a:off x="4563093" y="31647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Flèche droite 20"/>
          <p:cNvSpPr/>
          <p:nvPr/>
        </p:nvSpPr>
        <p:spPr>
          <a:xfrm>
            <a:off x="6677643" y="1735964"/>
            <a:ext cx="742950" cy="1028700"/>
          </a:xfrm>
          <a:prstGeom prst="rightArrow">
            <a:avLst>
              <a:gd name="adj1" fmla="val 50000"/>
              <a:gd name="adj2" fmla="val 4538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35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object 4"/>
          <p:cNvSpPr/>
          <p:nvPr/>
        </p:nvSpPr>
        <p:spPr>
          <a:xfrm>
            <a:off x="7619760" y="1600667"/>
            <a:ext cx="1350000" cy="1350000"/>
          </a:xfrm>
          <a:prstGeom prst="rect">
            <a:avLst/>
          </a:prstGeom>
          <a:blipFill>
            <a:blip r:embed="rId18" cstate="print"/>
            <a:stretch>
              <a:fillRect/>
            </a:stretch>
          </a:blipFill>
        </p:spPr>
        <p:txBody>
          <a:bodyPr wrap="square" lIns="0" tIns="0" rIns="0" bIns="0" rtlCol="0"/>
          <a:lstStyle/>
          <a:p>
            <a:pPr defTabSz="685800">
              <a:buClrTx/>
              <a:defRPr/>
            </a:pPr>
            <a:endParaRPr sz="1350" kern="1200" dirty="0">
              <a:solidFill>
                <a:srgbClr val="C00000"/>
              </a:solidFill>
              <a:latin typeface="Trebuchet MS" panose="020B0603020202020204"/>
              <a:ea typeface="+mn-ea"/>
              <a:cs typeface="+mn-cs"/>
            </a:endParaRPr>
          </a:p>
        </p:txBody>
      </p:sp>
      <p:sp>
        <p:nvSpPr>
          <p:cNvPr id="23" name="Flèche droite 22"/>
          <p:cNvSpPr/>
          <p:nvPr/>
        </p:nvSpPr>
        <p:spPr>
          <a:xfrm>
            <a:off x="2451333" y="11073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lèche droite 23"/>
          <p:cNvSpPr/>
          <p:nvPr/>
        </p:nvSpPr>
        <p:spPr>
          <a:xfrm>
            <a:off x="2451333" y="17931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Flèche droite 24"/>
          <p:cNvSpPr/>
          <p:nvPr/>
        </p:nvSpPr>
        <p:spPr>
          <a:xfrm>
            <a:off x="2451333" y="24789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Flèche droite 25"/>
          <p:cNvSpPr/>
          <p:nvPr/>
        </p:nvSpPr>
        <p:spPr>
          <a:xfrm>
            <a:off x="2451333" y="3164714"/>
            <a:ext cx="457200" cy="28575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200" kern="120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Espace réservé du contenu 8"/>
          <p:cNvSpPr txBox="1">
            <a:spLocks/>
          </p:cNvSpPr>
          <p:nvPr/>
        </p:nvSpPr>
        <p:spPr>
          <a:xfrm>
            <a:off x="2908534" y="3607311"/>
            <a:ext cx="7475186" cy="1194180"/>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lnSpc>
                <a:spcPct val="120000"/>
              </a:lnSpc>
              <a:spcBef>
                <a:spcPts val="0"/>
              </a:spcBef>
              <a:buClr>
                <a:srgbClr val="90C226"/>
              </a:buClr>
              <a:buFont typeface="Wingdings" panose="05000000000000000000" pitchFamily="2" charset="2"/>
              <a:buChar char="Ø"/>
              <a:tabLst>
                <a:tab pos="523875" algn="l"/>
                <a:tab pos="524351" algn="l"/>
              </a:tabLst>
              <a:defRPr/>
            </a:pPr>
            <a:r>
              <a:rPr lang="fr-FR" sz="1500" i="1" dirty="0">
                <a:solidFill>
                  <a:srgbClr val="000000"/>
                </a:solidFill>
                <a:latin typeface="Calibri" panose="020F0502020204030204" pitchFamily="34" charset="0"/>
                <a:ea typeface="Calibri" panose="020F0502020204030204" pitchFamily="34" charset="0"/>
                <a:cs typeface="Calibri" panose="020F0502020204030204" pitchFamily="34" charset="0"/>
              </a:rPr>
              <a:t>Un</a:t>
            </a:r>
            <a:r>
              <a:rPr lang="fr-FR" sz="15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500" i="1" dirty="0">
                <a:solidFill>
                  <a:srgbClr val="000000"/>
                </a:solidFill>
                <a:latin typeface="Calibri" panose="020F0502020204030204" pitchFamily="34" charset="0"/>
                <a:ea typeface="Calibri" panose="020F0502020204030204" pitchFamily="34" charset="0"/>
                <a:cs typeface="Calibri" panose="020F0502020204030204" pitchFamily="34" charset="0"/>
              </a:rPr>
              <a:t>thème     un ensemble d’items</a:t>
            </a:r>
          </a:p>
          <a:p>
            <a:pPr marL="257175" indent="-257175" defTabSz="342900">
              <a:lnSpc>
                <a:spcPct val="120000"/>
              </a:lnSpc>
              <a:spcBef>
                <a:spcPts val="0"/>
              </a:spcBef>
              <a:buClr>
                <a:srgbClr val="90C226"/>
              </a:buClr>
              <a:buFont typeface="Wingdings" panose="05000000000000000000" pitchFamily="2" charset="2"/>
              <a:buChar char="Ø"/>
              <a:tabLst>
                <a:tab pos="523875" algn="l"/>
                <a:tab pos="524351" algn="l"/>
              </a:tabLst>
              <a:defRPr/>
            </a:pPr>
            <a:r>
              <a:rPr lang="fr-FR" sz="1500" i="1" dirty="0">
                <a:solidFill>
                  <a:srgbClr val="000000"/>
                </a:solidFill>
                <a:latin typeface="Calibri" panose="020F0502020204030204" pitchFamily="34" charset="0"/>
                <a:ea typeface="Calibri" panose="020F0502020204030204" pitchFamily="34" charset="0"/>
                <a:cs typeface="Calibri" panose="020F0502020204030204" pitchFamily="34" charset="0"/>
              </a:rPr>
              <a:t>Un item     note avec une échelle de notation propre</a:t>
            </a:r>
          </a:p>
          <a:p>
            <a:pPr marL="257175" indent="-257175" defTabSz="342900">
              <a:lnSpc>
                <a:spcPct val="120000"/>
              </a:lnSpc>
              <a:spcBef>
                <a:spcPts val="0"/>
              </a:spcBef>
              <a:buClr>
                <a:srgbClr val="90C226"/>
              </a:buClr>
              <a:buFont typeface="Wingdings" panose="05000000000000000000" pitchFamily="2" charset="2"/>
              <a:buChar char="Ø"/>
              <a:tabLst>
                <a:tab pos="523875" algn="l"/>
                <a:tab pos="524351" algn="l"/>
              </a:tabLst>
              <a:defRPr/>
            </a:pPr>
            <a:r>
              <a:rPr lang="fr-FR" sz="1500" i="1" dirty="0">
                <a:solidFill>
                  <a:srgbClr val="000000"/>
                </a:solidFill>
                <a:latin typeface="Calibri" panose="020F0502020204030204" pitchFamily="34" charset="0"/>
                <a:ea typeface="Calibri" panose="020F0502020204030204" pitchFamily="34" charset="0"/>
                <a:cs typeface="Calibri" panose="020F0502020204030204" pitchFamily="34" charset="0"/>
              </a:rPr>
              <a:t>Objectif </a:t>
            </a:r>
            <a:r>
              <a:rPr lang="fr-FR" sz="1500" b="1" i="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fr-FR" sz="15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500" b="1" i="1" dirty="0">
                <a:solidFill>
                  <a:srgbClr val="000000"/>
                </a:solidFill>
                <a:latin typeface="Calibri" panose="020F0502020204030204" pitchFamily="34" charset="0"/>
                <a:ea typeface="Calibri" panose="020F0502020204030204" pitchFamily="34" charset="0"/>
                <a:cs typeface="Calibri" panose="020F0502020204030204" pitchFamily="34" charset="0"/>
              </a:rPr>
              <a:t>minimum 10 points </a:t>
            </a:r>
            <a:r>
              <a:rPr lang="fr-FR" sz="1500" i="1" dirty="0">
                <a:solidFill>
                  <a:srgbClr val="000000"/>
                </a:solidFill>
                <a:latin typeface="Calibri" panose="020F0502020204030204" pitchFamily="34" charset="0"/>
                <a:ea typeface="Calibri" panose="020F0502020204030204" pitchFamily="34" charset="0"/>
                <a:cs typeface="Calibri" panose="020F0502020204030204" pitchFamily="34" charset="0"/>
              </a:rPr>
              <a:t>par thème</a:t>
            </a:r>
          </a:p>
          <a:p>
            <a:pPr marL="0" indent="0" defTabSz="342900">
              <a:lnSpc>
                <a:spcPct val="120000"/>
              </a:lnSpc>
              <a:spcBef>
                <a:spcPts val="0"/>
              </a:spcBef>
              <a:buClr>
                <a:srgbClr val="90C226"/>
              </a:buClr>
              <a:buNone/>
              <a:tabLst>
                <a:tab pos="523875" algn="l"/>
                <a:tab pos="524351" algn="l"/>
              </a:tabLst>
              <a:defRPr/>
            </a:pPr>
            <a:r>
              <a:rPr lang="fr-FR" sz="15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500" b="1" i="1" dirty="0">
                <a:solidFill>
                  <a:srgbClr val="000000"/>
                </a:solidFill>
                <a:latin typeface="Calibri" panose="020F0502020204030204" pitchFamily="34" charset="0"/>
                <a:ea typeface="Calibri" panose="020F0502020204030204" pitchFamily="34" charset="0"/>
                <a:cs typeface="Calibri" panose="020F0502020204030204" pitchFamily="34" charset="0"/>
              </a:rPr>
              <a:t>Les notes ne se compensent pas </a:t>
            </a:r>
            <a:r>
              <a:rPr lang="fr-FR" sz="15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Flèche droite 6"/>
          <p:cNvSpPr/>
          <p:nvPr/>
        </p:nvSpPr>
        <p:spPr>
          <a:xfrm>
            <a:off x="4005917" y="3693614"/>
            <a:ext cx="171450" cy="206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350" kern="120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Flèche droite 27"/>
          <p:cNvSpPr/>
          <p:nvPr/>
        </p:nvSpPr>
        <p:spPr>
          <a:xfrm>
            <a:off x="3857952" y="3965685"/>
            <a:ext cx="171450" cy="206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fr-FR" sz="1350" kern="120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Image 2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15822" y="4515617"/>
            <a:ext cx="219202" cy="192897"/>
          </a:xfrm>
          <a:prstGeom prst="rect">
            <a:avLst/>
          </a:prstGeom>
        </p:spPr>
      </p:pic>
      <p:pic>
        <p:nvPicPr>
          <p:cNvPr id="30" name="Imag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646126" y="4522138"/>
            <a:ext cx="219202" cy="192897"/>
          </a:xfrm>
          <a:prstGeom prst="rect">
            <a:avLst/>
          </a:prstGeom>
        </p:spPr>
      </p:pic>
      <p:sp>
        <p:nvSpPr>
          <p:cNvPr id="34" name="Titre 9">
            <a:extLst>
              <a:ext uri="{FF2B5EF4-FFF2-40B4-BE49-F238E27FC236}">
                <a16:creationId xmlns:a16="http://schemas.microsoft.com/office/drawing/2014/main" id="{9B5C10CD-2D2C-492A-AFDD-384C3C76CAD0}"/>
              </a:ext>
            </a:extLst>
          </p:cNvPr>
          <p:cNvSpPr txBox="1">
            <a:spLocks/>
          </p:cNvSpPr>
          <p:nvPr/>
        </p:nvSpPr>
        <p:spPr>
          <a:xfrm>
            <a:off x="508000" y="228600"/>
            <a:ext cx="7950200" cy="5715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1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Niveau 3 : Haute Valeur Environnementale</a:t>
            </a:r>
          </a:p>
        </p:txBody>
      </p:sp>
      <p:sp>
        <p:nvSpPr>
          <p:cNvPr id="36" name="Espace réservé du contenu 8">
            <a:extLst>
              <a:ext uri="{FF2B5EF4-FFF2-40B4-BE49-F238E27FC236}">
                <a16:creationId xmlns:a16="http://schemas.microsoft.com/office/drawing/2014/main" id="{42288094-E907-45A8-B008-3E5098370FCD}"/>
              </a:ext>
            </a:extLst>
          </p:cNvPr>
          <p:cNvSpPr txBox="1">
            <a:spLocks/>
          </p:cNvSpPr>
          <p:nvPr/>
        </p:nvSpPr>
        <p:spPr>
          <a:xfrm>
            <a:off x="526810" y="528370"/>
            <a:ext cx="7092950" cy="35687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614"/>
              </a:spcBef>
              <a:buNone/>
            </a:pPr>
            <a:r>
              <a:rPr lang="fr-FR" sz="1800" b="1" i="1" spc="-64" dirty="0">
                <a:solidFill>
                  <a:srgbClr val="385622"/>
                </a:solidFill>
                <a:latin typeface="Calibri" panose="020F0502020204030204" pitchFamily="34" charset="0"/>
                <a:ea typeface="Calibri" panose="020F0502020204030204" pitchFamily="34" charset="0"/>
                <a:cs typeface="Calibri" panose="020F0502020204030204" pitchFamily="34" charset="0"/>
              </a:rPr>
              <a:t>4 thèmes environnementaux</a:t>
            </a:r>
          </a:p>
        </p:txBody>
      </p:sp>
      <p:sp>
        <p:nvSpPr>
          <p:cNvPr id="3" name="Rectangle 2">
            <a:extLst>
              <a:ext uri="{FF2B5EF4-FFF2-40B4-BE49-F238E27FC236}">
                <a16:creationId xmlns:a16="http://schemas.microsoft.com/office/drawing/2014/main" id="{B3F0D676-BC70-DA62-BF7E-2A2EB3AE7360}"/>
              </a:ext>
            </a:extLst>
          </p:cNvPr>
          <p:cNvSpPr/>
          <p:nvPr/>
        </p:nvSpPr>
        <p:spPr>
          <a:xfrm>
            <a:off x="0" y="1"/>
            <a:ext cx="9144000" cy="2286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dirty="0">
                <a:latin typeface="Arial" panose="020B0604020202020204" pitchFamily="34" charset="0"/>
                <a:cs typeface="Arial" panose="020B0604020202020204" pitchFamily="34" charset="0"/>
              </a:rPr>
              <a:t>	Rappel HVE</a:t>
            </a:r>
          </a:p>
        </p:txBody>
      </p:sp>
    </p:spTree>
    <p:extLst>
      <p:ext uri="{BB962C8B-B14F-4D97-AF65-F5344CB8AC3E}">
        <p14:creationId xmlns:p14="http://schemas.microsoft.com/office/powerpoint/2010/main" val="536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 calcmode="lin" valueType="num">
                                      <p:cBhvr additive="base">
                                        <p:cTn id="7"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 calcmode="lin" valueType="num">
                                      <p:cBhvr additive="base">
                                        <p:cTn id="15"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 calcmode="lin" valueType="num">
                                      <p:cBhvr additive="base">
                                        <p:cTn id="19"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7" grpId="0" animBg="1"/>
      <p:bldP spid="18" grpId="0" animBg="1"/>
      <p:bldP spid="19" grpId="0" animBg="1"/>
      <p:bldP spid="20" grpId="0" animBg="1"/>
      <p:bldP spid="21" grpId="0" animBg="1"/>
      <p:bldP spid="22" grpId="0" animBg="1"/>
      <p:bldP spid="27" grpId="0" uiExpand="1" build="allAtOnce"/>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96F2F2-6396-3595-0B4B-D4DF0B11971F}"/>
              </a:ext>
            </a:extLst>
          </p:cNvPr>
          <p:cNvSpPr/>
          <p:nvPr/>
        </p:nvSpPr>
        <p:spPr>
          <a:xfrm>
            <a:off x="0" y="-167368"/>
            <a:ext cx="9144000" cy="41987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r>
              <a:rPr lang="fr-FR" sz="1800" dirty="0">
                <a:solidFill>
                  <a:srgbClr val="FFFFFF"/>
                </a:solidFill>
                <a:latin typeface="Arial" panose="020B0604020202020204" pitchFamily="34" charset="0"/>
                <a:cs typeface="Arial" panose="020B0604020202020204" pitchFamily="34" charset="0"/>
              </a:rPr>
              <a:t>	POINTS CLES POUR 2022/2023 </a:t>
            </a:r>
          </a:p>
        </p:txBody>
      </p:sp>
      <p:sp>
        <p:nvSpPr>
          <p:cNvPr id="2" name="Espace réservé du numéro de diapositive 1">
            <a:extLst>
              <a:ext uri="{FF2B5EF4-FFF2-40B4-BE49-F238E27FC236}">
                <a16:creationId xmlns:a16="http://schemas.microsoft.com/office/drawing/2014/main" id="{58A64FF7-DD28-9A8E-DE19-1E2F9A96BB68}"/>
              </a:ext>
            </a:extLst>
          </p:cNvPr>
          <p:cNvSpPr>
            <a:spLocks noGrp="1"/>
          </p:cNvSpPr>
          <p:nvPr>
            <p:ph type="sldNum" sz="quarter" idx="12"/>
          </p:nvPr>
        </p:nvSpPr>
        <p:spPr>
          <a:xfrm>
            <a:off x="6462158" y="4785723"/>
            <a:ext cx="2057400" cy="273844"/>
          </a:xfrm>
        </p:spPr>
        <p:txBody>
          <a:bodyPr/>
          <a:lstStyle/>
          <a:p>
            <a:pPr defTabSz="914378"/>
            <a:fld id="{589D9225-A9FD-453D-8C01-C8E866EC4E7A}" type="slidenum">
              <a:rPr lang="fr-FR" kern="0">
                <a:solidFill>
                  <a:srgbClr val="595959"/>
                </a:solidFill>
                <a:latin typeface="Arial"/>
                <a:cs typeface="Arial"/>
                <a:sym typeface="Arial"/>
              </a:rPr>
              <a:pPr defTabSz="914378"/>
              <a:t>75</a:t>
            </a:fld>
            <a:endParaRPr lang="fr-FR" kern="0" dirty="0">
              <a:solidFill>
                <a:srgbClr val="595959"/>
              </a:solidFill>
              <a:latin typeface="Arial"/>
              <a:cs typeface="Arial"/>
              <a:sym typeface="Arial"/>
            </a:endParaRPr>
          </a:p>
        </p:txBody>
      </p:sp>
      <p:sp>
        <p:nvSpPr>
          <p:cNvPr id="4" name="object 4">
            <a:extLst>
              <a:ext uri="{FF2B5EF4-FFF2-40B4-BE49-F238E27FC236}">
                <a16:creationId xmlns:a16="http://schemas.microsoft.com/office/drawing/2014/main" id="{6ADD4F8E-24CD-7AA1-F09F-232E0E8C9727}"/>
              </a:ext>
            </a:extLst>
          </p:cNvPr>
          <p:cNvSpPr/>
          <p:nvPr/>
        </p:nvSpPr>
        <p:spPr>
          <a:xfrm>
            <a:off x="7169558" y="1366369"/>
            <a:ext cx="1350000" cy="1350000"/>
          </a:xfrm>
          <a:prstGeom prst="rect">
            <a:avLst/>
          </a:prstGeom>
          <a:blipFill>
            <a:blip r:embed="rId3" cstate="print"/>
            <a:stretch>
              <a:fillRect/>
            </a:stretch>
          </a:blipFill>
        </p:spPr>
        <p:txBody>
          <a:bodyPr wrap="square" lIns="0" tIns="0" rIns="0" bIns="0" rtlCol="0"/>
          <a:lstStyle/>
          <a:p>
            <a:pPr defTabSz="685783">
              <a:defRPr/>
            </a:pPr>
            <a:endParaRPr sz="1050" dirty="0">
              <a:solidFill>
                <a:prstClr val="black"/>
              </a:solidFill>
              <a:latin typeface="Trebuchet MS" panose="020B0603020202020204"/>
            </a:endParaRPr>
          </a:p>
        </p:txBody>
      </p:sp>
      <p:sp>
        <p:nvSpPr>
          <p:cNvPr id="14" name="ZoneTexte 13">
            <a:extLst>
              <a:ext uri="{FF2B5EF4-FFF2-40B4-BE49-F238E27FC236}">
                <a16:creationId xmlns:a16="http://schemas.microsoft.com/office/drawing/2014/main" id="{4623750E-11B3-CA8B-E7D2-1105CCE57714}"/>
              </a:ext>
            </a:extLst>
          </p:cNvPr>
          <p:cNvSpPr txBox="1"/>
          <p:nvPr/>
        </p:nvSpPr>
        <p:spPr>
          <a:xfrm>
            <a:off x="421761" y="978856"/>
            <a:ext cx="8300478" cy="738664"/>
          </a:xfrm>
          <a:prstGeom prst="rect">
            <a:avLst/>
          </a:prstGeom>
          <a:noFill/>
        </p:spPr>
        <p:txBody>
          <a:bodyPr wrap="square" rtlCol="0">
            <a:spAutoFit/>
          </a:bodyPr>
          <a:lstStyle/>
          <a:p>
            <a:pPr marL="214308" indent="-214308" defTabSz="914378">
              <a:buFont typeface="Arial" panose="020B0604020202020204" pitchFamily="34" charset="0"/>
              <a:buChar char="•"/>
            </a:pPr>
            <a:endParaRPr lang="fr-FR" sz="1050" dirty="0"/>
          </a:p>
          <a:p>
            <a:pPr defTabSz="914378"/>
            <a:endParaRPr lang="fr-FR" sz="1050" dirty="0"/>
          </a:p>
          <a:p>
            <a:pPr marL="214308" indent="-214308" defTabSz="914378">
              <a:buFont typeface="Arial" panose="020B0604020202020204" pitchFamily="34" charset="0"/>
              <a:buChar char="•"/>
            </a:pPr>
            <a:endParaRPr lang="fr-FR" sz="1050" dirty="0"/>
          </a:p>
          <a:p>
            <a:pPr defTabSz="914378"/>
            <a:endParaRPr lang="fr-FR" sz="1050" dirty="0"/>
          </a:p>
        </p:txBody>
      </p:sp>
      <p:sp>
        <p:nvSpPr>
          <p:cNvPr id="3" name="ZoneTexte 2">
            <a:extLst>
              <a:ext uri="{FF2B5EF4-FFF2-40B4-BE49-F238E27FC236}">
                <a16:creationId xmlns:a16="http://schemas.microsoft.com/office/drawing/2014/main" id="{7769065B-80B0-5B5A-738D-4EEDE673B8C1}"/>
              </a:ext>
            </a:extLst>
          </p:cNvPr>
          <p:cNvSpPr txBox="1"/>
          <p:nvPr/>
        </p:nvSpPr>
        <p:spPr>
          <a:xfrm>
            <a:off x="537882" y="295836"/>
            <a:ext cx="3824344" cy="338554"/>
          </a:xfrm>
          <a:prstGeom prst="rect">
            <a:avLst/>
          </a:prstGeom>
          <a:noFill/>
        </p:spPr>
        <p:txBody>
          <a:bodyPr wrap="square" rtlCol="0">
            <a:spAutoFit/>
          </a:bodyPr>
          <a:lstStyle/>
          <a:p>
            <a:pPr defTabSz="914378"/>
            <a:r>
              <a:rPr lang="fr-FR" sz="1600" b="1" u="sng" cap="all" dirty="0">
                <a:latin typeface="Calibri" panose="020F0502020204030204" pitchFamily="34" charset="0"/>
                <a:ea typeface="Calibri" panose="020F0502020204030204" pitchFamily="34" charset="0"/>
                <a:cs typeface="Calibri" panose="020F0502020204030204" pitchFamily="34" charset="0"/>
              </a:rPr>
              <a:t>Biodiversité</a:t>
            </a:r>
            <a:endParaRPr lang="fr-FR" b="1" u="sng" cap="all" dirty="0">
              <a:latin typeface="Calibri" panose="020F0502020204030204" pitchFamily="34" charset="0"/>
              <a:ea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69242408-B983-D542-7A5A-7A5E668766DE}"/>
              </a:ext>
            </a:extLst>
          </p:cNvPr>
          <p:cNvSpPr txBox="1"/>
          <p:nvPr/>
        </p:nvSpPr>
        <p:spPr>
          <a:xfrm>
            <a:off x="804148" y="806560"/>
            <a:ext cx="6747797" cy="4247317"/>
          </a:xfrm>
          <a:prstGeom prst="rect">
            <a:avLst/>
          </a:prstGeom>
          <a:noFill/>
        </p:spPr>
        <p:txBody>
          <a:bodyPr wrap="square" rtlCol="0">
            <a:spAutoFit/>
          </a:bodyPr>
          <a:lstStyle/>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Surface de l’exploitation : </a:t>
            </a:r>
            <a:r>
              <a:rPr lang="fr-FR" sz="1500" b="1" i="1" dirty="0">
                <a:latin typeface="Calibri" panose="020F0502020204030204" pitchFamily="34" charset="0"/>
                <a:ea typeface="Calibri" panose="020F0502020204030204" pitchFamily="34" charset="0"/>
                <a:cs typeface="Calibri" panose="020F0502020204030204" pitchFamily="34" charset="0"/>
              </a:rPr>
              <a:t>SNA + SAE </a:t>
            </a:r>
            <a:r>
              <a:rPr lang="fr-FR" sz="1500" i="1" dirty="0">
                <a:latin typeface="Calibri" panose="020F0502020204030204" pitchFamily="34" charset="0"/>
                <a:ea typeface="Calibri" panose="020F0502020204030204" pitchFamily="34" charset="0"/>
                <a:cs typeface="Calibri" panose="020F0502020204030204" pitchFamily="34" charset="0"/>
              </a:rPr>
              <a:t>: Vignes + Bâtiments + Chemins … une cartographie complète de l’</a:t>
            </a:r>
            <a:r>
              <a:rPr lang="fr-FR" sz="1500" i="1" dirty="0" err="1">
                <a:latin typeface="Calibri" panose="020F0502020204030204" pitchFamily="34" charset="0"/>
                <a:ea typeface="Calibri" panose="020F0502020204030204" pitchFamily="34" charset="0"/>
                <a:cs typeface="Calibri" panose="020F0502020204030204" pitchFamily="34" charset="0"/>
              </a:rPr>
              <a:t>exploitaiton</a:t>
            </a:r>
            <a:r>
              <a:rPr lang="fr-FR" sz="1500" i="1" dirty="0">
                <a:latin typeface="Calibri" panose="020F0502020204030204" pitchFamily="34" charset="0"/>
                <a:ea typeface="Calibri" panose="020F0502020204030204" pitchFamily="34" charset="0"/>
                <a:cs typeface="Calibri" panose="020F0502020204030204" pitchFamily="34" charset="0"/>
              </a:rPr>
              <a:t> = Temps d’audit augmenté </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Idéal 10% IAE (Bosquets, Murets, Fosses, haies, liserés en bois…) : 7 points</a:t>
            </a:r>
          </a:p>
          <a:p>
            <a:pPr marR="0" lvl="0" algn="l" defTabSz="685784" rtl="0" eaLnBrk="1" fontAlgn="auto" latinLnBrk="0" hangingPunct="1">
              <a:lnSpc>
                <a:spcPct val="100000"/>
              </a:lnSpc>
              <a:spcBef>
                <a:spcPts val="0"/>
              </a:spcBef>
              <a:spcAft>
                <a:spcPts val="0"/>
              </a:spcAft>
              <a:buClr>
                <a:srgbClr val="000000"/>
              </a:buClr>
              <a:buSzPct val="80000"/>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Diversité des IAE (Aquatique, Herbager, Ligneux, Rocheux)</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Taille des parcelles inf. à 6ha</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Nombre d’espèces végétales cultivées</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Présence de ruches</a:t>
            </a:r>
          </a:p>
          <a:p>
            <a:pPr marL="214308" indent="-214308" defTabSz="914378">
              <a:buFont typeface="Arial" panose="020B0604020202020204" pitchFamily="34" charset="0"/>
              <a:buChar char="•"/>
            </a:pPr>
            <a:endParaRPr lang="fr-FR" sz="1600" b="1" dirty="0">
              <a:latin typeface="Calibri" panose="020F0502020204030204" pitchFamily="34" charset="0"/>
              <a:ea typeface="Calibri" panose="020F0502020204030204" pitchFamily="34" charset="0"/>
              <a:cs typeface="Calibri" panose="020F0502020204030204" pitchFamily="34" charset="0"/>
            </a:endParaRPr>
          </a:p>
          <a:p>
            <a:pPr marL="214308" indent="-214308" defTabSz="914378">
              <a:buFont typeface="Arial" panose="020B0604020202020204" pitchFamily="34" charset="0"/>
              <a:buChar char="•"/>
            </a:pPr>
            <a:endParaRPr lang="fr-FR" sz="1600" b="1" dirty="0">
              <a:latin typeface="Calibri" panose="020F0502020204030204" pitchFamily="34" charset="0"/>
              <a:ea typeface="Calibri" panose="020F0502020204030204" pitchFamily="34" charset="0"/>
              <a:cs typeface="Calibri" panose="020F0502020204030204" pitchFamily="34" charset="0"/>
            </a:endParaRPr>
          </a:p>
          <a:p>
            <a:pPr marL="214308" indent="-214308" defTabSz="914378">
              <a:buFont typeface="Arial" panose="020B0604020202020204" pitchFamily="34" charset="0"/>
              <a:buChar char="•"/>
            </a:pPr>
            <a:endParaRPr lang="fr-FR" sz="1600" b="1" dirty="0">
              <a:latin typeface="Calibri" panose="020F0502020204030204" pitchFamily="34" charset="0"/>
              <a:ea typeface="Calibri" panose="020F0502020204030204" pitchFamily="34" charset="0"/>
              <a:cs typeface="Calibri" panose="020F0502020204030204" pitchFamily="34" charset="0"/>
            </a:endParaRPr>
          </a:p>
          <a:p>
            <a:pPr marL="214308" indent="-214308" defTabSz="914378">
              <a:buFont typeface="Arial" panose="020B0604020202020204" pitchFamily="34" charset="0"/>
              <a:buChar char="•"/>
            </a:pPr>
            <a:endParaRPr lang="fr-FR" sz="1050" dirty="0"/>
          </a:p>
          <a:p>
            <a:pPr defTabSz="914378"/>
            <a:endParaRPr lang="fr-FR" sz="1050" dirty="0"/>
          </a:p>
          <a:p>
            <a:pPr marL="214308" indent="-214308" defTabSz="914378">
              <a:buFont typeface="Arial" panose="020B0604020202020204" pitchFamily="34" charset="0"/>
              <a:buChar char="•"/>
            </a:pPr>
            <a:endParaRPr lang="fr-FR" sz="1050" dirty="0"/>
          </a:p>
          <a:p>
            <a:pPr defTabSz="914378"/>
            <a:endParaRPr lang="fr-FR" sz="1050" dirty="0"/>
          </a:p>
        </p:txBody>
      </p:sp>
    </p:spTree>
    <p:extLst>
      <p:ext uri="{BB962C8B-B14F-4D97-AF65-F5344CB8AC3E}">
        <p14:creationId xmlns:p14="http://schemas.microsoft.com/office/powerpoint/2010/main" val="11987129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96F2F2-6396-3595-0B4B-D4DF0B11971F}"/>
              </a:ext>
            </a:extLst>
          </p:cNvPr>
          <p:cNvSpPr/>
          <p:nvPr/>
        </p:nvSpPr>
        <p:spPr>
          <a:xfrm>
            <a:off x="0" y="-167368"/>
            <a:ext cx="9144000" cy="41987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r>
              <a:rPr lang="fr-FR" sz="1800" dirty="0">
                <a:solidFill>
                  <a:srgbClr val="FFFFFF"/>
                </a:solidFill>
                <a:latin typeface="Arial" panose="020B0604020202020204" pitchFamily="34" charset="0"/>
                <a:cs typeface="Arial" panose="020B0604020202020204" pitchFamily="34" charset="0"/>
              </a:rPr>
              <a:t>	POINTS CLES POUR 2023 </a:t>
            </a:r>
          </a:p>
        </p:txBody>
      </p:sp>
      <p:sp>
        <p:nvSpPr>
          <p:cNvPr id="2" name="Espace réservé du numéro de diapositive 1">
            <a:extLst>
              <a:ext uri="{FF2B5EF4-FFF2-40B4-BE49-F238E27FC236}">
                <a16:creationId xmlns:a16="http://schemas.microsoft.com/office/drawing/2014/main" id="{58A64FF7-DD28-9A8E-DE19-1E2F9A96BB68}"/>
              </a:ext>
            </a:extLst>
          </p:cNvPr>
          <p:cNvSpPr>
            <a:spLocks noGrp="1"/>
          </p:cNvSpPr>
          <p:nvPr>
            <p:ph type="sldNum" sz="quarter" idx="12"/>
          </p:nvPr>
        </p:nvSpPr>
        <p:spPr>
          <a:xfrm>
            <a:off x="6462158" y="4785723"/>
            <a:ext cx="2057400" cy="273844"/>
          </a:xfrm>
        </p:spPr>
        <p:txBody>
          <a:bodyPr/>
          <a:lstStyle/>
          <a:p>
            <a:pPr defTabSz="914378"/>
            <a:fld id="{589D9225-A9FD-453D-8C01-C8E866EC4E7A}" type="slidenum">
              <a:rPr lang="fr-FR" kern="0">
                <a:solidFill>
                  <a:srgbClr val="595959"/>
                </a:solidFill>
                <a:latin typeface="Arial"/>
                <a:cs typeface="Arial"/>
                <a:sym typeface="Arial"/>
              </a:rPr>
              <a:pPr defTabSz="914378"/>
              <a:t>76</a:t>
            </a:fld>
            <a:endParaRPr lang="fr-FR" kern="0" dirty="0">
              <a:solidFill>
                <a:srgbClr val="595959"/>
              </a:solidFill>
              <a:latin typeface="Arial"/>
              <a:cs typeface="Arial"/>
              <a:sym typeface="Arial"/>
            </a:endParaRPr>
          </a:p>
        </p:txBody>
      </p:sp>
      <p:sp>
        <p:nvSpPr>
          <p:cNvPr id="4" name="object 4">
            <a:extLst>
              <a:ext uri="{FF2B5EF4-FFF2-40B4-BE49-F238E27FC236}">
                <a16:creationId xmlns:a16="http://schemas.microsoft.com/office/drawing/2014/main" id="{6ADD4F8E-24CD-7AA1-F09F-232E0E8C9727}"/>
              </a:ext>
            </a:extLst>
          </p:cNvPr>
          <p:cNvSpPr/>
          <p:nvPr/>
        </p:nvSpPr>
        <p:spPr>
          <a:xfrm>
            <a:off x="7169558" y="1844117"/>
            <a:ext cx="1350000" cy="1350000"/>
          </a:xfrm>
          <a:prstGeom prst="rect">
            <a:avLst/>
          </a:prstGeom>
          <a:blipFill>
            <a:blip r:embed="rId3" cstate="print"/>
            <a:stretch>
              <a:fillRect/>
            </a:stretch>
          </a:blipFill>
        </p:spPr>
        <p:txBody>
          <a:bodyPr wrap="square" lIns="0" tIns="0" rIns="0" bIns="0" rtlCol="0"/>
          <a:lstStyle/>
          <a:p>
            <a:pPr defTabSz="685783">
              <a:defRPr/>
            </a:pPr>
            <a:endParaRPr sz="1050" dirty="0">
              <a:solidFill>
                <a:prstClr val="black"/>
              </a:solidFill>
              <a:latin typeface="Trebuchet MS" panose="020B0603020202020204"/>
            </a:endParaRPr>
          </a:p>
        </p:txBody>
      </p:sp>
      <p:sp>
        <p:nvSpPr>
          <p:cNvPr id="14" name="ZoneTexte 13">
            <a:extLst>
              <a:ext uri="{FF2B5EF4-FFF2-40B4-BE49-F238E27FC236}">
                <a16:creationId xmlns:a16="http://schemas.microsoft.com/office/drawing/2014/main" id="{4623750E-11B3-CA8B-E7D2-1105CCE57714}"/>
              </a:ext>
            </a:extLst>
          </p:cNvPr>
          <p:cNvSpPr txBox="1"/>
          <p:nvPr/>
        </p:nvSpPr>
        <p:spPr>
          <a:xfrm>
            <a:off x="829086" y="680740"/>
            <a:ext cx="6747797" cy="4462760"/>
          </a:xfrm>
          <a:prstGeom prst="rect">
            <a:avLst/>
          </a:prstGeom>
          <a:noFill/>
        </p:spPr>
        <p:txBody>
          <a:bodyPr wrap="square" rtlCol="0">
            <a:spAutoFit/>
          </a:bodyPr>
          <a:lstStyle/>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Interdiction d’utilisation de produits </a:t>
            </a:r>
            <a:r>
              <a:rPr lang="fr-FR" sz="1500" b="1" i="1" dirty="0">
                <a:latin typeface="Calibri" panose="020F0502020204030204" pitchFamily="34" charset="0"/>
                <a:ea typeface="Calibri" panose="020F0502020204030204" pitchFamily="34" charset="0"/>
                <a:cs typeface="Calibri" panose="020F0502020204030204" pitchFamily="34" charset="0"/>
              </a:rPr>
              <a:t>CMR 1 – </a:t>
            </a:r>
            <a:r>
              <a:rPr lang="fr-FR" sz="1500" b="1" i="1" dirty="0">
                <a:highlight>
                  <a:srgbClr val="FFFF00"/>
                </a:highlight>
                <a:latin typeface="Calibri" panose="020F0502020204030204" pitchFamily="34" charset="0"/>
                <a:ea typeface="Calibri" panose="020F0502020204030204" pitchFamily="34" charset="0"/>
                <a:cs typeface="Calibri" panose="020F0502020204030204" pitchFamily="34" charset="0"/>
              </a:rPr>
              <a:t>REFUS DU CERTIFICAT</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b="1" i="1"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Eviter l’utilisation des produits </a:t>
            </a:r>
            <a:r>
              <a:rPr lang="fr-FR" sz="1500" b="1" i="1" dirty="0">
                <a:latin typeface="Calibri" panose="020F0502020204030204" pitchFamily="34" charset="0"/>
                <a:ea typeface="Calibri" panose="020F0502020204030204" pitchFamily="34" charset="0"/>
                <a:cs typeface="Calibri" panose="020F0502020204030204" pitchFamily="34" charset="0"/>
              </a:rPr>
              <a:t>CMR 2</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b="1"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Importance de garder des </a:t>
            </a:r>
            <a:r>
              <a:rPr lang="fr-FR" sz="1500" b="1" i="1" dirty="0">
                <a:latin typeface="Calibri" panose="020F0502020204030204" pitchFamily="34" charset="0"/>
                <a:ea typeface="Calibri" panose="020F0502020204030204" pitchFamily="34" charset="0"/>
                <a:cs typeface="Calibri" panose="020F0502020204030204" pitchFamily="34" charset="0"/>
              </a:rPr>
              <a:t>surfaces non traités </a:t>
            </a:r>
            <a:r>
              <a:rPr lang="fr-FR" sz="1500" i="1" dirty="0">
                <a:latin typeface="Calibri" panose="020F0502020204030204" pitchFamily="34" charset="0"/>
                <a:ea typeface="Calibri" panose="020F0502020204030204" pitchFamily="34" charset="0"/>
                <a:cs typeface="Calibri" panose="020F0502020204030204" pitchFamily="34" charset="0"/>
              </a:rPr>
              <a:t>(jachères, bosquets, oliviers, légumineuses…)</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Diminution des doses de référence IFT Herbicide </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Augmentation des doses de référence IFT Fongicide </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IFT calculé sur 1 an ou la moyenne des 3 dernières années </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Points pour la surveillance active des parcelles (prospection FD)</a:t>
            </a:r>
          </a:p>
          <a:p>
            <a:pPr marL="214308" indent="-214308" defTabSz="914378">
              <a:buFont typeface="Arial" panose="020B0604020202020204" pitchFamily="34" charset="0"/>
              <a:buChar char="•"/>
            </a:pPr>
            <a:endParaRPr lang="fr-FR" sz="1600" b="1" dirty="0">
              <a:latin typeface="Calibri" panose="020F0502020204030204" pitchFamily="34" charset="0"/>
              <a:ea typeface="Calibri" panose="020F0502020204030204" pitchFamily="34" charset="0"/>
              <a:cs typeface="Calibri" panose="020F0502020204030204" pitchFamily="34" charset="0"/>
            </a:endParaRPr>
          </a:p>
          <a:p>
            <a:pPr marL="214308" indent="-214308" defTabSz="914378">
              <a:buFont typeface="Arial" panose="020B0604020202020204" pitchFamily="34" charset="0"/>
              <a:buChar char="•"/>
            </a:pPr>
            <a:endParaRPr lang="fr-FR" sz="1600" b="1" dirty="0">
              <a:latin typeface="Calibri" panose="020F0502020204030204" pitchFamily="34" charset="0"/>
              <a:ea typeface="Calibri" panose="020F0502020204030204" pitchFamily="34" charset="0"/>
              <a:cs typeface="Calibri" panose="020F0502020204030204" pitchFamily="34" charset="0"/>
            </a:endParaRPr>
          </a:p>
          <a:p>
            <a:pPr marL="214308" indent="-214308" defTabSz="914378">
              <a:buFont typeface="Arial" panose="020B0604020202020204" pitchFamily="34" charset="0"/>
              <a:buChar char="•"/>
            </a:pPr>
            <a:endParaRPr lang="fr-FR" sz="1050" dirty="0"/>
          </a:p>
          <a:p>
            <a:pPr defTabSz="914378"/>
            <a:endParaRPr lang="fr-FR" sz="1050" dirty="0"/>
          </a:p>
          <a:p>
            <a:pPr marL="214308" indent="-214308" defTabSz="914378">
              <a:buFont typeface="Arial" panose="020B0604020202020204" pitchFamily="34" charset="0"/>
              <a:buChar char="•"/>
            </a:pPr>
            <a:endParaRPr lang="fr-FR" sz="1050" dirty="0"/>
          </a:p>
          <a:p>
            <a:pPr defTabSz="914378"/>
            <a:endParaRPr lang="fr-FR" sz="1050" dirty="0"/>
          </a:p>
        </p:txBody>
      </p:sp>
      <p:sp>
        <p:nvSpPr>
          <p:cNvPr id="5" name="ZoneTexte 4">
            <a:extLst>
              <a:ext uri="{FF2B5EF4-FFF2-40B4-BE49-F238E27FC236}">
                <a16:creationId xmlns:a16="http://schemas.microsoft.com/office/drawing/2014/main" id="{C9338123-CA0E-F235-77A5-324A96ECAC04}"/>
              </a:ext>
            </a:extLst>
          </p:cNvPr>
          <p:cNvSpPr txBox="1"/>
          <p:nvPr/>
        </p:nvSpPr>
        <p:spPr>
          <a:xfrm>
            <a:off x="537882" y="295836"/>
            <a:ext cx="3824344" cy="307777"/>
          </a:xfrm>
          <a:prstGeom prst="rect">
            <a:avLst/>
          </a:prstGeom>
          <a:noFill/>
        </p:spPr>
        <p:txBody>
          <a:bodyPr wrap="square" rtlCol="0">
            <a:spAutoFit/>
          </a:bodyPr>
          <a:lstStyle/>
          <a:p>
            <a:pPr defTabSz="914378"/>
            <a:r>
              <a:rPr lang="fr-FR" b="1" u="sng" dirty="0"/>
              <a:t>PHYTOSANITAIRE</a:t>
            </a:r>
          </a:p>
        </p:txBody>
      </p:sp>
    </p:spTree>
    <p:extLst>
      <p:ext uri="{BB962C8B-B14F-4D97-AF65-F5344CB8AC3E}">
        <p14:creationId xmlns:p14="http://schemas.microsoft.com/office/powerpoint/2010/main" val="2903651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96F2F2-6396-3595-0B4B-D4DF0B11971F}"/>
              </a:ext>
            </a:extLst>
          </p:cNvPr>
          <p:cNvSpPr/>
          <p:nvPr/>
        </p:nvSpPr>
        <p:spPr>
          <a:xfrm>
            <a:off x="0" y="-167368"/>
            <a:ext cx="9144000" cy="41987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r>
              <a:rPr lang="fr-FR" sz="1800" dirty="0">
                <a:solidFill>
                  <a:srgbClr val="FFFFFF"/>
                </a:solidFill>
                <a:latin typeface="Arial" panose="020B0604020202020204" pitchFamily="34" charset="0"/>
                <a:cs typeface="Arial" panose="020B0604020202020204" pitchFamily="34" charset="0"/>
              </a:rPr>
              <a:t>	POINTS CLES POUR 2022/2023 </a:t>
            </a:r>
          </a:p>
        </p:txBody>
      </p:sp>
      <p:sp>
        <p:nvSpPr>
          <p:cNvPr id="2" name="Espace réservé du numéro de diapositive 1">
            <a:extLst>
              <a:ext uri="{FF2B5EF4-FFF2-40B4-BE49-F238E27FC236}">
                <a16:creationId xmlns:a16="http://schemas.microsoft.com/office/drawing/2014/main" id="{58A64FF7-DD28-9A8E-DE19-1E2F9A96BB68}"/>
              </a:ext>
            </a:extLst>
          </p:cNvPr>
          <p:cNvSpPr>
            <a:spLocks noGrp="1"/>
          </p:cNvSpPr>
          <p:nvPr>
            <p:ph type="sldNum" sz="quarter" idx="12"/>
          </p:nvPr>
        </p:nvSpPr>
        <p:spPr>
          <a:xfrm>
            <a:off x="6462158" y="4785723"/>
            <a:ext cx="2057400" cy="273844"/>
          </a:xfrm>
        </p:spPr>
        <p:txBody>
          <a:bodyPr/>
          <a:lstStyle/>
          <a:p>
            <a:pPr defTabSz="914378"/>
            <a:fld id="{589D9225-A9FD-453D-8C01-C8E866EC4E7A}" type="slidenum">
              <a:rPr lang="fr-FR" kern="0">
                <a:solidFill>
                  <a:srgbClr val="595959"/>
                </a:solidFill>
                <a:latin typeface="Arial"/>
                <a:cs typeface="Arial"/>
                <a:sym typeface="Arial"/>
              </a:rPr>
              <a:pPr defTabSz="914378"/>
              <a:t>77</a:t>
            </a:fld>
            <a:endParaRPr lang="fr-FR" kern="0" dirty="0">
              <a:solidFill>
                <a:srgbClr val="595959"/>
              </a:solidFill>
              <a:latin typeface="Arial"/>
              <a:cs typeface="Arial"/>
              <a:sym typeface="Arial"/>
            </a:endParaRPr>
          </a:p>
        </p:txBody>
      </p:sp>
      <p:sp>
        <p:nvSpPr>
          <p:cNvPr id="4" name="object 4">
            <a:extLst>
              <a:ext uri="{FF2B5EF4-FFF2-40B4-BE49-F238E27FC236}">
                <a16:creationId xmlns:a16="http://schemas.microsoft.com/office/drawing/2014/main" id="{6ADD4F8E-24CD-7AA1-F09F-232E0E8C9727}"/>
              </a:ext>
            </a:extLst>
          </p:cNvPr>
          <p:cNvSpPr/>
          <p:nvPr/>
        </p:nvSpPr>
        <p:spPr>
          <a:xfrm>
            <a:off x="7260998" y="1466121"/>
            <a:ext cx="1350000" cy="1350000"/>
          </a:xfrm>
          <a:prstGeom prst="rect">
            <a:avLst/>
          </a:prstGeom>
          <a:blipFill>
            <a:blip r:embed="rId3" cstate="print"/>
            <a:stretch>
              <a:fillRect/>
            </a:stretch>
          </a:blipFill>
        </p:spPr>
        <p:txBody>
          <a:bodyPr wrap="square" lIns="0" tIns="0" rIns="0" bIns="0" rtlCol="0"/>
          <a:lstStyle/>
          <a:p>
            <a:pPr defTabSz="685783">
              <a:defRPr/>
            </a:pPr>
            <a:endParaRPr sz="1050" dirty="0">
              <a:solidFill>
                <a:prstClr val="black"/>
              </a:solidFill>
              <a:latin typeface="Trebuchet MS" panose="020B0603020202020204"/>
            </a:endParaRPr>
          </a:p>
        </p:txBody>
      </p:sp>
      <p:sp>
        <p:nvSpPr>
          <p:cNvPr id="14" name="ZoneTexte 13">
            <a:extLst>
              <a:ext uri="{FF2B5EF4-FFF2-40B4-BE49-F238E27FC236}">
                <a16:creationId xmlns:a16="http://schemas.microsoft.com/office/drawing/2014/main" id="{4623750E-11B3-CA8B-E7D2-1105CCE57714}"/>
              </a:ext>
            </a:extLst>
          </p:cNvPr>
          <p:cNvSpPr txBox="1"/>
          <p:nvPr/>
        </p:nvSpPr>
        <p:spPr>
          <a:xfrm>
            <a:off x="956781" y="449724"/>
            <a:ext cx="6810889" cy="3277820"/>
          </a:xfrm>
          <a:prstGeom prst="rect">
            <a:avLst/>
          </a:prstGeom>
          <a:noFill/>
        </p:spPr>
        <p:txBody>
          <a:bodyPr wrap="square" rtlCol="0">
            <a:spAutoFit/>
          </a:bodyPr>
          <a:lstStyle/>
          <a:p>
            <a:pPr marL="214308" indent="-214308" defTabSz="914378">
              <a:buFont typeface="Arial" panose="020B0604020202020204" pitchFamily="34" charset="0"/>
              <a:buChar cha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Bilan Azote </a:t>
            </a:r>
            <a:r>
              <a:rPr lang="fr-FR" sz="1500" i="1" dirty="0">
                <a:highlight>
                  <a:srgbClr val="FFFF00"/>
                </a:highlight>
                <a:latin typeface="Calibri" panose="020F0502020204030204" pitchFamily="34" charset="0"/>
                <a:ea typeface="Calibri" panose="020F0502020204030204" pitchFamily="34" charset="0"/>
                <a:cs typeface="Calibri" panose="020F0502020204030204" pitchFamily="34" charset="0"/>
              </a:rPr>
              <a:t>: Ideal inferieur à </a:t>
            </a:r>
            <a:r>
              <a:rPr lang="fr-FR" sz="1500" b="1" i="1" dirty="0">
                <a:highlight>
                  <a:srgbClr val="FFFF00"/>
                </a:highlight>
                <a:latin typeface="Calibri" panose="020F0502020204030204" pitchFamily="34" charset="0"/>
                <a:ea typeface="Calibri" panose="020F0502020204030204" pitchFamily="34" charset="0"/>
                <a:cs typeface="Calibri" panose="020F0502020204030204" pitchFamily="34" charset="0"/>
              </a:rPr>
              <a:t>30 Kg/ha </a:t>
            </a:r>
            <a:r>
              <a:rPr lang="fr-FR" sz="1500" i="1" dirty="0">
                <a:highlight>
                  <a:srgbClr val="FFFF00"/>
                </a:highlight>
                <a:latin typeface="Calibri" panose="020F0502020204030204" pitchFamily="34" charset="0"/>
                <a:ea typeface="Calibri" panose="020F0502020204030204" pitchFamily="34" charset="0"/>
                <a:cs typeface="Calibri" panose="020F0502020204030204" pitchFamily="34" charset="0"/>
              </a:rPr>
              <a:t>(7 points)</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Bien amener l’ensemble des exports (Déclaration de récolte et des Olives)</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Intégration d’une partie </a:t>
            </a:r>
            <a:r>
              <a:rPr lang="fr-FR" sz="1500" b="1" i="1" dirty="0">
                <a:latin typeface="Calibri" panose="020F0502020204030204" pitchFamily="34" charset="0"/>
                <a:ea typeface="Calibri" panose="020F0502020204030204" pitchFamily="34" charset="0"/>
                <a:cs typeface="Calibri" panose="020F0502020204030204" pitchFamily="34" charset="0"/>
              </a:rPr>
              <a:t>d’azote organique </a:t>
            </a:r>
            <a:r>
              <a:rPr lang="fr-FR" sz="1500" i="1" dirty="0">
                <a:latin typeface="Calibri" panose="020F0502020204030204" pitchFamily="34" charset="0"/>
                <a:ea typeface="Calibri" panose="020F0502020204030204" pitchFamily="34" charset="0"/>
                <a:cs typeface="Calibri" panose="020F0502020204030204" pitchFamily="34" charset="0"/>
              </a:rPr>
              <a:t>dans votre plan de fertilisation</a:t>
            </a:r>
          </a:p>
          <a:p>
            <a:pPr marR="0" lvl="0" algn="l" defTabSz="685784" rtl="0" eaLnBrk="1" fontAlgn="auto" latinLnBrk="0" hangingPunct="1">
              <a:lnSpc>
                <a:spcPct val="100000"/>
              </a:lnSpc>
              <a:spcBef>
                <a:spcPts val="0"/>
              </a:spcBef>
              <a:spcAft>
                <a:spcPts val="0"/>
              </a:spcAft>
              <a:buClr>
                <a:srgbClr val="000000"/>
              </a:buClr>
              <a:buSzPct val="80000"/>
              <a:tabLst/>
              <a:defRPr/>
            </a:pPr>
            <a:r>
              <a:rPr lang="fr-FR" sz="1500" i="1" dirty="0">
                <a:latin typeface="Calibri" panose="020F0502020204030204" pitchFamily="34" charset="0"/>
                <a:ea typeface="Calibri" panose="020F0502020204030204" pitchFamily="34" charset="0"/>
                <a:cs typeface="Calibri" panose="020F0502020204030204" pitchFamily="34" charset="0"/>
              </a:rPr>
              <a:t> </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Importance de garder des </a:t>
            </a:r>
            <a:r>
              <a:rPr lang="fr-FR" sz="1500" b="1" i="1" dirty="0">
                <a:latin typeface="Calibri" panose="020F0502020204030204" pitchFamily="34" charset="0"/>
                <a:ea typeface="Calibri" panose="020F0502020204030204" pitchFamily="34" charset="0"/>
                <a:cs typeface="Calibri" panose="020F0502020204030204" pitchFamily="34" charset="0"/>
              </a:rPr>
              <a:t>surface non fertilisés </a:t>
            </a:r>
            <a:r>
              <a:rPr lang="fr-FR" sz="1500" i="1" dirty="0">
                <a:latin typeface="Calibri" panose="020F0502020204030204" pitchFamily="34" charset="0"/>
                <a:ea typeface="Calibri" panose="020F0502020204030204" pitchFamily="34" charset="0"/>
                <a:cs typeface="Calibri" panose="020F0502020204030204" pitchFamily="34" charset="0"/>
              </a:rPr>
              <a:t>(jachères, bosquets, oliviers, légumineuses…)</a:t>
            </a: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lang="fr-FR" sz="1500" i="1" dirty="0">
              <a:latin typeface="Calibri" panose="020F0502020204030204" pitchFamily="34" charset="0"/>
              <a:ea typeface="Calibri" panose="020F0502020204030204" pitchFamily="34" charset="0"/>
              <a:cs typeface="Calibri" panose="020F0502020204030204" pitchFamily="34" charset="0"/>
            </a:endParaRPr>
          </a:p>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500" i="1" dirty="0">
                <a:latin typeface="Calibri" panose="020F0502020204030204" pitchFamily="34" charset="0"/>
                <a:ea typeface="Calibri" panose="020F0502020204030204" pitchFamily="34" charset="0"/>
                <a:cs typeface="Calibri" panose="020F0502020204030204" pitchFamily="34" charset="0"/>
              </a:rPr>
              <a:t>Semer des </a:t>
            </a:r>
            <a:r>
              <a:rPr lang="fr-FR" sz="1500" b="1" i="1" dirty="0">
                <a:latin typeface="Calibri" panose="020F0502020204030204" pitchFamily="34" charset="0"/>
                <a:ea typeface="Calibri" panose="020F0502020204030204" pitchFamily="34" charset="0"/>
                <a:cs typeface="Calibri" panose="020F0502020204030204" pitchFamily="34" charset="0"/>
              </a:rPr>
              <a:t>légumineuses</a:t>
            </a:r>
            <a:r>
              <a:rPr lang="fr-FR" sz="1500" i="1" dirty="0">
                <a:latin typeface="Calibri" panose="020F0502020204030204" pitchFamily="34" charset="0"/>
                <a:ea typeface="Calibri" panose="020F0502020204030204" pitchFamily="34" charset="0"/>
                <a:cs typeface="Calibri" panose="020F0502020204030204" pitchFamily="34" charset="0"/>
              </a:rPr>
              <a:t> (en inter-rang ou en jachère) </a:t>
            </a:r>
          </a:p>
          <a:p>
            <a:pPr marL="214308" indent="-214308" defTabSz="914378">
              <a:buFont typeface="Arial" panose="020B0604020202020204" pitchFamily="34" charset="0"/>
              <a:buChar char="•"/>
            </a:pPr>
            <a:endParaRPr lang="fr-FR" sz="1050" dirty="0"/>
          </a:p>
          <a:p>
            <a:pPr defTabSz="914378"/>
            <a:endParaRPr lang="fr-FR" sz="1050" dirty="0"/>
          </a:p>
          <a:p>
            <a:pPr marL="214308" indent="-214308" defTabSz="914378">
              <a:buFont typeface="Arial" panose="020B0604020202020204" pitchFamily="34" charset="0"/>
              <a:buChar char="•"/>
            </a:pPr>
            <a:endParaRPr lang="fr-FR" sz="1050" dirty="0"/>
          </a:p>
          <a:p>
            <a:pPr defTabSz="914378"/>
            <a:endParaRPr lang="fr-FR" sz="1050" dirty="0"/>
          </a:p>
        </p:txBody>
      </p:sp>
      <p:sp>
        <p:nvSpPr>
          <p:cNvPr id="3" name="ZoneTexte 2">
            <a:extLst>
              <a:ext uri="{FF2B5EF4-FFF2-40B4-BE49-F238E27FC236}">
                <a16:creationId xmlns:a16="http://schemas.microsoft.com/office/drawing/2014/main" id="{370E8216-E458-FCD8-AFF6-1711F7A15AE0}"/>
              </a:ext>
            </a:extLst>
          </p:cNvPr>
          <p:cNvSpPr txBox="1"/>
          <p:nvPr/>
        </p:nvSpPr>
        <p:spPr>
          <a:xfrm>
            <a:off x="537882" y="295836"/>
            <a:ext cx="3824344" cy="307777"/>
          </a:xfrm>
          <a:prstGeom prst="rect">
            <a:avLst/>
          </a:prstGeom>
          <a:noFill/>
        </p:spPr>
        <p:txBody>
          <a:bodyPr wrap="square" rtlCol="0">
            <a:spAutoFit/>
          </a:bodyPr>
          <a:lstStyle/>
          <a:p>
            <a:pPr defTabSz="914378"/>
            <a:r>
              <a:rPr lang="fr-FR" b="1" u="sng" dirty="0"/>
              <a:t>FERTILISATION</a:t>
            </a:r>
          </a:p>
        </p:txBody>
      </p:sp>
    </p:spTree>
    <p:extLst>
      <p:ext uri="{BB962C8B-B14F-4D97-AF65-F5344CB8AC3E}">
        <p14:creationId xmlns:p14="http://schemas.microsoft.com/office/powerpoint/2010/main" val="75473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96F2F2-6396-3595-0B4B-D4DF0B11971F}"/>
              </a:ext>
            </a:extLst>
          </p:cNvPr>
          <p:cNvSpPr/>
          <p:nvPr/>
        </p:nvSpPr>
        <p:spPr>
          <a:xfrm>
            <a:off x="0" y="-167368"/>
            <a:ext cx="9144000" cy="41987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r>
              <a:rPr lang="fr-FR" sz="1800" dirty="0">
                <a:solidFill>
                  <a:srgbClr val="FFFFFF"/>
                </a:solidFill>
                <a:latin typeface="Arial" panose="020B0604020202020204" pitchFamily="34" charset="0"/>
                <a:cs typeface="Arial" panose="020B0604020202020204" pitchFamily="34" charset="0"/>
              </a:rPr>
              <a:t>	POINTS CLES POUR 2022/2023 </a:t>
            </a:r>
          </a:p>
        </p:txBody>
      </p:sp>
      <p:sp>
        <p:nvSpPr>
          <p:cNvPr id="2" name="Espace réservé du numéro de diapositive 1">
            <a:extLst>
              <a:ext uri="{FF2B5EF4-FFF2-40B4-BE49-F238E27FC236}">
                <a16:creationId xmlns:a16="http://schemas.microsoft.com/office/drawing/2014/main" id="{58A64FF7-DD28-9A8E-DE19-1E2F9A96BB68}"/>
              </a:ext>
            </a:extLst>
          </p:cNvPr>
          <p:cNvSpPr>
            <a:spLocks noGrp="1"/>
          </p:cNvSpPr>
          <p:nvPr>
            <p:ph type="sldNum" sz="quarter" idx="12"/>
          </p:nvPr>
        </p:nvSpPr>
        <p:spPr>
          <a:xfrm>
            <a:off x="6462158" y="4785723"/>
            <a:ext cx="2057400" cy="273844"/>
          </a:xfrm>
        </p:spPr>
        <p:txBody>
          <a:bodyPr/>
          <a:lstStyle/>
          <a:p>
            <a:pPr defTabSz="914378"/>
            <a:fld id="{589D9225-A9FD-453D-8C01-C8E866EC4E7A}" type="slidenum">
              <a:rPr lang="fr-FR" kern="0">
                <a:solidFill>
                  <a:srgbClr val="595959"/>
                </a:solidFill>
                <a:latin typeface="Arial"/>
                <a:cs typeface="Arial"/>
                <a:sym typeface="Arial"/>
              </a:rPr>
              <a:pPr defTabSz="914378"/>
              <a:t>78</a:t>
            </a:fld>
            <a:endParaRPr lang="fr-FR" kern="0" dirty="0">
              <a:solidFill>
                <a:srgbClr val="595959"/>
              </a:solidFill>
              <a:latin typeface="Arial"/>
              <a:cs typeface="Arial"/>
              <a:sym typeface="Arial"/>
            </a:endParaRPr>
          </a:p>
        </p:txBody>
      </p:sp>
      <p:sp>
        <p:nvSpPr>
          <p:cNvPr id="4" name="object 4">
            <a:extLst>
              <a:ext uri="{FF2B5EF4-FFF2-40B4-BE49-F238E27FC236}">
                <a16:creationId xmlns:a16="http://schemas.microsoft.com/office/drawing/2014/main" id="{6ADD4F8E-24CD-7AA1-F09F-232E0E8C9727}"/>
              </a:ext>
            </a:extLst>
          </p:cNvPr>
          <p:cNvSpPr/>
          <p:nvPr/>
        </p:nvSpPr>
        <p:spPr>
          <a:xfrm>
            <a:off x="7169558" y="1366369"/>
            <a:ext cx="1350000" cy="1350000"/>
          </a:xfrm>
          <a:prstGeom prst="rect">
            <a:avLst/>
          </a:prstGeom>
          <a:blipFill>
            <a:blip r:embed="rId3" cstate="print"/>
            <a:stretch>
              <a:fillRect/>
            </a:stretch>
          </a:blipFill>
        </p:spPr>
        <p:txBody>
          <a:bodyPr wrap="square" lIns="0" tIns="0" rIns="0" bIns="0" rtlCol="0"/>
          <a:lstStyle/>
          <a:p>
            <a:pPr defTabSz="685783">
              <a:defRPr/>
            </a:pPr>
            <a:endParaRPr sz="1050" dirty="0">
              <a:solidFill>
                <a:prstClr val="black"/>
              </a:solidFill>
              <a:latin typeface="Trebuchet MS" panose="020B0603020202020204"/>
            </a:endParaRPr>
          </a:p>
        </p:txBody>
      </p:sp>
      <p:sp>
        <p:nvSpPr>
          <p:cNvPr id="14" name="ZoneTexte 13">
            <a:extLst>
              <a:ext uri="{FF2B5EF4-FFF2-40B4-BE49-F238E27FC236}">
                <a16:creationId xmlns:a16="http://schemas.microsoft.com/office/drawing/2014/main" id="{4623750E-11B3-CA8B-E7D2-1105CCE57714}"/>
              </a:ext>
            </a:extLst>
          </p:cNvPr>
          <p:cNvSpPr txBox="1"/>
          <p:nvPr/>
        </p:nvSpPr>
        <p:spPr>
          <a:xfrm>
            <a:off x="978714" y="1005345"/>
            <a:ext cx="8300478" cy="661720"/>
          </a:xfrm>
          <a:prstGeom prst="rect">
            <a:avLst/>
          </a:prstGeom>
          <a:noFill/>
        </p:spPr>
        <p:txBody>
          <a:bodyPr wrap="square" rtlCol="0">
            <a:spAutoFit/>
          </a:bodyPr>
          <a:lstStyle/>
          <a:p>
            <a:pPr marL="214307" marR="0" lvl="0" indent="-214307" algn="l" defTabSz="685784"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lang="fr-FR" sz="1600" b="1" i="1" dirty="0">
                <a:latin typeface="Calibri" panose="020F0502020204030204" pitchFamily="34" charset="0"/>
                <a:ea typeface="Calibri" panose="020F0502020204030204" pitchFamily="34" charset="0"/>
                <a:cs typeface="Calibri" panose="020F0502020204030204" pitchFamily="34" charset="0"/>
              </a:rPr>
              <a:t>Pas de changement</a:t>
            </a:r>
          </a:p>
          <a:p>
            <a:pPr marL="214308" indent="-214308" defTabSz="914378">
              <a:buFont typeface="Arial" panose="020B0604020202020204" pitchFamily="34" charset="0"/>
              <a:buChar char="•"/>
            </a:pPr>
            <a:endParaRPr lang="fr-FR" sz="1050" dirty="0"/>
          </a:p>
          <a:p>
            <a:pPr defTabSz="914378"/>
            <a:endParaRPr lang="fr-FR" sz="1050" dirty="0"/>
          </a:p>
        </p:txBody>
      </p:sp>
      <p:sp>
        <p:nvSpPr>
          <p:cNvPr id="3" name="ZoneTexte 2">
            <a:extLst>
              <a:ext uri="{FF2B5EF4-FFF2-40B4-BE49-F238E27FC236}">
                <a16:creationId xmlns:a16="http://schemas.microsoft.com/office/drawing/2014/main" id="{FAB067AA-5884-5720-7FA3-DB56217158E4}"/>
              </a:ext>
            </a:extLst>
          </p:cNvPr>
          <p:cNvSpPr txBox="1"/>
          <p:nvPr/>
        </p:nvSpPr>
        <p:spPr>
          <a:xfrm>
            <a:off x="637635" y="483170"/>
            <a:ext cx="3824344" cy="307777"/>
          </a:xfrm>
          <a:prstGeom prst="rect">
            <a:avLst/>
          </a:prstGeom>
          <a:noFill/>
        </p:spPr>
        <p:txBody>
          <a:bodyPr wrap="square" rtlCol="0">
            <a:spAutoFit/>
          </a:bodyPr>
          <a:lstStyle/>
          <a:p>
            <a:pPr defTabSz="914378"/>
            <a:r>
              <a:rPr lang="fr-FR" b="1" u="sng" dirty="0"/>
              <a:t>IRRIGATION</a:t>
            </a:r>
          </a:p>
        </p:txBody>
      </p:sp>
    </p:spTree>
    <p:extLst>
      <p:ext uri="{BB962C8B-B14F-4D97-AF65-F5344CB8AC3E}">
        <p14:creationId xmlns:p14="http://schemas.microsoft.com/office/powerpoint/2010/main" val="1514591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ea typeface="Calibri" panose="020F0502020204030204" pitchFamily="34" charset="0"/>
                <a:cs typeface="Calibri" panose="020F0502020204030204" pitchFamily="34" charset="0"/>
              </a:rPr>
              <a:t>Rappel sur la traçabilité en cave</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3" name="Flèche : pentagone 2">
            <a:extLst>
              <a:ext uri="{FF2B5EF4-FFF2-40B4-BE49-F238E27FC236}">
                <a16:creationId xmlns:a16="http://schemas.microsoft.com/office/drawing/2014/main" id="{E02CEC01-BCA7-995B-D7E9-0859C48CD09C}"/>
              </a:ext>
            </a:extLst>
          </p:cNvPr>
          <p:cNvSpPr/>
          <p:nvPr/>
        </p:nvSpPr>
        <p:spPr>
          <a:xfrm>
            <a:off x="621320" y="1967916"/>
            <a:ext cx="1624263" cy="407845"/>
          </a:xfrm>
          <a:prstGeom prst="homePlate">
            <a:avLst>
              <a:gd name="adj" fmla="val 24105"/>
            </a:avLst>
          </a:prstGeom>
          <a:noFill/>
          <a:ln>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a:noFill/>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34247461-2B94-E5E3-69AB-4447935ADB1D}"/>
              </a:ext>
            </a:extLst>
          </p:cNvPr>
          <p:cNvSpPr txBox="1"/>
          <p:nvPr/>
        </p:nvSpPr>
        <p:spPr>
          <a:xfrm>
            <a:off x="980239" y="2028108"/>
            <a:ext cx="1695473" cy="784830"/>
          </a:xfrm>
          <a:prstGeom prst="rect">
            <a:avLst/>
          </a:prstGeom>
          <a:noFill/>
        </p:spPr>
        <p:txBody>
          <a:bodyPr wrap="square" rtlCol="0">
            <a:spAutoFit/>
          </a:bodyPr>
          <a:lstStyle/>
          <a:p>
            <a:r>
              <a:rPr lang="fr-FR" sz="1500" b="1" dirty="0">
                <a:latin typeface="Calibri" panose="020F0502020204030204" pitchFamily="34" charset="0"/>
                <a:ea typeface="Calibri" panose="020F0502020204030204" pitchFamily="34" charset="0"/>
                <a:cs typeface="Calibri" panose="020F0502020204030204" pitchFamily="34" charset="0"/>
              </a:rPr>
              <a:t>Récolte</a:t>
            </a:r>
          </a:p>
          <a:p>
            <a:endParaRPr lang="fr-FR" sz="1500" b="1" dirty="0">
              <a:latin typeface="Calibri" panose="020F0502020204030204" pitchFamily="34" charset="0"/>
              <a:ea typeface="Calibri" panose="020F0502020204030204" pitchFamily="34" charset="0"/>
              <a:cs typeface="Calibri" panose="020F0502020204030204" pitchFamily="34" charset="0"/>
            </a:endParaRPr>
          </a:p>
          <a:p>
            <a:endParaRPr lang="fr-FR" sz="1500" dirty="0">
              <a:latin typeface="Calibri" panose="020F0502020204030204" pitchFamily="34" charset="0"/>
              <a:ea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1BF46335-02E6-D4BC-14F8-EAEA1400CB81}"/>
              </a:ext>
            </a:extLst>
          </p:cNvPr>
          <p:cNvSpPr txBox="1"/>
          <p:nvPr/>
        </p:nvSpPr>
        <p:spPr>
          <a:xfrm>
            <a:off x="2623701" y="2019619"/>
            <a:ext cx="1624263" cy="784830"/>
          </a:xfrm>
          <a:prstGeom prst="rect">
            <a:avLst/>
          </a:prstGeom>
          <a:noFill/>
        </p:spPr>
        <p:txBody>
          <a:bodyPr wrap="square" rtlCol="0">
            <a:spAutoFit/>
          </a:bodyPr>
          <a:lstStyle/>
          <a:p>
            <a:r>
              <a:rPr lang="fr-FR" sz="1500" b="1" dirty="0">
                <a:latin typeface="Calibri" panose="020F0502020204030204" pitchFamily="34" charset="0"/>
                <a:ea typeface="Calibri" panose="020F0502020204030204" pitchFamily="34" charset="0"/>
                <a:cs typeface="Calibri" panose="020F0502020204030204" pitchFamily="34" charset="0"/>
              </a:rPr>
              <a:t>Vinification</a:t>
            </a:r>
          </a:p>
          <a:p>
            <a:endParaRPr lang="fr-FR" sz="1500" b="1" dirty="0">
              <a:latin typeface="Calibri" panose="020F0502020204030204" pitchFamily="34" charset="0"/>
              <a:ea typeface="Calibri" panose="020F0502020204030204" pitchFamily="34" charset="0"/>
              <a:cs typeface="Calibri" panose="020F0502020204030204" pitchFamily="34" charset="0"/>
            </a:endParaRPr>
          </a:p>
          <a:p>
            <a:endParaRPr lang="fr-FR" sz="1500" dirty="0">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6B8646CB-72A0-B97B-0BFA-08CF89BBDC29}"/>
              </a:ext>
            </a:extLst>
          </p:cNvPr>
          <p:cNvSpPr txBox="1"/>
          <p:nvPr/>
        </p:nvSpPr>
        <p:spPr>
          <a:xfrm>
            <a:off x="4175194" y="2001559"/>
            <a:ext cx="1299410" cy="553998"/>
          </a:xfrm>
          <a:prstGeom prst="rect">
            <a:avLst/>
          </a:prstGeom>
          <a:noFill/>
        </p:spPr>
        <p:txBody>
          <a:bodyPr wrap="square" rtlCol="0">
            <a:spAutoFit/>
          </a:bodyPr>
          <a:lstStyle/>
          <a:p>
            <a:r>
              <a:rPr lang="fr-FR" sz="1500" b="1" dirty="0">
                <a:latin typeface="Calibri" panose="020F0502020204030204" pitchFamily="34" charset="0"/>
                <a:ea typeface="Calibri" panose="020F0502020204030204" pitchFamily="34" charset="0"/>
                <a:cs typeface="Calibri" panose="020F0502020204030204" pitchFamily="34" charset="0"/>
              </a:rPr>
              <a:t>Assemblages</a:t>
            </a:r>
          </a:p>
          <a:p>
            <a:endParaRPr lang="fr-FR" sz="15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E0152921-6064-D93A-A0F7-F0C538997C17}"/>
              </a:ext>
            </a:extLst>
          </p:cNvPr>
          <p:cNvSpPr txBox="1"/>
          <p:nvPr/>
        </p:nvSpPr>
        <p:spPr>
          <a:xfrm>
            <a:off x="7255211" y="2010263"/>
            <a:ext cx="1624263" cy="323165"/>
          </a:xfrm>
          <a:prstGeom prst="rect">
            <a:avLst/>
          </a:prstGeom>
          <a:noFill/>
        </p:spPr>
        <p:txBody>
          <a:bodyPr wrap="square" rtlCol="0">
            <a:spAutoFit/>
          </a:bodyPr>
          <a:lstStyle/>
          <a:p>
            <a:r>
              <a:rPr lang="fr-FR" sz="1500" b="1" dirty="0">
                <a:latin typeface="Calibri" panose="020F0502020204030204" pitchFamily="34" charset="0"/>
                <a:ea typeface="Calibri" panose="020F0502020204030204" pitchFamily="34" charset="0"/>
                <a:cs typeface="Calibri" panose="020F0502020204030204" pitchFamily="34" charset="0"/>
              </a:rPr>
              <a:t>Conditionnement</a:t>
            </a:r>
          </a:p>
        </p:txBody>
      </p:sp>
      <p:pic>
        <p:nvPicPr>
          <p:cNvPr id="11" name="Graphique 10" descr="Raisins">
            <a:extLst>
              <a:ext uri="{FF2B5EF4-FFF2-40B4-BE49-F238E27FC236}">
                <a16:creationId xmlns:a16="http://schemas.microsoft.com/office/drawing/2014/main" id="{E15506A3-FCFA-2849-3BFD-71556FE388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11" y="1875805"/>
            <a:ext cx="685800" cy="685800"/>
          </a:xfrm>
          <a:prstGeom prst="rect">
            <a:avLst/>
          </a:prstGeom>
        </p:spPr>
      </p:pic>
      <p:pic>
        <p:nvPicPr>
          <p:cNvPr id="13" name="Graphique 12" descr="Bouteille">
            <a:extLst>
              <a:ext uri="{FF2B5EF4-FFF2-40B4-BE49-F238E27FC236}">
                <a16:creationId xmlns:a16="http://schemas.microsoft.com/office/drawing/2014/main" id="{9486A6B1-73CA-55DD-BCDB-89A0D574B3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0365" y="1817555"/>
            <a:ext cx="802300" cy="802300"/>
          </a:xfrm>
          <a:prstGeom prst="rect">
            <a:avLst/>
          </a:prstGeom>
        </p:spPr>
      </p:pic>
      <p:sp>
        <p:nvSpPr>
          <p:cNvPr id="34" name="Flèche : chevron 33">
            <a:extLst>
              <a:ext uri="{FF2B5EF4-FFF2-40B4-BE49-F238E27FC236}">
                <a16:creationId xmlns:a16="http://schemas.microsoft.com/office/drawing/2014/main" id="{FC105391-75C1-1F98-2A8E-1FAD1C53A576}"/>
              </a:ext>
            </a:extLst>
          </p:cNvPr>
          <p:cNvSpPr/>
          <p:nvPr/>
        </p:nvSpPr>
        <p:spPr>
          <a:xfrm>
            <a:off x="2276274" y="1965108"/>
            <a:ext cx="1658168" cy="409248"/>
          </a:xfrm>
          <a:prstGeom prst="chevron">
            <a:avLst>
              <a:gd name="adj" fmla="val 24201"/>
            </a:avLst>
          </a:prstGeom>
          <a:noFill/>
          <a:ln>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Flèche : chevron 34">
            <a:extLst>
              <a:ext uri="{FF2B5EF4-FFF2-40B4-BE49-F238E27FC236}">
                <a16:creationId xmlns:a16="http://schemas.microsoft.com/office/drawing/2014/main" id="{5B3E2AC3-B2D6-089A-B6E6-25CEAF72EDAE}"/>
              </a:ext>
            </a:extLst>
          </p:cNvPr>
          <p:cNvSpPr/>
          <p:nvPr/>
        </p:nvSpPr>
        <p:spPr>
          <a:xfrm>
            <a:off x="7153171" y="1956620"/>
            <a:ext cx="1651315" cy="427542"/>
          </a:xfrm>
          <a:prstGeom prst="chevron">
            <a:avLst>
              <a:gd name="adj" fmla="val 24201"/>
            </a:avLst>
          </a:prstGeom>
          <a:noFill/>
          <a:ln>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Flèche : chevron 35">
            <a:extLst>
              <a:ext uri="{FF2B5EF4-FFF2-40B4-BE49-F238E27FC236}">
                <a16:creationId xmlns:a16="http://schemas.microsoft.com/office/drawing/2014/main" id="{69DB1769-3B27-C1B5-D0C0-11A7EF3E9C73}"/>
              </a:ext>
            </a:extLst>
          </p:cNvPr>
          <p:cNvSpPr/>
          <p:nvPr/>
        </p:nvSpPr>
        <p:spPr>
          <a:xfrm>
            <a:off x="4004410" y="1959577"/>
            <a:ext cx="1534703" cy="430531"/>
          </a:xfrm>
          <a:prstGeom prst="chevron">
            <a:avLst>
              <a:gd name="adj" fmla="val 24201"/>
            </a:avLst>
          </a:prstGeom>
          <a:noFill/>
          <a:ln>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9" name="ZoneTexte 38">
            <a:extLst>
              <a:ext uri="{FF2B5EF4-FFF2-40B4-BE49-F238E27FC236}">
                <a16:creationId xmlns:a16="http://schemas.microsoft.com/office/drawing/2014/main" id="{1F780454-74A3-2B39-F002-4B0F988B177E}"/>
              </a:ext>
            </a:extLst>
          </p:cNvPr>
          <p:cNvSpPr txBox="1"/>
          <p:nvPr/>
        </p:nvSpPr>
        <p:spPr>
          <a:xfrm>
            <a:off x="476462" y="2409303"/>
            <a:ext cx="2205653" cy="553998"/>
          </a:xfrm>
          <a:prstGeom prst="rect">
            <a:avLst/>
          </a:prstGeom>
          <a:noFill/>
        </p:spPr>
        <p:txBody>
          <a:bodyPr wrap="squar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Registre d’entrée des raisins</a:t>
            </a:r>
          </a:p>
        </p:txBody>
      </p:sp>
      <p:sp>
        <p:nvSpPr>
          <p:cNvPr id="6" name="ZoneTexte 5">
            <a:extLst>
              <a:ext uri="{FF2B5EF4-FFF2-40B4-BE49-F238E27FC236}">
                <a16:creationId xmlns:a16="http://schemas.microsoft.com/office/drawing/2014/main" id="{E7704031-B8BC-F3A3-0D41-96D3891D1B72}"/>
              </a:ext>
            </a:extLst>
          </p:cNvPr>
          <p:cNvSpPr txBox="1"/>
          <p:nvPr/>
        </p:nvSpPr>
        <p:spPr>
          <a:xfrm>
            <a:off x="4219287" y="2415693"/>
            <a:ext cx="2205653" cy="323165"/>
          </a:xfrm>
          <a:prstGeom prst="rect">
            <a:avLst/>
          </a:prstGeom>
          <a:noFill/>
        </p:spPr>
        <p:txBody>
          <a:bodyPr wrap="squar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Cahier d’assemblage</a:t>
            </a:r>
          </a:p>
        </p:txBody>
      </p:sp>
      <p:sp>
        <p:nvSpPr>
          <p:cNvPr id="10" name="ZoneTexte 9">
            <a:extLst>
              <a:ext uri="{FF2B5EF4-FFF2-40B4-BE49-F238E27FC236}">
                <a16:creationId xmlns:a16="http://schemas.microsoft.com/office/drawing/2014/main" id="{9A7B93B6-6A38-AB56-3E70-E22492718B56}"/>
              </a:ext>
            </a:extLst>
          </p:cNvPr>
          <p:cNvSpPr txBox="1"/>
          <p:nvPr/>
        </p:nvSpPr>
        <p:spPr>
          <a:xfrm>
            <a:off x="2599762" y="2409303"/>
            <a:ext cx="2205653" cy="323165"/>
          </a:xfrm>
          <a:prstGeom prst="rect">
            <a:avLst/>
          </a:prstGeom>
          <a:noFill/>
        </p:spPr>
        <p:txBody>
          <a:bodyPr wrap="squar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Fiche de vinification</a:t>
            </a:r>
          </a:p>
        </p:txBody>
      </p:sp>
      <p:sp>
        <p:nvSpPr>
          <p:cNvPr id="12" name="ZoneTexte 11">
            <a:extLst>
              <a:ext uri="{FF2B5EF4-FFF2-40B4-BE49-F238E27FC236}">
                <a16:creationId xmlns:a16="http://schemas.microsoft.com/office/drawing/2014/main" id="{D72B6764-827C-1E82-FCF4-5BDECB93F586}"/>
              </a:ext>
            </a:extLst>
          </p:cNvPr>
          <p:cNvSpPr txBox="1"/>
          <p:nvPr/>
        </p:nvSpPr>
        <p:spPr>
          <a:xfrm>
            <a:off x="7425920" y="2412058"/>
            <a:ext cx="2205653" cy="323165"/>
          </a:xfrm>
          <a:prstGeom prst="rect">
            <a:avLst/>
          </a:prstGeom>
          <a:noFill/>
        </p:spPr>
        <p:txBody>
          <a:bodyPr wrap="squar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Registre de mise</a:t>
            </a:r>
          </a:p>
        </p:txBody>
      </p:sp>
      <p:sp>
        <p:nvSpPr>
          <p:cNvPr id="14" name="ZoneTexte 13">
            <a:extLst>
              <a:ext uri="{FF2B5EF4-FFF2-40B4-BE49-F238E27FC236}">
                <a16:creationId xmlns:a16="http://schemas.microsoft.com/office/drawing/2014/main" id="{56523BCE-39CD-6EDD-F27A-B4D35092FF10}"/>
              </a:ext>
            </a:extLst>
          </p:cNvPr>
          <p:cNvSpPr txBox="1"/>
          <p:nvPr/>
        </p:nvSpPr>
        <p:spPr>
          <a:xfrm>
            <a:off x="1255645" y="2675998"/>
            <a:ext cx="6983002" cy="323165"/>
          </a:xfrm>
          <a:prstGeom prst="rect">
            <a:avLst/>
          </a:prstGeom>
          <a:noFill/>
        </p:spPr>
        <p:txBody>
          <a:bodyPr wrap="non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Parcelle        </a:t>
            </a:r>
            <a:r>
              <a:rPr lang="fr-FR" sz="15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 de cuve              Nom du Vin           Nom du vin         N° de lot</a:t>
            </a:r>
          </a:p>
        </p:txBody>
      </p:sp>
      <p:sp>
        <p:nvSpPr>
          <p:cNvPr id="17" name="ZoneTexte 16">
            <a:extLst>
              <a:ext uri="{FF2B5EF4-FFF2-40B4-BE49-F238E27FC236}">
                <a16:creationId xmlns:a16="http://schemas.microsoft.com/office/drawing/2014/main" id="{1BEB0E4F-5BBC-CF0B-C48C-6C60C8799E6E}"/>
              </a:ext>
            </a:extLst>
          </p:cNvPr>
          <p:cNvSpPr txBox="1"/>
          <p:nvPr/>
        </p:nvSpPr>
        <p:spPr>
          <a:xfrm>
            <a:off x="1714227" y="3341605"/>
            <a:ext cx="6465145" cy="784830"/>
          </a:xfrm>
          <a:prstGeom prst="rect">
            <a:avLst/>
          </a:prstGeom>
          <a:noFill/>
        </p:spPr>
        <p:txBody>
          <a:bodyPr wrap="squar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Pour chaque étape, un registre</a:t>
            </a:r>
          </a:p>
          <a:p>
            <a:r>
              <a:rPr lang="fr-FR" sz="1500" dirty="0">
                <a:latin typeface="Calibri" panose="020F0502020204030204" pitchFamily="34" charset="0"/>
                <a:ea typeface="Calibri" panose="020F0502020204030204" pitchFamily="34" charset="0"/>
                <a:cs typeface="Calibri" panose="020F0502020204030204" pitchFamily="34" charset="0"/>
              </a:rPr>
              <a:t>Chaque registre est lié à celui qui le précède et celui qui le suit en évitant les doublons</a:t>
            </a:r>
          </a:p>
        </p:txBody>
      </p:sp>
      <p:sp>
        <p:nvSpPr>
          <p:cNvPr id="18" name="Flèche : chevron 17">
            <a:extLst>
              <a:ext uri="{FF2B5EF4-FFF2-40B4-BE49-F238E27FC236}">
                <a16:creationId xmlns:a16="http://schemas.microsoft.com/office/drawing/2014/main" id="{1A98BE93-8503-F0ED-8D09-0FB6E7C16C4D}"/>
              </a:ext>
            </a:extLst>
          </p:cNvPr>
          <p:cNvSpPr/>
          <p:nvPr/>
        </p:nvSpPr>
        <p:spPr>
          <a:xfrm>
            <a:off x="5611043" y="1965108"/>
            <a:ext cx="1499264" cy="422043"/>
          </a:xfrm>
          <a:prstGeom prst="chevron">
            <a:avLst>
              <a:gd name="adj" fmla="val 24201"/>
            </a:avLst>
          </a:prstGeom>
          <a:noFill/>
          <a:ln>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ZoneTexte 18">
            <a:extLst>
              <a:ext uri="{FF2B5EF4-FFF2-40B4-BE49-F238E27FC236}">
                <a16:creationId xmlns:a16="http://schemas.microsoft.com/office/drawing/2014/main" id="{5BD8225F-B5CB-910A-EB7B-6402A811D5E3}"/>
              </a:ext>
            </a:extLst>
          </p:cNvPr>
          <p:cNvSpPr txBox="1"/>
          <p:nvPr/>
        </p:nvSpPr>
        <p:spPr>
          <a:xfrm>
            <a:off x="5775655" y="2020928"/>
            <a:ext cx="1299410" cy="553998"/>
          </a:xfrm>
          <a:prstGeom prst="rect">
            <a:avLst/>
          </a:prstGeom>
          <a:noFill/>
        </p:spPr>
        <p:txBody>
          <a:bodyPr wrap="square" rtlCol="0">
            <a:spAutoFit/>
          </a:bodyPr>
          <a:lstStyle/>
          <a:p>
            <a:r>
              <a:rPr lang="fr-FR" sz="1500" b="1" dirty="0">
                <a:latin typeface="Calibri" panose="020F0502020204030204" pitchFamily="34" charset="0"/>
                <a:ea typeface="Calibri" panose="020F0502020204030204" pitchFamily="34" charset="0"/>
                <a:cs typeface="Calibri" panose="020F0502020204030204" pitchFamily="34" charset="0"/>
              </a:rPr>
              <a:t>Suivi de cave</a:t>
            </a:r>
          </a:p>
          <a:p>
            <a:endParaRPr lang="fr-FR" sz="1500" b="1" dirty="0">
              <a:latin typeface="Calibri" panose="020F0502020204030204" pitchFamily="34" charset="0"/>
              <a:ea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F8BF4BE0-A5EE-4D03-FE06-7DEC7C3B7DD5}"/>
              </a:ext>
            </a:extLst>
          </p:cNvPr>
          <p:cNvSpPr txBox="1"/>
          <p:nvPr/>
        </p:nvSpPr>
        <p:spPr>
          <a:xfrm>
            <a:off x="5946271" y="2415693"/>
            <a:ext cx="2205653" cy="323165"/>
          </a:xfrm>
          <a:prstGeom prst="rect">
            <a:avLst/>
          </a:prstGeom>
          <a:noFill/>
        </p:spPr>
        <p:txBody>
          <a:bodyPr wrap="square" rtlCol="0">
            <a:spAutoFit/>
          </a:bodyPr>
          <a:lstStyle/>
          <a:p>
            <a:r>
              <a:rPr lang="fr-FR" sz="1500" dirty="0">
                <a:latin typeface="Calibri" panose="020F0502020204030204" pitchFamily="34" charset="0"/>
                <a:ea typeface="Calibri" panose="020F0502020204030204" pitchFamily="34" charset="0"/>
                <a:cs typeface="Calibri" panose="020F0502020204030204" pitchFamily="34" charset="0"/>
              </a:rPr>
              <a:t>Mouvements</a:t>
            </a:r>
          </a:p>
        </p:txBody>
      </p:sp>
      <p:sp>
        <p:nvSpPr>
          <p:cNvPr id="15" name="ZoneTexte 14">
            <a:extLst>
              <a:ext uri="{FF2B5EF4-FFF2-40B4-BE49-F238E27FC236}">
                <a16:creationId xmlns:a16="http://schemas.microsoft.com/office/drawing/2014/main" id="{710204B7-E6AE-5290-7E47-43DE25FD2D2D}"/>
              </a:ext>
            </a:extLst>
          </p:cNvPr>
          <p:cNvSpPr txBox="1"/>
          <p:nvPr/>
        </p:nvSpPr>
        <p:spPr>
          <a:xfrm>
            <a:off x="4175194" y="2919329"/>
            <a:ext cx="1469531" cy="323165"/>
          </a:xfrm>
          <a:prstGeom prst="rect">
            <a:avLst/>
          </a:prstGeom>
          <a:noFill/>
        </p:spPr>
        <p:txBody>
          <a:bodyPr wrap="square" rtlCol="0">
            <a:spAutoFit/>
          </a:bodyPr>
          <a:lstStyle/>
          <a:p>
            <a:r>
              <a:rPr lang="fr-FR" sz="1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OU N° de </a:t>
            </a:r>
            <a:r>
              <a:rPr lang="fr-FR" sz="15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cuve</a:t>
            </a:r>
            <a:endParaRPr lang="fr-FR" sz="1500" dirty="0"/>
          </a:p>
        </p:txBody>
      </p:sp>
    </p:spTree>
    <p:extLst>
      <p:ext uri="{BB962C8B-B14F-4D97-AF65-F5344CB8AC3E}">
        <p14:creationId xmlns:p14="http://schemas.microsoft.com/office/powerpoint/2010/main" val="705386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flipH="1">
            <a:off x="2430310" y="0"/>
            <a:ext cx="7717180" cy="5143500"/>
          </a:xfrm>
          <a:prstGeom prst="rect">
            <a:avLst/>
          </a:prstGeom>
          <a:noFill/>
          <a:ln>
            <a:noFill/>
          </a:ln>
        </p:spPr>
      </p:pic>
      <p:pic>
        <p:nvPicPr>
          <p:cNvPr id="121" name="Google Shape;121;p23"/>
          <p:cNvPicPr preferRelativeResize="0"/>
          <p:nvPr/>
        </p:nvPicPr>
        <p:blipFill rotWithShape="1">
          <a:blip r:embed="rId4">
            <a:alphaModFix/>
          </a:blip>
          <a:srcRect/>
          <a:stretch/>
        </p:blipFill>
        <p:spPr>
          <a:xfrm>
            <a:off x="9" y="0"/>
            <a:ext cx="9002034" cy="5143501"/>
          </a:xfrm>
          <a:prstGeom prst="rect">
            <a:avLst/>
          </a:prstGeom>
          <a:noFill/>
          <a:ln>
            <a:noFill/>
          </a:ln>
        </p:spPr>
      </p:pic>
      <p:sp>
        <p:nvSpPr>
          <p:cNvPr id="122" name="Google Shape;122;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r>
              <a:rPr lang="fr-FR" cap="small" dirty="0">
                <a:latin typeface="Calibri" panose="020F0502020204030204" pitchFamily="34" charset="0"/>
                <a:cs typeface="Calibri" panose="020F0502020204030204" pitchFamily="34" charset="0"/>
              </a:rPr>
              <a:t>Etat du vignoble et maturités</a:t>
            </a:r>
            <a:endParaRPr cap="small" dirty="0">
              <a:latin typeface="Calibri" panose="020F0502020204030204" pitchFamily="34" charset="0"/>
              <a:cs typeface="Calibri" panose="020F0502020204030204" pitchFamily="34" charset="0"/>
            </a:endParaRPr>
          </a:p>
        </p:txBody>
      </p:sp>
      <p:sp>
        <p:nvSpPr>
          <p:cNvPr id="123" name="Google Shape;123;p23"/>
          <p:cNvSpPr txBox="1">
            <a:spLocks noGrp="1"/>
          </p:cNvSpPr>
          <p:nvPr>
            <p:ph type="body" idx="1"/>
          </p:nvPr>
        </p:nvSpPr>
        <p:spPr>
          <a:xfrm>
            <a:off x="311700" y="1152475"/>
            <a:ext cx="57744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fr-FR" dirty="0"/>
              <a:t>Caitlin KING– Aix Œnologie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ea typeface="Calibri" panose="020F0502020204030204" pitchFamily="34" charset="0"/>
                <a:cs typeface="Calibri" panose="020F0502020204030204" pitchFamily="34" charset="0"/>
              </a:rPr>
              <a:t>Rappel sur la traçabilité en cave</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1BEB0E4F-5BBC-CF0B-C48C-6C60C8799E6E}"/>
              </a:ext>
            </a:extLst>
          </p:cNvPr>
          <p:cNvSpPr txBox="1"/>
          <p:nvPr/>
        </p:nvSpPr>
        <p:spPr>
          <a:xfrm>
            <a:off x="253552" y="1529620"/>
            <a:ext cx="3914827" cy="1815882"/>
          </a:xfrm>
          <a:prstGeom prst="rect">
            <a:avLst/>
          </a:prstGeom>
          <a:noFill/>
        </p:spPr>
        <p:txBody>
          <a:bodyPr wrap="square" rtlCol="0">
            <a:spAutoFit/>
          </a:bodyPr>
          <a:lstStyle/>
          <a:p>
            <a:r>
              <a:rPr lang="fr-FR" sz="1600" b="1" i="1" dirty="0">
                <a:latin typeface="Calibri" panose="020F0502020204030204" pitchFamily="34" charset="0"/>
                <a:ea typeface="Calibri" panose="020F0502020204030204" pitchFamily="34" charset="0"/>
                <a:cs typeface="Calibri" panose="020F0502020204030204" pitchFamily="34" charset="0"/>
              </a:rPr>
              <a:t>Registres obligatoires:</a:t>
            </a:r>
          </a:p>
          <a:p>
            <a:endParaRPr lang="fr-FR" sz="1600" b="1" i="1" dirty="0">
              <a:latin typeface="Calibri" panose="020F0502020204030204" pitchFamily="34" charset="0"/>
              <a:ea typeface="Calibri" panose="020F0502020204030204" pitchFamily="34" charset="0"/>
              <a:cs typeface="Calibri" panose="020F0502020204030204" pitchFamily="34" charset="0"/>
            </a:endParaRPr>
          </a:p>
          <a:p>
            <a:pPr marL="257175" indent="-257175">
              <a:buFont typeface="Courier New" panose="02070309020205020404" pitchFamily="49" charset="0"/>
              <a:buChar char="o"/>
            </a:pPr>
            <a:r>
              <a:rPr lang="fr-FR" sz="1600" i="1" dirty="0">
                <a:latin typeface="Calibri" panose="020F0502020204030204" pitchFamily="34" charset="0"/>
                <a:ea typeface="Calibri" panose="020F0502020204030204" pitchFamily="34" charset="0"/>
                <a:cs typeface="Calibri" panose="020F0502020204030204" pitchFamily="34" charset="0"/>
              </a:rPr>
              <a:t>Registre des entrées et des sorties</a:t>
            </a:r>
          </a:p>
          <a:p>
            <a:pPr marL="257175" indent="-257175">
              <a:buFont typeface="Courier New" panose="02070309020205020404" pitchFamily="49" charset="0"/>
              <a:buChar char="o"/>
            </a:pPr>
            <a:r>
              <a:rPr lang="fr-FR" sz="1600" i="1" dirty="0">
                <a:latin typeface="Calibri" panose="020F0502020204030204" pitchFamily="34" charset="0"/>
                <a:ea typeface="Calibri" panose="020F0502020204030204" pitchFamily="34" charset="0"/>
                <a:cs typeface="Calibri" panose="020F0502020204030204" pitchFamily="34" charset="0"/>
              </a:rPr>
              <a:t>Registre des pratiques </a:t>
            </a:r>
            <a:r>
              <a:rPr lang="fr-FR" sz="1600" i="1" dirty="0" err="1">
                <a:latin typeface="Calibri" panose="020F0502020204030204" pitchFamily="34" charset="0"/>
                <a:ea typeface="Calibri" panose="020F0502020204030204" pitchFamily="34" charset="0"/>
                <a:cs typeface="Calibri" panose="020F0502020204030204" pitchFamily="34" charset="0"/>
              </a:rPr>
              <a:t>oeno</a:t>
            </a:r>
            <a:endParaRPr lang="fr-FR" sz="1600" i="1" dirty="0">
              <a:latin typeface="Calibri" panose="020F0502020204030204" pitchFamily="34" charset="0"/>
              <a:ea typeface="Calibri" panose="020F0502020204030204" pitchFamily="34" charset="0"/>
              <a:cs typeface="Calibri" panose="020F0502020204030204" pitchFamily="34" charset="0"/>
            </a:endParaRPr>
          </a:p>
          <a:p>
            <a:pPr marL="257175" indent="-257175">
              <a:buFont typeface="Courier New" panose="02070309020205020404" pitchFamily="49" charset="0"/>
              <a:buChar char="o"/>
            </a:pPr>
            <a:r>
              <a:rPr lang="fr-FR" sz="1600" i="1" dirty="0">
                <a:latin typeface="Calibri" panose="020F0502020204030204" pitchFamily="34" charset="0"/>
                <a:ea typeface="Calibri" panose="020F0502020204030204" pitchFamily="34" charset="0"/>
                <a:cs typeface="Calibri" panose="020F0502020204030204" pitchFamily="34" charset="0"/>
              </a:rPr>
              <a:t>Registre de détention de produits</a:t>
            </a:r>
          </a:p>
          <a:p>
            <a:endParaRPr lang="fr-FR" sz="1600" dirty="0">
              <a:latin typeface="Calibri" panose="020F0502020204030204" pitchFamily="34" charset="0"/>
              <a:ea typeface="Calibri" panose="020F0502020204030204" pitchFamily="34" charset="0"/>
              <a:cs typeface="Calibri" panose="020F0502020204030204" pitchFamily="34" charset="0"/>
            </a:endParaRPr>
          </a:p>
          <a:p>
            <a:pPr marL="257175" indent="-257175">
              <a:buFont typeface="Courier New" panose="02070309020205020404" pitchFamily="49" charset="0"/>
              <a:buChar char="o"/>
            </a:pPr>
            <a:endParaRPr lang="fr-FR" sz="1600" dirty="0">
              <a:latin typeface="Calibri" panose="020F0502020204030204" pitchFamily="34" charset="0"/>
              <a:ea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CE3791E5-41A3-EB1A-4D1B-5A43EF6D4C39}"/>
              </a:ext>
            </a:extLst>
          </p:cNvPr>
          <p:cNvSpPr txBox="1"/>
          <p:nvPr/>
        </p:nvSpPr>
        <p:spPr>
          <a:xfrm>
            <a:off x="4722019" y="1529621"/>
            <a:ext cx="3914827" cy="2062103"/>
          </a:xfrm>
          <a:prstGeom prst="rect">
            <a:avLst/>
          </a:prstGeom>
          <a:noFill/>
        </p:spPr>
        <p:txBody>
          <a:bodyPr wrap="square" rtlCol="0">
            <a:spAutoFit/>
          </a:bodyPr>
          <a:lstStyle/>
          <a:p>
            <a:r>
              <a:rPr lang="fr-FR" sz="1600" b="1" dirty="0">
                <a:latin typeface="Calibri" panose="020F0502020204030204" pitchFamily="34" charset="0"/>
                <a:ea typeface="Calibri" panose="020F0502020204030204" pitchFamily="34" charset="0"/>
                <a:cs typeface="Calibri" panose="020F0502020204030204" pitchFamily="34" charset="0"/>
              </a:rPr>
              <a:t>Quelques pratiques soumises à déclaration:</a:t>
            </a:r>
          </a:p>
          <a:p>
            <a:endParaRPr lang="fr-FR" sz="1600" b="1" i="1" dirty="0">
              <a:latin typeface="Calibri" panose="020F0502020204030204" pitchFamily="34" charset="0"/>
              <a:ea typeface="Calibri" panose="020F0502020204030204" pitchFamily="34" charset="0"/>
              <a:cs typeface="Calibri" panose="020F0502020204030204" pitchFamily="34" charset="0"/>
            </a:endParaRPr>
          </a:p>
          <a:p>
            <a:pPr marL="257175" indent="-257175">
              <a:buFont typeface="Courier New" panose="02070309020205020404" pitchFamily="49" charset="0"/>
              <a:buChar char="o"/>
            </a:pPr>
            <a:r>
              <a:rPr lang="fr-FR" sz="1600" i="1" dirty="0">
                <a:latin typeface="Calibri" panose="020F0502020204030204" pitchFamily="34" charset="0"/>
                <a:ea typeface="Calibri" panose="020F0502020204030204" pitchFamily="34" charset="0"/>
                <a:cs typeface="Calibri" panose="020F0502020204030204" pitchFamily="34" charset="0"/>
              </a:rPr>
              <a:t>Acidification/désacidification</a:t>
            </a:r>
          </a:p>
          <a:p>
            <a:pPr marL="257175" indent="-257175">
              <a:buFont typeface="Courier New" panose="02070309020205020404" pitchFamily="49" charset="0"/>
              <a:buChar char="o"/>
            </a:pPr>
            <a:r>
              <a:rPr lang="fr-FR" sz="1600" i="1" dirty="0">
                <a:latin typeface="Calibri" panose="020F0502020204030204" pitchFamily="34" charset="0"/>
                <a:ea typeface="Calibri" panose="020F0502020204030204" pitchFamily="34" charset="0"/>
                <a:cs typeface="Calibri" panose="020F0502020204030204" pitchFamily="34" charset="0"/>
              </a:rPr>
              <a:t>Enrichissement/Edulcoration</a:t>
            </a:r>
          </a:p>
          <a:p>
            <a:pPr marL="257175" indent="-257175">
              <a:buFont typeface="Courier New" panose="02070309020205020404" pitchFamily="49" charset="0"/>
              <a:buChar char="o"/>
            </a:pPr>
            <a:r>
              <a:rPr lang="fr-FR" sz="1600" i="1" dirty="0">
                <a:latin typeface="Calibri" panose="020F0502020204030204" pitchFamily="34" charset="0"/>
                <a:ea typeface="Calibri" panose="020F0502020204030204" pitchFamily="34" charset="0"/>
                <a:cs typeface="Calibri" panose="020F0502020204030204" pitchFamily="34" charset="0"/>
              </a:rPr>
              <a:t>Traitement au charbon</a:t>
            </a:r>
          </a:p>
          <a:p>
            <a:pPr marL="257175" indent="-257175">
              <a:buFont typeface="Courier New" panose="02070309020205020404" pitchFamily="49" charset="0"/>
              <a:buChar char="o"/>
            </a:pPr>
            <a:r>
              <a:rPr lang="fr-FR" sz="1600" i="1" dirty="0">
                <a:latin typeface="Calibri" panose="020F0502020204030204" pitchFamily="34" charset="0"/>
                <a:ea typeface="Calibri" panose="020F0502020204030204" pitchFamily="34" charset="0"/>
                <a:cs typeface="Calibri" panose="020F0502020204030204" pitchFamily="34" charset="0"/>
              </a:rPr>
              <a:t>Ajout de morceaux de bois</a:t>
            </a:r>
          </a:p>
          <a:p>
            <a:endParaRPr lang="fr-FR" sz="1600" dirty="0">
              <a:latin typeface="Calibri" panose="020F0502020204030204" pitchFamily="34" charset="0"/>
              <a:ea typeface="Calibri" panose="020F0502020204030204" pitchFamily="34" charset="0"/>
              <a:cs typeface="Calibri" panose="020F0502020204030204" pitchFamily="34" charset="0"/>
            </a:endParaRPr>
          </a:p>
          <a:p>
            <a:pPr marL="257175" indent="-257175">
              <a:buFont typeface="Courier New" panose="02070309020205020404" pitchFamily="49" charset="0"/>
              <a:buChar char="o"/>
            </a:pPr>
            <a:endParaRPr lang="fr-FR"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9078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flipH="1">
            <a:off x="2430311" y="0"/>
            <a:ext cx="7717180" cy="5143500"/>
          </a:xfrm>
          <a:prstGeom prst="rect">
            <a:avLst/>
          </a:prstGeom>
          <a:noFill/>
          <a:ln>
            <a:noFill/>
          </a:ln>
        </p:spPr>
      </p:pic>
      <p:pic>
        <p:nvPicPr>
          <p:cNvPr id="121" name="Google Shape;121;p23"/>
          <p:cNvPicPr preferRelativeResize="0"/>
          <p:nvPr/>
        </p:nvPicPr>
        <p:blipFill rotWithShape="1">
          <a:blip r:embed="rId4">
            <a:alphaModFix/>
          </a:blip>
          <a:srcRect/>
          <a:stretch/>
        </p:blipFill>
        <p:spPr>
          <a:xfrm>
            <a:off x="70983" y="0"/>
            <a:ext cx="9002034" cy="5143501"/>
          </a:xfrm>
          <a:prstGeom prst="rect">
            <a:avLst/>
          </a:prstGeom>
          <a:noFill/>
          <a:ln>
            <a:noFill/>
          </a:ln>
        </p:spPr>
      </p:pic>
      <p:sp>
        <p:nvSpPr>
          <p:cNvPr id="122" name="Google Shape;122;p23"/>
          <p:cNvSpPr txBox="1">
            <a:spLocks noGrp="1"/>
          </p:cNvSpPr>
          <p:nvPr>
            <p:ph type="title"/>
          </p:nvPr>
        </p:nvSpPr>
        <p:spPr>
          <a:xfrm>
            <a:off x="1157380" y="1177106"/>
            <a:ext cx="4425790" cy="572700"/>
          </a:xfrm>
          <a:prstGeom prst="rect">
            <a:avLst/>
          </a:prstGeom>
        </p:spPr>
        <p:txBody>
          <a:bodyPr spcFirstLastPara="1" wrap="square" lIns="91425" tIns="91425" rIns="91425" bIns="91425" anchor="t" anchorCtr="0">
            <a:noAutofit/>
          </a:bodyPr>
          <a:lstStyle/>
          <a:p>
            <a:r>
              <a:rPr lang="fr-FR" cap="small" dirty="0">
                <a:latin typeface="Calibri" panose="020F0502020204030204" pitchFamily="34" charset="0"/>
                <a:cs typeface="Calibri" panose="020F0502020204030204" pitchFamily="34" charset="0"/>
              </a:rPr>
              <a:t>AOP / IGP -  Repli ou déclassement ?</a:t>
            </a:r>
            <a:endParaRPr cap="small" dirty="0">
              <a:latin typeface="Calibri" panose="020F0502020204030204" pitchFamily="34" charset="0"/>
              <a:cs typeface="Calibri" panose="020F0502020204030204" pitchFamily="34" charset="0"/>
            </a:endParaRPr>
          </a:p>
        </p:txBody>
      </p:sp>
      <p:sp>
        <p:nvSpPr>
          <p:cNvPr id="3" name="Espace réservé du texte 2">
            <a:extLst>
              <a:ext uri="{FF2B5EF4-FFF2-40B4-BE49-F238E27FC236}">
                <a16:creationId xmlns:a16="http://schemas.microsoft.com/office/drawing/2014/main" id="{1CC1C31C-E2A3-B33B-A4E2-5E1BB48CD1F8}"/>
              </a:ext>
            </a:extLst>
          </p:cNvPr>
          <p:cNvSpPr>
            <a:spLocks noGrp="1"/>
          </p:cNvSpPr>
          <p:nvPr>
            <p:ph type="body" idx="1"/>
          </p:nvPr>
        </p:nvSpPr>
        <p:spPr/>
        <p:txBody>
          <a:bodyPr/>
          <a:lstStyle/>
          <a:p>
            <a:endParaRPr lang="fr-F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1"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Avant Déclaration de récolte</a:t>
            </a:r>
            <a:endParaRPr sz="2000" cap="small" dirty="0">
              <a:latin typeface="Calibri" panose="020F0502020204030204" pitchFamily="34" charset="0"/>
              <a:cs typeface="Times New Roman" panose="02020603050405020304" pitchFamily="18"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365760" y="778325"/>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761C9D-EA89-3B4D-D619-716B46F330F6}"/>
              </a:ext>
            </a:extLst>
          </p:cNvPr>
          <p:cNvSpPr/>
          <p:nvPr/>
        </p:nvSpPr>
        <p:spPr>
          <a:xfrm>
            <a:off x="228600" y="3971926"/>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grpSp>
        <p:nvGrpSpPr>
          <p:cNvPr id="24" name="Groupe 23">
            <a:extLst>
              <a:ext uri="{FF2B5EF4-FFF2-40B4-BE49-F238E27FC236}">
                <a16:creationId xmlns:a16="http://schemas.microsoft.com/office/drawing/2014/main" id="{A6AE1A19-3C81-8302-1CB4-01D12C32CB28}"/>
              </a:ext>
            </a:extLst>
          </p:cNvPr>
          <p:cNvGrpSpPr/>
          <p:nvPr/>
        </p:nvGrpSpPr>
        <p:grpSpPr>
          <a:xfrm>
            <a:off x="428477" y="2196981"/>
            <a:ext cx="921502" cy="1658497"/>
            <a:chOff x="0" y="1134371"/>
            <a:chExt cx="921502" cy="1316430"/>
          </a:xfrm>
          <a:solidFill>
            <a:srgbClr val="FFFEFD"/>
          </a:solidFill>
        </p:grpSpPr>
        <p:sp>
          <p:nvSpPr>
            <p:cNvPr id="25" name="Flèche : chevron 24">
              <a:extLst>
                <a:ext uri="{FF2B5EF4-FFF2-40B4-BE49-F238E27FC236}">
                  <a16:creationId xmlns:a16="http://schemas.microsoft.com/office/drawing/2014/main" id="{BBB1A801-0C81-88B5-091E-8A531C4957A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914378">
                <a:defRPr/>
              </a:pPr>
              <a:endParaRPr lang="fr-FR">
                <a:solidFill>
                  <a:srgbClr val="FFFFFF"/>
                </a:solidFill>
                <a:latin typeface="Arial"/>
              </a:endParaRPr>
            </a:p>
          </p:txBody>
        </p:sp>
        <p:sp>
          <p:nvSpPr>
            <p:cNvPr id="26" name="Flèche : chevron 4">
              <a:extLst>
                <a:ext uri="{FF2B5EF4-FFF2-40B4-BE49-F238E27FC236}">
                  <a16:creationId xmlns:a16="http://schemas.microsoft.com/office/drawing/2014/main" id="{F48C87A6-7C1D-73FD-C356-42D78C96634C}"/>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kern="1200" dirty="0">
                  <a:solidFill>
                    <a:srgbClr val="FFFFFF"/>
                  </a:solidFill>
                  <a:latin typeface="Arial"/>
                </a:rPr>
                <a:t>Avril à Juin</a:t>
              </a:r>
            </a:p>
          </p:txBody>
        </p:sp>
      </p:grpSp>
      <p:grpSp>
        <p:nvGrpSpPr>
          <p:cNvPr id="30" name="Groupe 29">
            <a:extLst>
              <a:ext uri="{FF2B5EF4-FFF2-40B4-BE49-F238E27FC236}">
                <a16:creationId xmlns:a16="http://schemas.microsoft.com/office/drawing/2014/main" id="{60E4DF4B-A3B6-7732-F41C-9A8D431C1923}"/>
              </a:ext>
            </a:extLst>
          </p:cNvPr>
          <p:cNvGrpSpPr/>
          <p:nvPr/>
        </p:nvGrpSpPr>
        <p:grpSpPr>
          <a:xfrm>
            <a:off x="428477" y="3361862"/>
            <a:ext cx="921502" cy="1518448"/>
            <a:chOff x="0" y="1134371"/>
            <a:chExt cx="921502" cy="1316430"/>
          </a:xfrm>
          <a:solidFill>
            <a:srgbClr val="FFFEFD"/>
          </a:solidFill>
        </p:grpSpPr>
        <p:sp>
          <p:nvSpPr>
            <p:cNvPr id="31" name="Flèche : chevron 30">
              <a:extLst>
                <a:ext uri="{FF2B5EF4-FFF2-40B4-BE49-F238E27FC236}">
                  <a16:creationId xmlns:a16="http://schemas.microsoft.com/office/drawing/2014/main" id="{7C1BF972-8D2C-D6D1-B193-2D12123BE32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914378">
                <a:defRPr/>
              </a:pPr>
              <a:endParaRPr lang="fr-FR">
                <a:solidFill>
                  <a:srgbClr val="FFFFFF"/>
                </a:solidFill>
                <a:latin typeface="Arial"/>
              </a:endParaRPr>
            </a:p>
          </p:txBody>
        </p:sp>
        <p:sp>
          <p:nvSpPr>
            <p:cNvPr id="32" name="Flèche : chevron 4">
              <a:extLst>
                <a:ext uri="{FF2B5EF4-FFF2-40B4-BE49-F238E27FC236}">
                  <a16:creationId xmlns:a16="http://schemas.microsoft.com/office/drawing/2014/main" id="{228BB6FC-CCC8-64FD-25E7-FBCA31984E36}"/>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kern="1200" dirty="0">
                  <a:solidFill>
                    <a:srgbClr val="FFFFFF"/>
                  </a:solidFill>
                  <a:latin typeface="Arial"/>
                </a:rPr>
                <a:t>Avril à Juin</a:t>
              </a:r>
            </a:p>
          </p:txBody>
        </p:sp>
      </p:grpSp>
      <p:grpSp>
        <p:nvGrpSpPr>
          <p:cNvPr id="3" name="Groupe 2">
            <a:extLst>
              <a:ext uri="{FF2B5EF4-FFF2-40B4-BE49-F238E27FC236}">
                <a16:creationId xmlns:a16="http://schemas.microsoft.com/office/drawing/2014/main" id="{BE82BB42-3751-9CFC-8BB2-76186EAA81FF}"/>
              </a:ext>
            </a:extLst>
          </p:cNvPr>
          <p:cNvGrpSpPr/>
          <p:nvPr/>
        </p:nvGrpSpPr>
        <p:grpSpPr>
          <a:xfrm>
            <a:off x="1200151" y="3577991"/>
            <a:ext cx="5258150" cy="862506"/>
            <a:chOff x="928853" y="451"/>
            <a:chExt cx="3902732" cy="862506"/>
          </a:xfrm>
        </p:grpSpPr>
        <p:sp>
          <p:nvSpPr>
            <p:cNvPr id="4" name="Rectangle : avec coins arrondis en haut 3">
              <a:extLst>
                <a:ext uri="{FF2B5EF4-FFF2-40B4-BE49-F238E27FC236}">
                  <a16:creationId xmlns:a16="http://schemas.microsoft.com/office/drawing/2014/main" id="{DC964447-8DDF-D73B-EEF1-D523E6950888}"/>
                </a:ext>
              </a:extLst>
            </p:cNvPr>
            <p:cNvSpPr/>
            <p:nvPr/>
          </p:nvSpPr>
          <p:spPr>
            <a:xfrm rot="5400000">
              <a:off x="2448966" y="-1519662"/>
              <a:ext cx="862506" cy="3902732"/>
            </a:xfrm>
            <a:prstGeom prst="round2SameRect">
              <a:avLst/>
            </a:prstGeom>
            <a:ln>
              <a:solidFill>
                <a:srgbClr val="33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914378">
                <a:defRPr/>
              </a:pPr>
              <a:endParaRPr lang="fr-FR">
                <a:solidFill>
                  <a:srgbClr val="000000">
                    <a:hueOff val="0"/>
                    <a:satOff val="0"/>
                    <a:lumOff val="0"/>
                    <a:alphaOff val="0"/>
                  </a:srgbClr>
                </a:solidFill>
                <a:latin typeface="Arial"/>
              </a:endParaRPr>
            </a:p>
          </p:txBody>
        </p:sp>
        <p:sp>
          <p:nvSpPr>
            <p:cNvPr id="8" name="Rectangle : avec coins arrondis en haut 4">
              <a:extLst>
                <a:ext uri="{FF2B5EF4-FFF2-40B4-BE49-F238E27FC236}">
                  <a16:creationId xmlns:a16="http://schemas.microsoft.com/office/drawing/2014/main" id="{46056CD2-7D90-C497-A5DB-19B209CAC95A}"/>
                </a:ext>
              </a:extLst>
            </p:cNvPr>
            <p:cNvSpPr txBox="1"/>
            <p:nvPr/>
          </p:nvSpPr>
          <p:spPr>
            <a:xfrm>
              <a:off x="928853" y="42555"/>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1" lvl="1" defTabSz="755631">
                <a:lnSpc>
                  <a:spcPct val="90000"/>
                </a:lnSpc>
                <a:spcBef>
                  <a:spcPct val="0"/>
                </a:spcBef>
                <a:spcAft>
                  <a:spcPct val="15000"/>
                </a:spcAft>
                <a:defRPr/>
              </a:pPr>
              <a:r>
                <a:rPr lang="fr-FR" sz="1600" dirty="0">
                  <a:solidFill>
                    <a:srgbClr val="000000">
                      <a:hueOff val="0"/>
                      <a:satOff val="0"/>
                      <a:lumOff val="0"/>
                      <a:alphaOff val="0"/>
                    </a:srgbClr>
                  </a:solidFill>
                  <a:latin typeface="Calibri" panose="020F0502020204030204" pitchFamily="34" charset="0"/>
                  <a:cs typeface="Times New Roman" panose="02020603050405020304" pitchFamily="18" charset="0"/>
                </a:rPr>
                <a:t>Affectation des parcelles à la déclaration de récolte </a:t>
              </a:r>
              <a:endParaRPr lang="fr-FR" sz="1600" kern="1200" dirty="0">
                <a:solidFill>
                  <a:srgbClr val="000000">
                    <a:hueOff val="0"/>
                    <a:satOff val="0"/>
                    <a:lumOff val="0"/>
                    <a:alphaOff val="0"/>
                  </a:srgbClr>
                </a:solidFill>
                <a:latin typeface="Arial"/>
              </a:endParaRPr>
            </a:p>
          </p:txBody>
        </p:sp>
      </p:grpSp>
      <p:grpSp>
        <p:nvGrpSpPr>
          <p:cNvPr id="9" name="Groupe 8">
            <a:extLst>
              <a:ext uri="{FF2B5EF4-FFF2-40B4-BE49-F238E27FC236}">
                <a16:creationId xmlns:a16="http://schemas.microsoft.com/office/drawing/2014/main" id="{B42ED8AF-C665-16C7-1541-5CD51C0ADB93}"/>
              </a:ext>
            </a:extLst>
          </p:cNvPr>
          <p:cNvGrpSpPr/>
          <p:nvPr/>
        </p:nvGrpSpPr>
        <p:grpSpPr>
          <a:xfrm>
            <a:off x="534336" y="1311577"/>
            <a:ext cx="1837959" cy="1596672"/>
            <a:chOff x="-279300" y="514"/>
            <a:chExt cx="1200802" cy="1316430"/>
          </a:xfrm>
        </p:grpSpPr>
        <p:sp>
          <p:nvSpPr>
            <p:cNvPr id="11" name="Flèche : chevron 10">
              <a:extLst>
                <a:ext uri="{FF2B5EF4-FFF2-40B4-BE49-F238E27FC236}">
                  <a16:creationId xmlns:a16="http://schemas.microsoft.com/office/drawing/2014/main" id="{1EF6728A-8786-234D-D680-CE11DAA67D1D}"/>
                </a:ext>
              </a:extLst>
            </p:cNvPr>
            <p:cNvSpPr/>
            <p:nvPr/>
          </p:nvSpPr>
          <p:spPr>
            <a:xfrm rot="5400000">
              <a:off x="-337114" y="58328"/>
              <a:ext cx="1316430" cy="1200802"/>
            </a:xfrm>
            <a:prstGeom prst="chevron">
              <a:avLst/>
            </a:prstGeom>
            <a:solidFill>
              <a:srgbClr val="C00000"/>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050"/>
            </a:p>
          </p:txBody>
        </p:sp>
        <p:sp>
          <p:nvSpPr>
            <p:cNvPr id="23" name="Flèche : chevron 4">
              <a:extLst>
                <a:ext uri="{FF2B5EF4-FFF2-40B4-BE49-F238E27FC236}">
                  <a16:creationId xmlns:a16="http://schemas.microsoft.com/office/drawing/2014/main" id="{71234549-C63D-1375-1EEA-D161BEE5B459}"/>
                </a:ext>
              </a:extLst>
            </p:cNvPr>
            <p:cNvSpPr txBox="1"/>
            <p:nvPr/>
          </p:nvSpPr>
          <p:spPr>
            <a:xfrm>
              <a:off x="-234937" y="543129"/>
              <a:ext cx="1156439" cy="394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dirty="0">
                  <a:solidFill>
                    <a:srgbClr val="FFFFFF"/>
                  </a:solidFill>
                  <a:latin typeface="Arial"/>
                </a:rPr>
                <a:t>Non revendication</a:t>
              </a:r>
              <a:r>
                <a:rPr lang="fr-FR" kern="1200" dirty="0">
                  <a:solidFill>
                    <a:srgbClr val="FFFFFF"/>
                  </a:solidFill>
                  <a:latin typeface="Arial"/>
                </a:rPr>
                <a:t> </a:t>
              </a:r>
            </a:p>
          </p:txBody>
        </p:sp>
      </p:grpSp>
      <p:grpSp>
        <p:nvGrpSpPr>
          <p:cNvPr id="27" name="Groupe 26">
            <a:extLst>
              <a:ext uri="{FF2B5EF4-FFF2-40B4-BE49-F238E27FC236}">
                <a16:creationId xmlns:a16="http://schemas.microsoft.com/office/drawing/2014/main" id="{C26D7389-1828-FB15-EAE0-71DF6FDBE0FB}"/>
              </a:ext>
            </a:extLst>
          </p:cNvPr>
          <p:cNvGrpSpPr/>
          <p:nvPr/>
        </p:nvGrpSpPr>
        <p:grpSpPr>
          <a:xfrm>
            <a:off x="2404109" y="1292868"/>
            <a:ext cx="6263057" cy="855679"/>
            <a:chOff x="921501" y="515"/>
            <a:chExt cx="4549510" cy="855679"/>
          </a:xfrm>
        </p:grpSpPr>
        <p:sp>
          <p:nvSpPr>
            <p:cNvPr id="28" name="Rectangle : avec coins arrondis en haut 27">
              <a:extLst>
                <a:ext uri="{FF2B5EF4-FFF2-40B4-BE49-F238E27FC236}">
                  <a16:creationId xmlns:a16="http://schemas.microsoft.com/office/drawing/2014/main" id="{88EA636D-7443-7A3F-4BAC-85D539F9E974}"/>
                </a:ext>
              </a:extLst>
            </p:cNvPr>
            <p:cNvSpPr/>
            <p:nvPr/>
          </p:nvSpPr>
          <p:spPr>
            <a:xfrm rot="5400000">
              <a:off x="2104672" y="-1182656"/>
              <a:ext cx="855679" cy="3222021"/>
            </a:xfrm>
            <a:prstGeom prst="round2SameRect">
              <a:avLst/>
            </a:pr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050"/>
            </a:p>
          </p:txBody>
        </p:sp>
        <p:sp>
          <p:nvSpPr>
            <p:cNvPr id="29" name="Rectangle : avec coins arrondis en haut 6">
              <a:extLst>
                <a:ext uri="{FF2B5EF4-FFF2-40B4-BE49-F238E27FC236}">
                  <a16:creationId xmlns:a16="http://schemas.microsoft.com/office/drawing/2014/main" id="{9A2569AD-4198-4742-FEFC-DEAA67AA4598}"/>
                </a:ext>
              </a:extLst>
            </p:cNvPr>
            <p:cNvSpPr txBox="1"/>
            <p:nvPr/>
          </p:nvSpPr>
          <p:spPr>
            <a:xfrm>
              <a:off x="1040446" y="39067"/>
              <a:ext cx="4430565" cy="772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297" lvl="1" indent="-114297" defTabSz="533387">
                <a:lnSpc>
                  <a:spcPct val="90000"/>
                </a:lnSpc>
                <a:spcBef>
                  <a:spcPct val="0"/>
                </a:spcBef>
                <a:spcAft>
                  <a:spcPct val="15000"/>
                </a:spcAft>
                <a:buFont typeface="Arial" panose="020B0604020202020204" pitchFamily="34" charset="0"/>
                <a:buChar char="•"/>
                <a:defRPr/>
              </a:pPr>
              <a:r>
                <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P</a:t>
              </a:r>
              <a:r>
                <a:rPr lang="fr-FR" sz="1500" dirty="0" err="1">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arcelles</a:t>
              </a:r>
              <a:r>
                <a:rPr lang="fr-FR" sz="15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 en aire d’appellation en 4 -ème feuille</a:t>
              </a:r>
              <a:endPar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a:p>
              <a:pPr marL="114297" lvl="1" indent="-114297" defTabSz="533387">
                <a:lnSpc>
                  <a:spcPct val="90000"/>
                </a:lnSpc>
                <a:spcBef>
                  <a:spcPct val="0"/>
                </a:spcBef>
                <a:spcAft>
                  <a:spcPct val="15000"/>
                </a:spcAft>
                <a:buFont typeface="Arial" panose="020B0604020202020204" pitchFamily="34" charset="0"/>
                <a:buChar char="•"/>
                <a:defRPr/>
              </a:pPr>
              <a:r>
                <a:rPr lang="fr-FR" sz="15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IGP ou VDF</a:t>
              </a:r>
            </a:p>
            <a:p>
              <a:pPr marL="114297" lvl="1" indent="-114297" defTabSz="533387">
                <a:lnSpc>
                  <a:spcPct val="90000"/>
                </a:lnSpc>
                <a:spcBef>
                  <a:spcPct val="0"/>
                </a:spcBef>
                <a:spcAft>
                  <a:spcPct val="15000"/>
                </a:spcAft>
                <a:buFont typeface="Arial" panose="020B0604020202020204" pitchFamily="34" charset="0"/>
                <a:buChar char="•"/>
                <a:defRPr/>
              </a:pPr>
              <a:r>
                <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3 </a:t>
              </a:r>
              <a:r>
                <a:rPr lang="fr-FR" sz="15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-ème feuille : VDF</a:t>
              </a:r>
              <a:endPar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7" name="Flèche : droite 36">
            <a:extLst>
              <a:ext uri="{FF2B5EF4-FFF2-40B4-BE49-F238E27FC236}">
                <a16:creationId xmlns:a16="http://schemas.microsoft.com/office/drawing/2014/main" id="{D9EA3A2E-0361-676B-0711-74D5574EBFBE}"/>
              </a:ext>
            </a:extLst>
          </p:cNvPr>
          <p:cNvSpPr/>
          <p:nvPr/>
        </p:nvSpPr>
        <p:spPr>
          <a:xfrm>
            <a:off x="583661" y="3853671"/>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spTree>
    <p:extLst>
      <p:ext uri="{BB962C8B-B14F-4D97-AF65-F5344CB8AC3E}">
        <p14:creationId xmlns:p14="http://schemas.microsoft.com/office/powerpoint/2010/main" val="3988660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1"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Apres Déclaration de récolte</a:t>
            </a:r>
            <a:endParaRPr sz="2000" cap="small" dirty="0">
              <a:latin typeface="Calibri" panose="020F0502020204030204" pitchFamily="34" charset="0"/>
              <a:cs typeface="Times New Roman" panose="02020603050405020304" pitchFamily="18"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365760" y="778325"/>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761C9D-EA89-3B4D-D619-716B46F330F6}"/>
              </a:ext>
            </a:extLst>
          </p:cNvPr>
          <p:cNvSpPr/>
          <p:nvPr/>
        </p:nvSpPr>
        <p:spPr>
          <a:xfrm>
            <a:off x="228600" y="3971926"/>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grpSp>
        <p:nvGrpSpPr>
          <p:cNvPr id="24" name="Groupe 23">
            <a:extLst>
              <a:ext uri="{FF2B5EF4-FFF2-40B4-BE49-F238E27FC236}">
                <a16:creationId xmlns:a16="http://schemas.microsoft.com/office/drawing/2014/main" id="{A6AE1A19-3C81-8302-1CB4-01D12C32CB28}"/>
              </a:ext>
            </a:extLst>
          </p:cNvPr>
          <p:cNvGrpSpPr/>
          <p:nvPr/>
        </p:nvGrpSpPr>
        <p:grpSpPr>
          <a:xfrm>
            <a:off x="428477" y="2196981"/>
            <a:ext cx="921502" cy="1658497"/>
            <a:chOff x="0" y="1134371"/>
            <a:chExt cx="921502" cy="1316430"/>
          </a:xfrm>
          <a:solidFill>
            <a:srgbClr val="FFFEFD"/>
          </a:solidFill>
        </p:grpSpPr>
        <p:sp>
          <p:nvSpPr>
            <p:cNvPr id="25" name="Flèche : chevron 24">
              <a:extLst>
                <a:ext uri="{FF2B5EF4-FFF2-40B4-BE49-F238E27FC236}">
                  <a16:creationId xmlns:a16="http://schemas.microsoft.com/office/drawing/2014/main" id="{BBB1A801-0C81-88B5-091E-8A531C4957A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914378"/>
              <a:endParaRPr lang="fr-FR">
                <a:solidFill>
                  <a:srgbClr val="FFFFFF"/>
                </a:solidFill>
                <a:latin typeface="Arial"/>
              </a:endParaRPr>
            </a:p>
          </p:txBody>
        </p:sp>
        <p:sp>
          <p:nvSpPr>
            <p:cNvPr id="26" name="Flèche : chevron 4">
              <a:extLst>
                <a:ext uri="{FF2B5EF4-FFF2-40B4-BE49-F238E27FC236}">
                  <a16:creationId xmlns:a16="http://schemas.microsoft.com/office/drawing/2014/main" id="{F48C87A6-7C1D-73FD-C356-42D78C96634C}"/>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dirty="0">
                  <a:solidFill>
                    <a:srgbClr val="FFFFFF"/>
                  </a:solidFill>
                  <a:latin typeface="Arial"/>
                </a:rPr>
                <a:t>Avril à Juin</a:t>
              </a:r>
            </a:p>
          </p:txBody>
        </p:sp>
      </p:grpSp>
      <p:grpSp>
        <p:nvGrpSpPr>
          <p:cNvPr id="30" name="Groupe 29">
            <a:extLst>
              <a:ext uri="{FF2B5EF4-FFF2-40B4-BE49-F238E27FC236}">
                <a16:creationId xmlns:a16="http://schemas.microsoft.com/office/drawing/2014/main" id="{60E4DF4B-A3B6-7732-F41C-9A8D431C1923}"/>
              </a:ext>
            </a:extLst>
          </p:cNvPr>
          <p:cNvGrpSpPr/>
          <p:nvPr/>
        </p:nvGrpSpPr>
        <p:grpSpPr>
          <a:xfrm>
            <a:off x="428477" y="3361862"/>
            <a:ext cx="921502" cy="1518448"/>
            <a:chOff x="0" y="1134371"/>
            <a:chExt cx="921502" cy="1316430"/>
          </a:xfrm>
          <a:solidFill>
            <a:srgbClr val="FFFEFD"/>
          </a:solidFill>
        </p:grpSpPr>
        <p:sp>
          <p:nvSpPr>
            <p:cNvPr id="31" name="Flèche : chevron 30">
              <a:extLst>
                <a:ext uri="{FF2B5EF4-FFF2-40B4-BE49-F238E27FC236}">
                  <a16:creationId xmlns:a16="http://schemas.microsoft.com/office/drawing/2014/main" id="{7C1BF972-8D2C-D6D1-B193-2D12123BE32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914378"/>
              <a:endParaRPr lang="fr-FR">
                <a:solidFill>
                  <a:srgbClr val="FFFFFF"/>
                </a:solidFill>
                <a:latin typeface="Arial"/>
              </a:endParaRPr>
            </a:p>
          </p:txBody>
        </p:sp>
        <p:sp>
          <p:nvSpPr>
            <p:cNvPr id="32" name="Flèche : chevron 4">
              <a:extLst>
                <a:ext uri="{FF2B5EF4-FFF2-40B4-BE49-F238E27FC236}">
                  <a16:creationId xmlns:a16="http://schemas.microsoft.com/office/drawing/2014/main" id="{228BB6FC-CCC8-64FD-25E7-FBCA31984E36}"/>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dirty="0">
                  <a:solidFill>
                    <a:srgbClr val="FFFFFF"/>
                  </a:solidFill>
                  <a:latin typeface="Arial"/>
                </a:rPr>
                <a:t>Avril à Juin</a:t>
              </a:r>
            </a:p>
          </p:txBody>
        </p:sp>
      </p:grpSp>
      <p:grpSp>
        <p:nvGrpSpPr>
          <p:cNvPr id="3" name="Groupe 2">
            <a:extLst>
              <a:ext uri="{FF2B5EF4-FFF2-40B4-BE49-F238E27FC236}">
                <a16:creationId xmlns:a16="http://schemas.microsoft.com/office/drawing/2014/main" id="{BE82BB42-3751-9CFC-8BB2-76186EAA81FF}"/>
              </a:ext>
            </a:extLst>
          </p:cNvPr>
          <p:cNvGrpSpPr/>
          <p:nvPr/>
        </p:nvGrpSpPr>
        <p:grpSpPr>
          <a:xfrm>
            <a:off x="1200150" y="3577991"/>
            <a:ext cx="6495115" cy="862506"/>
            <a:chOff x="928853" y="451"/>
            <a:chExt cx="3902732" cy="862506"/>
          </a:xfrm>
        </p:grpSpPr>
        <p:sp>
          <p:nvSpPr>
            <p:cNvPr id="4" name="Rectangle : avec coins arrondis en haut 3">
              <a:extLst>
                <a:ext uri="{FF2B5EF4-FFF2-40B4-BE49-F238E27FC236}">
                  <a16:creationId xmlns:a16="http://schemas.microsoft.com/office/drawing/2014/main" id="{DC964447-8DDF-D73B-EEF1-D523E6950888}"/>
                </a:ext>
              </a:extLst>
            </p:cNvPr>
            <p:cNvSpPr/>
            <p:nvPr/>
          </p:nvSpPr>
          <p:spPr>
            <a:xfrm rot="5400000">
              <a:off x="2448966" y="-1519662"/>
              <a:ext cx="862506" cy="3902732"/>
            </a:xfrm>
            <a:prstGeom prst="round2SameRect">
              <a:avLst/>
            </a:prstGeom>
            <a:ln>
              <a:solidFill>
                <a:srgbClr val="33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914378"/>
              <a:endParaRPr lang="fr-FR">
                <a:solidFill>
                  <a:srgbClr val="000000">
                    <a:hueOff val="0"/>
                    <a:satOff val="0"/>
                    <a:lumOff val="0"/>
                    <a:alphaOff val="0"/>
                  </a:srgbClr>
                </a:solidFill>
                <a:latin typeface="Arial"/>
              </a:endParaRPr>
            </a:p>
          </p:txBody>
        </p:sp>
        <p:sp>
          <p:nvSpPr>
            <p:cNvPr id="8" name="Rectangle : avec coins arrondis en haut 4">
              <a:extLst>
                <a:ext uri="{FF2B5EF4-FFF2-40B4-BE49-F238E27FC236}">
                  <a16:creationId xmlns:a16="http://schemas.microsoft.com/office/drawing/2014/main" id="{46056CD2-7D90-C497-A5DB-19B209CAC95A}"/>
                </a:ext>
              </a:extLst>
            </p:cNvPr>
            <p:cNvSpPr txBox="1"/>
            <p:nvPr/>
          </p:nvSpPr>
          <p:spPr>
            <a:xfrm>
              <a:off x="928853" y="42555"/>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1" lvl="1" defTabSz="755631">
                <a:lnSpc>
                  <a:spcPct val="90000"/>
                </a:lnSpc>
                <a:spcBef>
                  <a:spcPct val="0"/>
                </a:spcBef>
                <a:spcAft>
                  <a:spcPct val="15000"/>
                </a:spcAft>
                <a:defRPr/>
              </a:pPr>
              <a:r>
                <a:rPr lang="fr-FR" sz="1600" dirty="0">
                  <a:solidFill>
                    <a:srgbClr val="000000">
                      <a:hueOff val="0"/>
                      <a:satOff val="0"/>
                      <a:lumOff val="0"/>
                      <a:alphaOff val="0"/>
                    </a:srgbClr>
                  </a:solidFill>
                  <a:latin typeface="Calibri" panose="020F0502020204030204" pitchFamily="34" charset="0"/>
                  <a:cs typeface="Times New Roman" panose="02020603050405020304" pitchFamily="18" charset="0"/>
                </a:rPr>
                <a:t>Uniquement en VDF : Déclaration de déclassement à l’ODG, organisme de contrôle  et ANIVIN</a:t>
              </a:r>
              <a:endParaRPr lang="fr-FR" sz="1600" dirty="0">
                <a:solidFill>
                  <a:srgbClr val="000000">
                    <a:hueOff val="0"/>
                    <a:satOff val="0"/>
                    <a:lumOff val="0"/>
                    <a:alphaOff val="0"/>
                  </a:srgbClr>
                </a:solidFill>
                <a:latin typeface="Arial"/>
              </a:endParaRPr>
            </a:p>
          </p:txBody>
        </p:sp>
      </p:grpSp>
      <p:grpSp>
        <p:nvGrpSpPr>
          <p:cNvPr id="9" name="Groupe 8">
            <a:extLst>
              <a:ext uri="{FF2B5EF4-FFF2-40B4-BE49-F238E27FC236}">
                <a16:creationId xmlns:a16="http://schemas.microsoft.com/office/drawing/2014/main" id="{B42ED8AF-C665-16C7-1541-5CD51C0ADB93}"/>
              </a:ext>
            </a:extLst>
          </p:cNvPr>
          <p:cNvGrpSpPr/>
          <p:nvPr/>
        </p:nvGrpSpPr>
        <p:grpSpPr>
          <a:xfrm>
            <a:off x="222850" y="1408565"/>
            <a:ext cx="1472017" cy="1316430"/>
            <a:chOff x="-284012" y="-8518"/>
            <a:chExt cx="1206220" cy="1316430"/>
          </a:xfrm>
        </p:grpSpPr>
        <p:sp>
          <p:nvSpPr>
            <p:cNvPr id="11" name="Flèche : chevron 10">
              <a:extLst>
                <a:ext uri="{FF2B5EF4-FFF2-40B4-BE49-F238E27FC236}">
                  <a16:creationId xmlns:a16="http://schemas.microsoft.com/office/drawing/2014/main" id="{1EF6728A-8786-234D-D680-CE11DAA67D1D}"/>
                </a:ext>
              </a:extLst>
            </p:cNvPr>
            <p:cNvSpPr/>
            <p:nvPr/>
          </p:nvSpPr>
          <p:spPr>
            <a:xfrm rot="5400000">
              <a:off x="-341826" y="49296"/>
              <a:ext cx="1316430" cy="1200802"/>
            </a:xfrm>
            <a:prstGeom prst="chevron">
              <a:avLst/>
            </a:prstGeom>
            <a:solidFill>
              <a:srgbClr val="C00000"/>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050"/>
            </a:p>
          </p:txBody>
        </p:sp>
        <p:sp>
          <p:nvSpPr>
            <p:cNvPr id="23" name="Flèche : chevron 4">
              <a:extLst>
                <a:ext uri="{FF2B5EF4-FFF2-40B4-BE49-F238E27FC236}">
                  <a16:creationId xmlns:a16="http://schemas.microsoft.com/office/drawing/2014/main" id="{71234549-C63D-1375-1EEA-D161BEE5B459}"/>
                </a:ext>
              </a:extLst>
            </p:cNvPr>
            <p:cNvSpPr txBox="1"/>
            <p:nvPr/>
          </p:nvSpPr>
          <p:spPr>
            <a:xfrm>
              <a:off x="-234231" y="522074"/>
              <a:ext cx="1156439" cy="394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pPr>
              <a:r>
                <a:rPr lang="fr-FR" dirty="0">
                  <a:solidFill>
                    <a:srgbClr val="FFFFFF"/>
                  </a:solidFill>
                  <a:latin typeface="Arial"/>
                </a:rPr>
                <a:t>Déclassement </a:t>
              </a:r>
            </a:p>
          </p:txBody>
        </p:sp>
      </p:grpSp>
      <p:grpSp>
        <p:nvGrpSpPr>
          <p:cNvPr id="27" name="Groupe 26">
            <a:extLst>
              <a:ext uri="{FF2B5EF4-FFF2-40B4-BE49-F238E27FC236}">
                <a16:creationId xmlns:a16="http://schemas.microsoft.com/office/drawing/2014/main" id="{C26D7389-1828-FB15-EAE0-71DF6FDBE0FB}"/>
              </a:ext>
            </a:extLst>
          </p:cNvPr>
          <p:cNvGrpSpPr/>
          <p:nvPr/>
        </p:nvGrpSpPr>
        <p:grpSpPr>
          <a:xfrm>
            <a:off x="1701478" y="1399270"/>
            <a:ext cx="7121360" cy="855679"/>
            <a:chOff x="921501" y="515"/>
            <a:chExt cx="4546454" cy="855679"/>
          </a:xfrm>
        </p:grpSpPr>
        <p:sp>
          <p:nvSpPr>
            <p:cNvPr id="28" name="Rectangle : avec coins arrondis en haut 27">
              <a:extLst>
                <a:ext uri="{FF2B5EF4-FFF2-40B4-BE49-F238E27FC236}">
                  <a16:creationId xmlns:a16="http://schemas.microsoft.com/office/drawing/2014/main" id="{88EA636D-7443-7A3F-4BAC-85D539F9E974}"/>
                </a:ext>
              </a:extLst>
            </p:cNvPr>
            <p:cNvSpPr/>
            <p:nvPr/>
          </p:nvSpPr>
          <p:spPr>
            <a:xfrm rot="5400000">
              <a:off x="2104672" y="-1182656"/>
              <a:ext cx="855679" cy="3222021"/>
            </a:xfrm>
            <a:prstGeom prst="round2SameRect">
              <a:avLst/>
            </a:pr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050"/>
            </a:p>
          </p:txBody>
        </p:sp>
        <p:sp>
          <p:nvSpPr>
            <p:cNvPr id="29" name="Rectangle : avec coins arrondis en haut 6">
              <a:extLst>
                <a:ext uri="{FF2B5EF4-FFF2-40B4-BE49-F238E27FC236}">
                  <a16:creationId xmlns:a16="http://schemas.microsoft.com/office/drawing/2014/main" id="{9A2569AD-4198-4742-FEFC-DEAA67AA4598}"/>
                </a:ext>
              </a:extLst>
            </p:cNvPr>
            <p:cNvSpPr txBox="1"/>
            <p:nvPr/>
          </p:nvSpPr>
          <p:spPr>
            <a:xfrm>
              <a:off x="1037390" y="42286"/>
              <a:ext cx="4430565" cy="772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297" lvl="1" indent="-114297" defTabSz="533387">
                <a:lnSpc>
                  <a:spcPct val="90000"/>
                </a:lnSpc>
                <a:spcBef>
                  <a:spcPct val="0"/>
                </a:spcBef>
                <a:spcAft>
                  <a:spcPct val="15000"/>
                </a:spcAft>
                <a:buFont typeface="Arial" panose="020B0604020202020204" pitchFamily="34" charset="0"/>
                <a:buChar char="•"/>
              </a:pPr>
              <a:r>
                <a:rPr lang="fr-FR" sz="15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P</a:t>
              </a:r>
              <a:r>
                <a:rPr lang="fr-FR" sz="1500" dirty="0">
                  <a:latin typeface="Calibri" panose="020F0502020204030204" pitchFamily="34" charset="0"/>
                  <a:ea typeface="Calibri" panose="020F0502020204030204" pitchFamily="34" charset="0"/>
                  <a:cs typeface="Calibri" panose="020F0502020204030204" pitchFamily="34" charset="0"/>
                </a:rPr>
                <a:t>erte du droit à l’appellation pour AOP</a:t>
              </a:r>
            </a:p>
            <a:p>
              <a:pPr marL="114297" lvl="1" indent="-114297" defTabSz="533387">
                <a:lnSpc>
                  <a:spcPct val="90000"/>
                </a:lnSpc>
                <a:spcBef>
                  <a:spcPct val="0"/>
                </a:spcBef>
                <a:spcAft>
                  <a:spcPct val="15000"/>
                </a:spcAft>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Déclaration de changement de dénomination pour les IGP</a:t>
              </a:r>
              <a:endParaRPr lang="fr-FR" sz="15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7" name="Flèche : droite 36">
            <a:extLst>
              <a:ext uri="{FF2B5EF4-FFF2-40B4-BE49-F238E27FC236}">
                <a16:creationId xmlns:a16="http://schemas.microsoft.com/office/drawing/2014/main" id="{D9EA3A2E-0361-676B-0711-74D5574EBFBE}"/>
              </a:ext>
            </a:extLst>
          </p:cNvPr>
          <p:cNvSpPr/>
          <p:nvPr/>
        </p:nvSpPr>
        <p:spPr>
          <a:xfrm>
            <a:off x="583661" y="3853671"/>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spTree>
    <p:extLst>
      <p:ext uri="{BB962C8B-B14F-4D97-AF65-F5344CB8AC3E}">
        <p14:creationId xmlns:p14="http://schemas.microsoft.com/office/powerpoint/2010/main" val="4019601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1"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ea typeface="Calibri" panose="020F0502020204030204" pitchFamily="34" charset="0"/>
                <a:cs typeface="Calibri" panose="020F0502020204030204" pitchFamily="34" charset="0"/>
              </a:rPr>
              <a:t>Apres Déclaration de récolte</a:t>
            </a:r>
            <a:endParaRPr sz="2000" cap="small" dirty="0">
              <a:latin typeface="Calibri" panose="020F0502020204030204" pitchFamily="34" charset="0"/>
              <a:ea typeface="Calibri" panose="020F0502020204030204" pitchFamily="34" charset="0"/>
              <a:cs typeface="Calibri" panose="020F0502020204030204" pitchFamily="34"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365760" y="778325"/>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761C9D-EA89-3B4D-D619-716B46F330F6}"/>
              </a:ext>
            </a:extLst>
          </p:cNvPr>
          <p:cNvSpPr/>
          <p:nvPr/>
        </p:nvSpPr>
        <p:spPr>
          <a:xfrm>
            <a:off x="228600" y="3971926"/>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sz="15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4" name="Groupe 23">
            <a:extLst>
              <a:ext uri="{FF2B5EF4-FFF2-40B4-BE49-F238E27FC236}">
                <a16:creationId xmlns:a16="http://schemas.microsoft.com/office/drawing/2014/main" id="{A6AE1A19-3C81-8302-1CB4-01D12C32CB28}"/>
              </a:ext>
            </a:extLst>
          </p:cNvPr>
          <p:cNvGrpSpPr/>
          <p:nvPr/>
        </p:nvGrpSpPr>
        <p:grpSpPr>
          <a:xfrm>
            <a:off x="428477" y="2196981"/>
            <a:ext cx="921502" cy="1658497"/>
            <a:chOff x="0" y="1134371"/>
            <a:chExt cx="921502" cy="1316430"/>
          </a:xfrm>
          <a:solidFill>
            <a:srgbClr val="FFFEFD"/>
          </a:solidFill>
        </p:grpSpPr>
        <p:sp>
          <p:nvSpPr>
            <p:cNvPr id="25" name="Flèche : chevron 24">
              <a:extLst>
                <a:ext uri="{FF2B5EF4-FFF2-40B4-BE49-F238E27FC236}">
                  <a16:creationId xmlns:a16="http://schemas.microsoft.com/office/drawing/2014/main" id="{BBB1A801-0C81-88B5-091E-8A531C4957A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914378">
                <a:defRPr/>
              </a:pPr>
              <a:endParaRPr lang="fr-FR" sz="15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Flèche : chevron 4">
              <a:extLst>
                <a:ext uri="{FF2B5EF4-FFF2-40B4-BE49-F238E27FC236}">
                  <a16:creationId xmlns:a16="http://schemas.microsoft.com/office/drawing/2014/main" id="{F48C87A6-7C1D-73FD-C356-42D78C96634C}"/>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sz="15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Avril à Juin</a:t>
              </a:r>
            </a:p>
          </p:txBody>
        </p:sp>
      </p:grpSp>
      <p:grpSp>
        <p:nvGrpSpPr>
          <p:cNvPr id="30" name="Groupe 29">
            <a:extLst>
              <a:ext uri="{FF2B5EF4-FFF2-40B4-BE49-F238E27FC236}">
                <a16:creationId xmlns:a16="http://schemas.microsoft.com/office/drawing/2014/main" id="{60E4DF4B-A3B6-7732-F41C-9A8D431C1923}"/>
              </a:ext>
            </a:extLst>
          </p:cNvPr>
          <p:cNvGrpSpPr/>
          <p:nvPr/>
        </p:nvGrpSpPr>
        <p:grpSpPr>
          <a:xfrm>
            <a:off x="428477" y="3361862"/>
            <a:ext cx="921502" cy="1518448"/>
            <a:chOff x="0" y="1134371"/>
            <a:chExt cx="921502" cy="1316430"/>
          </a:xfrm>
          <a:solidFill>
            <a:srgbClr val="FFFEFD"/>
          </a:solidFill>
        </p:grpSpPr>
        <p:sp>
          <p:nvSpPr>
            <p:cNvPr id="31" name="Flèche : chevron 30">
              <a:extLst>
                <a:ext uri="{FF2B5EF4-FFF2-40B4-BE49-F238E27FC236}">
                  <a16:creationId xmlns:a16="http://schemas.microsoft.com/office/drawing/2014/main" id="{7C1BF972-8D2C-D6D1-B193-2D12123BE32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914378">
                <a:defRPr/>
              </a:pPr>
              <a:endParaRPr lang="fr-FR" sz="15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Flèche : chevron 4">
              <a:extLst>
                <a:ext uri="{FF2B5EF4-FFF2-40B4-BE49-F238E27FC236}">
                  <a16:creationId xmlns:a16="http://schemas.microsoft.com/office/drawing/2014/main" id="{228BB6FC-CCC8-64FD-25E7-FBCA31984E36}"/>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sz="15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Avril à Juin</a:t>
              </a:r>
            </a:p>
          </p:txBody>
        </p:sp>
      </p:grpSp>
      <p:grpSp>
        <p:nvGrpSpPr>
          <p:cNvPr id="3" name="Groupe 2">
            <a:extLst>
              <a:ext uri="{FF2B5EF4-FFF2-40B4-BE49-F238E27FC236}">
                <a16:creationId xmlns:a16="http://schemas.microsoft.com/office/drawing/2014/main" id="{BE82BB42-3751-9CFC-8BB2-76186EAA81FF}"/>
              </a:ext>
            </a:extLst>
          </p:cNvPr>
          <p:cNvGrpSpPr/>
          <p:nvPr/>
        </p:nvGrpSpPr>
        <p:grpSpPr>
          <a:xfrm>
            <a:off x="1179649" y="3164905"/>
            <a:ext cx="6099313" cy="1251038"/>
            <a:chOff x="928853" y="451"/>
            <a:chExt cx="3902732" cy="898987"/>
          </a:xfrm>
        </p:grpSpPr>
        <p:sp>
          <p:nvSpPr>
            <p:cNvPr id="4" name="Rectangle : avec coins arrondis en haut 3">
              <a:extLst>
                <a:ext uri="{FF2B5EF4-FFF2-40B4-BE49-F238E27FC236}">
                  <a16:creationId xmlns:a16="http://schemas.microsoft.com/office/drawing/2014/main" id="{DC964447-8DDF-D73B-EEF1-D523E6950888}"/>
                </a:ext>
              </a:extLst>
            </p:cNvPr>
            <p:cNvSpPr/>
            <p:nvPr/>
          </p:nvSpPr>
          <p:spPr>
            <a:xfrm rot="5400000">
              <a:off x="2448966" y="-1519662"/>
              <a:ext cx="862506" cy="3902732"/>
            </a:xfrm>
            <a:prstGeom prst="round2SameRect">
              <a:avLst/>
            </a:prstGeom>
            <a:ln>
              <a:solidFill>
                <a:srgbClr val="33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defTabSz="914378">
                <a:defRPr/>
              </a:pPr>
              <a:endParaRPr lang="fr-FR" sz="150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 avec coins arrondis en haut 4">
              <a:extLst>
                <a:ext uri="{FF2B5EF4-FFF2-40B4-BE49-F238E27FC236}">
                  <a16:creationId xmlns:a16="http://schemas.microsoft.com/office/drawing/2014/main" id="{46056CD2-7D90-C497-A5DB-19B209CAC95A}"/>
                </a:ext>
              </a:extLst>
            </p:cNvPr>
            <p:cNvSpPr txBox="1"/>
            <p:nvPr/>
          </p:nvSpPr>
          <p:spPr>
            <a:xfrm>
              <a:off x="941971" y="121140"/>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438146" lvl="1" indent="-257175" defTabSz="755631">
                <a:lnSpc>
                  <a:spcPct val="90000"/>
                </a:lnSpc>
                <a:spcBef>
                  <a:spcPct val="0"/>
                </a:spcBef>
                <a:spcAft>
                  <a:spcPct val="15000"/>
                </a:spcAft>
                <a:buFont typeface="Arial" panose="020B0604020202020204" pitchFamily="34" charset="0"/>
                <a:buChar char="•"/>
                <a:defRPr/>
              </a:pPr>
              <a:r>
                <a:rPr lang="fr-FR" sz="15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Déclaration aux ODG correspondantes et organisme de contrôle</a:t>
              </a:r>
            </a:p>
            <a:p>
              <a:pPr marL="438146" lvl="1" indent="-257175" defTabSz="755631">
                <a:lnSpc>
                  <a:spcPct val="90000"/>
                </a:lnSpc>
                <a:spcBef>
                  <a:spcPct val="0"/>
                </a:spcBef>
                <a:spcAft>
                  <a:spcPct val="15000"/>
                </a:spcAft>
                <a:buFont typeface="Arial" panose="020B0604020202020204" pitchFamily="34" charset="0"/>
                <a:buChar char="•"/>
                <a:defRPr/>
              </a:pPr>
              <a:r>
                <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Déclaration aux services des douanes</a:t>
              </a:r>
            </a:p>
            <a:p>
              <a:pPr marL="438146" lvl="1" indent="-257175" defTabSz="755631">
                <a:lnSpc>
                  <a:spcPct val="90000"/>
                </a:lnSpc>
                <a:spcBef>
                  <a:spcPct val="0"/>
                </a:spcBef>
                <a:spcAft>
                  <a:spcPct val="15000"/>
                </a:spcAft>
                <a:buFont typeface="Arial" panose="020B0604020202020204" pitchFamily="34" charset="0"/>
                <a:buChar char="•"/>
                <a:defRPr/>
              </a:pPr>
              <a:r>
                <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Rectification de la déclaration de récolte</a:t>
              </a:r>
            </a:p>
            <a:p>
              <a:pPr marL="438146" lvl="1" indent="-257175" defTabSz="755631">
                <a:lnSpc>
                  <a:spcPct val="90000"/>
                </a:lnSpc>
                <a:spcBef>
                  <a:spcPct val="0"/>
                </a:spcBef>
                <a:spcAft>
                  <a:spcPct val="15000"/>
                </a:spcAft>
                <a:buFont typeface="Arial" panose="020B0604020202020204" pitchFamily="34" charset="0"/>
                <a:buChar char="•"/>
                <a:defRPr/>
              </a:pPr>
              <a:r>
                <a:rPr lang="fr-FR" sz="15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Demande de labellisation (attention au calendrier des dégustations)</a:t>
              </a:r>
              <a:endPar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a:p>
              <a:pPr marL="180971" lvl="1" defTabSz="755631">
                <a:lnSpc>
                  <a:spcPct val="90000"/>
                </a:lnSpc>
                <a:spcBef>
                  <a:spcPct val="0"/>
                </a:spcBef>
                <a:spcAft>
                  <a:spcPct val="15000"/>
                </a:spcAft>
                <a:defRPr/>
              </a:pPr>
              <a:endPar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e 8">
            <a:extLst>
              <a:ext uri="{FF2B5EF4-FFF2-40B4-BE49-F238E27FC236}">
                <a16:creationId xmlns:a16="http://schemas.microsoft.com/office/drawing/2014/main" id="{B42ED8AF-C665-16C7-1541-5CD51C0ADB93}"/>
              </a:ext>
            </a:extLst>
          </p:cNvPr>
          <p:cNvGrpSpPr/>
          <p:nvPr/>
        </p:nvGrpSpPr>
        <p:grpSpPr>
          <a:xfrm>
            <a:off x="363539" y="1417598"/>
            <a:ext cx="1331151" cy="1316430"/>
            <a:chOff x="-279300" y="514"/>
            <a:chExt cx="1200802" cy="1316430"/>
          </a:xfrm>
        </p:grpSpPr>
        <p:sp>
          <p:nvSpPr>
            <p:cNvPr id="11" name="Flèche : chevron 10">
              <a:extLst>
                <a:ext uri="{FF2B5EF4-FFF2-40B4-BE49-F238E27FC236}">
                  <a16:creationId xmlns:a16="http://schemas.microsoft.com/office/drawing/2014/main" id="{1EF6728A-8786-234D-D680-CE11DAA67D1D}"/>
                </a:ext>
              </a:extLst>
            </p:cNvPr>
            <p:cNvSpPr/>
            <p:nvPr/>
          </p:nvSpPr>
          <p:spPr>
            <a:xfrm rot="5400000">
              <a:off x="-337114" y="58328"/>
              <a:ext cx="1316430" cy="1200802"/>
            </a:xfrm>
            <a:prstGeom prst="chevron">
              <a:avLst/>
            </a:prstGeom>
            <a:solidFill>
              <a:srgbClr val="C00000"/>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23" name="Flèche : chevron 4">
              <a:extLst>
                <a:ext uri="{FF2B5EF4-FFF2-40B4-BE49-F238E27FC236}">
                  <a16:creationId xmlns:a16="http://schemas.microsoft.com/office/drawing/2014/main" id="{71234549-C63D-1375-1EEA-D161BEE5B459}"/>
                </a:ext>
              </a:extLst>
            </p:cNvPr>
            <p:cNvSpPr txBox="1"/>
            <p:nvPr/>
          </p:nvSpPr>
          <p:spPr>
            <a:xfrm>
              <a:off x="-257119" y="582432"/>
              <a:ext cx="1156439" cy="394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285">
                <a:lnSpc>
                  <a:spcPct val="90000"/>
                </a:lnSpc>
                <a:spcBef>
                  <a:spcPct val="0"/>
                </a:spcBef>
                <a:spcAft>
                  <a:spcPct val="35000"/>
                </a:spcAft>
                <a:defRPr/>
              </a:pPr>
              <a:r>
                <a:rPr lang="fr-FR" sz="1500" dirty="0">
                  <a:solidFill>
                    <a:srgbClr val="FFFFFF"/>
                  </a:solidFill>
                  <a:latin typeface="Calibri" panose="020F0502020204030204" pitchFamily="34" charset="0"/>
                  <a:ea typeface="Calibri" panose="020F0502020204030204" pitchFamily="34" charset="0"/>
                  <a:cs typeface="Calibri" panose="020F0502020204030204" pitchFamily="34" charset="0"/>
                </a:rPr>
                <a:t>Repli</a:t>
              </a:r>
              <a:r>
                <a:rPr lang="fr-FR" sz="15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 </a:t>
              </a:r>
            </a:p>
          </p:txBody>
        </p:sp>
      </p:grpSp>
      <p:grpSp>
        <p:nvGrpSpPr>
          <p:cNvPr id="27" name="Groupe 26">
            <a:extLst>
              <a:ext uri="{FF2B5EF4-FFF2-40B4-BE49-F238E27FC236}">
                <a16:creationId xmlns:a16="http://schemas.microsoft.com/office/drawing/2014/main" id="{C26D7389-1828-FB15-EAE0-71DF6FDBE0FB}"/>
              </a:ext>
            </a:extLst>
          </p:cNvPr>
          <p:cNvGrpSpPr/>
          <p:nvPr/>
        </p:nvGrpSpPr>
        <p:grpSpPr>
          <a:xfrm>
            <a:off x="1701478" y="1399270"/>
            <a:ext cx="6208364" cy="876731"/>
            <a:chOff x="921501" y="515"/>
            <a:chExt cx="4509780" cy="876731"/>
          </a:xfrm>
        </p:grpSpPr>
        <p:sp>
          <p:nvSpPr>
            <p:cNvPr id="28" name="Rectangle : avec coins arrondis en haut 27">
              <a:extLst>
                <a:ext uri="{FF2B5EF4-FFF2-40B4-BE49-F238E27FC236}">
                  <a16:creationId xmlns:a16="http://schemas.microsoft.com/office/drawing/2014/main" id="{88EA636D-7443-7A3F-4BAC-85D539F9E974}"/>
                </a:ext>
              </a:extLst>
            </p:cNvPr>
            <p:cNvSpPr/>
            <p:nvPr/>
          </p:nvSpPr>
          <p:spPr>
            <a:xfrm rot="5400000">
              <a:off x="2104672" y="-1182656"/>
              <a:ext cx="855679" cy="3222021"/>
            </a:xfrm>
            <a:prstGeom prst="round2SameRect">
              <a:avLst/>
            </a:pr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29" name="Rectangle : avec coins arrondis en haut 6">
              <a:extLst>
                <a:ext uri="{FF2B5EF4-FFF2-40B4-BE49-F238E27FC236}">
                  <a16:creationId xmlns:a16="http://schemas.microsoft.com/office/drawing/2014/main" id="{9A2569AD-4198-4742-FEFC-DEAA67AA4598}"/>
                </a:ext>
              </a:extLst>
            </p:cNvPr>
            <p:cNvSpPr txBox="1"/>
            <p:nvPr/>
          </p:nvSpPr>
          <p:spPr>
            <a:xfrm>
              <a:off x="1000716" y="105109"/>
              <a:ext cx="4430565" cy="772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297" lvl="1" indent="-114297" defTabSz="533387">
                <a:lnSpc>
                  <a:spcPct val="90000"/>
                </a:lnSpc>
                <a:spcBef>
                  <a:spcPct val="0"/>
                </a:spcBef>
                <a:spcAft>
                  <a:spcPct val="15000"/>
                </a:spcAft>
                <a:buFont typeface="Arial" panose="020B0604020202020204" pitchFamily="34" charset="0"/>
                <a:buChar char="•"/>
                <a:defRPr/>
              </a:pPr>
              <a:r>
                <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rPr>
                <a:t>Substitution d’appellation : AOP devient IGP</a:t>
              </a:r>
            </a:p>
            <a:p>
              <a:pPr lvl="1" defTabSz="533387">
                <a:lnSpc>
                  <a:spcPct val="90000"/>
                </a:lnSpc>
                <a:spcBef>
                  <a:spcPct val="0"/>
                </a:spcBef>
                <a:spcAft>
                  <a:spcPct val="15000"/>
                </a:spcAft>
                <a:defRPr/>
              </a:pPr>
              <a:endParaRPr lang="fr-FR" sz="1500" kern="1200" dirty="0">
                <a:solidFill>
                  <a:srgbClr val="000000">
                    <a:hueOff val="0"/>
                    <a:satOff val="0"/>
                    <a:lumOff val="0"/>
                    <a:alphaOff val="0"/>
                  </a:srgb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7" name="Flèche : droite 36">
            <a:extLst>
              <a:ext uri="{FF2B5EF4-FFF2-40B4-BE49-F238E27FC236}">
                <a16:creationId xmlns:a16="http://schemas.microsoft.com/office/drawing/2014/main" id="{D9EA3A2E-0361-676B-0711-74D5574EBFBE}"/>
              </a:ext>
            </a:extLst>
          </p:cNvPr>
          <p:cNvSpPr/>
          <p:nvPr/>
        </p:nvSpPr>
        <p:spPr>
          <a:xfrm>
            <a:off x="694083" y="3560758"/>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sz="15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3301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flipH="1">
            <a:off x="2430311" y="0"/>
            <a:ext cx="7717180" cy="5143500"/>
          </a:xfrm>
          <a:prstGeom prst="rect">
            <a:avLst/>
          </a:prstGeom>
          <a:noFill/>
          <a:ln>
            <a:noFill/>
          </a:ln>
        </p:spPr>
      </p:pic>
      <p:pic>
        <p:nvPicPr>
          <p:cNvPr id="121" name="Google Shape;121;p23"/>
          <p:cNvPicPr preferRelativeResize="0"/>
          <p:nvPr/>
        </p:nvPicPr>
        <p:blipFill rotWithShape="1">
          <a:blip r:embed="rId4">
            <a:alphaModFix/>
          </a:blip>
          <a:srcRect/>
          <a:stretch/>
        </p:blipFill>
        <p:spPr>
          <a:xfrm>
            <a:off x="70983" y="0"/>
            <a:ext cx="9002034" cy="5143501"/>
          </a:xfrm>
          <a:prstGeom prst="rect">
            <a:avLst/>
          </a:prstGeom>
          <a:noFill/>
          <a:ln>
            <a:noFill/>
          </a:ln>
        </p:spPr>
      </p:pic>
      <p:sp>
        <p:nvSpPr>
          <p:cNvPr id="122" name="Google Shape;122;p23"/>
          <p:cNvSpPr txBox="1">
            <a:spLocks noGrp="1"/>
          </p:cNvSpPr>
          <p:nvPr>
            <p:ph type="title"/>
          </p:nvPr>
        </p:nvSpPr>
        <p:spPr>
          <a:xfrm>
            <a:off x="513299" y="1177106"/>
            <a:ext cx="5831402" cy="964441"/>
          </a:xfrm>
          <a:prstGeom prst="rect">
            <a:avLst/>
          </a:prstGeom>
        </p:spPr>
        <p:txBody>
          <a:bodyPr spcFirstLastPara="1" wrap="square" lIns="91425" tIns="91425" rIns="91425" bIns="91425" anchor="t" anchorCtr="0">
            <a:noAutofit/>
          </a:bodyPr>
          <a:lstStyle/>
          <a:p>
            <a:pPr algn="ctr"/>
            <a:r>
              <a:rPr lang="fr-FR" cap="small" dirty="0">
                <a:latin typeface="Calibri" panose="020F0502020204030204" pitchFamily="34" charset="0"/>
                <a:cs typeface="Calibri" panose="020F0502020204030204" pitchFamily="34" charset="0"/>
              </a:rPr>
              <a:t>Et mes rendements cette année ? Combien ai-je le droit de produire ?</a:t>
            </a:r>
            <a:endParaRPr cap="small" dirty="0">
              <a:latin typeface="Calibri" panose="020F0502020204030204" pitchFamily="34" charset="0"/>
              <a:cs typeface="Calibri" panose="020F0502020204030204" pitchFamily="34" charset="0"/>
            </a:endParaRPr>
          </a:p>
        </p:txBody>
      </p:sp>
      <p:sp>
        <p:nvSpPr>
          <p:cNvPr id="123" name="Google Shape;123;p23"/>
          <p:cNvSpPr txBox="1">
            <a:spLocks noGrp="1"/>
          </p:cNvSpPr>
          <p:nvPr>
            <p:ph type="body" idx="1"/>
          </p:nvPr>
        </p:nvSpPr>
        <p:spPr>
          <a:xfrm>
            <a:off x="2802458" y="3954579"/>
            <a:ext cx="2700771" cy="404249"/>
          </a:xfrm>
          <a:prstGeom prst="rect">
            <a:avLst/>
          </a:prstGeom>
        </p:spPr>
        <p:txBody>
          <a:bodyPr spcFirstLastPara="1" wrap="square" lIns="91425" tIns="91425" rIns="91425" bIns="91425" anchor="t" anchorCtr="0">
            <a:noAutofit/>
          </a:bodyPr>
          <a:lstStyle/>
          <a:p>
            <a:pPr marL="0" indent="0">
              <a:lnSpc>
                <a:spcPct val="100000"/>
              </a:lnSpc>
              <a:spcAft>
                <a:spcPts val="1600"/>
              </a:spcAft>
              <a:buNone/>
            </a:pPr>
            <a:r>
              <a:rPr lang="fr-FR" dirty="0"/>
              <a:t>Claire </a:t>
            </a:r>
            <a:r>
              <a:rPr lang="fr-FR" dirty="0" err="1"/>
              <a:t>Hawadier</a:t>
            </a:r>
            <a:r>
              <a:rPr lang="fr-FR" dirty="0"/>
              <a:t> – Aix Œnologie</a:t>
            </a:r>
          </a:p>
        </p:txBody>
      </p:sp>
    </p:spTree>
    <p:extLst>
      <p:ext uri="{BB962C8B-B14F-4D97-AF65-F5344CB8AC3E}">
        <p14:creationId xmlns:p14="http://schemas.microsoft.com/office/powerpoint/2010/main" val="2903285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20581" y="107026"/>
            <a:ext cx="8924925" cy="573087"/>
          </a:xfrm>
          <a:prstGeom prst="rect">
            <a:avLst/>
          </a:prstGeom>
        </p:spPr>
        <p:txBody>
          <a:bodyPr spcFirstLastPara="1" vert="horz" wrap="square" lIns="91425" tIns="91425" rIns="91425" bIns="91425" rtlCol="0" anchor="t" anchorCtr="0">
            <a:noAutofit/>
          </a:bodyPr>
          <a:lstStyle/>
          <a:p>
            <a:pPr algn="l"/>
            <a:r>
              <a:rPr lang="fr-FR" sz="1500" cap="small" dirty="0">
                <a:latin typeface="Calibri" panose="020F0502020204030204" pitchFamily="34" charset="0"/>
                <a:ea typeface="Calibri" panose="020F0502020204030204" pitchFamily="34" charset="0"/>
                <a:cs typeface="Calibri" panose="020F0502020204030204" pitchFamily="34" charset="0"/>
              </a:rPr>
              <a:t>En aire d’appellation</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120580" y="563839"/>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683DB126-296D-C352-F522-88C50FDC1AC9}"/>
              </a:ext>
            </a:extLst>
          </p:cNvPr>
          <p:cNvSpPr/>
          <p:nvPr/>
        </p:nvSpPr>
        <p:spPr>
          <a:xfrm>
            <a:off x="3238243" y="667241"/>
            <a:ext cx="2667514"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Cotes de Provence</a:t>
            </a:r>
          </a:p>
        </p:txBody>
      </p:sp>
      <p:sp>
        <p:nvSpPr>
          <p:cNvPr id="6" name="ZoneTexte 5">
            <a:extLst>
              <a:ext uri="{FF2B5EF4-FFF2-40B4-BE49-F238E27FC236}">
                <a16:creationId xmlns:a16="http://schemas.microsoft.com/office/drawing/2014/main" id="{FE60BF75-6CF0-7F3E-BF05-C2E6467BFFE4}"/>
              </a:ext>
            </a:extLst>
          </p:cNvPr>
          <p:cNvSpPr txBox="1"/>
          <p:nvPr/>
        </p:nvSpPr>
        <p:spPr>
          <a:xfrm>
            <a:off x="3246772" y="1181217"/>
            <a:ext cx="2707587" cy="3093154"/>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TAV Min : 11 %</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DGC : 11,5 % Rosés et Blancs</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DGC : 12 % Rouges</a:t>
            </a:r>
          </a:p>
          <a:p>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Rosés : </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Rendement : 50 hl/ha + 5 hl VCI</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DGC : 45 hl/ha + 5 hl VCI</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Blancs et Rouges :</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Rendement : 55 hl/ha </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DGC : 50 hl/ha </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 coins arrondis 6">
            <a:extLst>
              <a:ext uri="{FF2B5EF4-FFF2-40B4-BE49-F238E27FC236}">
                <a16:creationId xmlns:a16="http://schemas.microsoft.com/office/drawing/2014/main" id="{D2264242-482F-F59E-F3FF-02FDB445712B}"/>
              </a:ext>
            </a:extLst>
          </p:cNvPr>
          <p:cNvSpPr/>
          <p:nvPr/>
        </p:nvSpPr>
        <p:spPr>
          <a:xfrm>
            <a:off x="281677" y="667241"/>
            <a:ext cx="2707587"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Coteaux d’Aix et Coteaux Varois </a:t>
            </a:r>
          </a:p>
        </p:txBody>
      </p:sp>
      <p:sp>
        <p:nvSpPr>
          <p:cNvPr id="8" name="ZoneTexte 7">
            <a:extLst>
              <a:ext uri="{FF2B5EF4-FFF2-40B4-BE49-F238E27FC236}">
                <a16:creationId xmlns:a16="http://schemas.microsoft.com/office/drawing/2014/main" id="{457B1283-CC2B-BA52-A999-5CF756603CC2}"/>
              </a:ext>
            </a:extLst>
          </p:cNvPr>
          <p:cNvSpPr txBox="1"/>
          <p:nvPr/>
        </p:nvSpPr>
        <p:spPr>
          <a:xfrm>
            <a:off x="316906" y="1181217"/>
            <a:ext cx="2707587" cy="1246495"/>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TAV Min : 11 %</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Rendement : 60 hl/ha C.AIX</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Rendement : - 10 hl CVP de réserve interprofessionnelle      </a:t>
            </a:r>
          </a:p>
        </p:txBody>
      </p:sp>
      <p:sp>
        <p:nvSpPr>
          <p:cNvPr id="9" name="Rectangle : coins arrondis 8">
            <a:extLst>
              <a:ext uri="{FF2B5EF4-FFF2-40B4-BE49-F238E27FC236}">
                <a16:creationId xmlns:a16="http://schemas.microsoft.com/office/drawing/2014/main" id="{6E9D838F-16CE-163F-BBFB-25F8D8E15B9C}"/>
              </a:ext>
            </a:extLst>
          </p:cNvPr>
          <p:cNvSpPr/>
          <p:nvPr/>
        </p:nvSpPr>
        <p:spPr>
          <a:xfrm>
            <a:off x="6194809" y="667241"/>
            <a:ext cx="2667514"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Luberon / Pierrevert</a:t>
            </a:r>
          </a:p>
        </p:txBody>
      </p:sp>
      <p:sp>
        <p:nvSpPr>
          <p:cNvPr id="10" name="ZoneTexte 9">
            <a:extLst>
              <a:ext uri="{FF2B5EF4-FFF2-40B4-BE49-F238E27FC236}">
                <a16:creationId xmlns:a16="http://schemas.microsoft.com/office/drawing/2014/main" id="{63B60520-B00D-3114-A140-00F3B1F1DE47}"/>
              </a:ext>
            </a:extLst>
          </p:cNvPr>
          <p:cNvSpPr txBox="1"/>
          <p:nvPr/>
        </p:nvSpPr>
        <p:spPr>
          <a:xfrm>
            <a:off x="6194809" y="1181217"/>
            <a:ext cx="2667514" cy="2169825"/>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TAV Min : 11,5 % Rosés et Blancs</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12 % Rouges</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Rendement : 55 hl/ha Blancs  (</a:t>
            </a:r>
            <a:r>
              <a:rPr lang="fr-FR" sz="1500" dirty="0" err="1">
                <a:latin typeface="Calibri" panose="020F0502020204030204" pitchFamily="34" charset="0"/>
                <a:ea typeface="Calibri" panose="020F0502020204030204" pitchFamily="34" charset="0"/>
                <a:cs typeface="Calibri" panose="020F0502020204030204" pitchFamily="34" charset="0"/>
              </a:rPr>
              <a:t>Lub</a:t>
            </a:r>
            <a:r>
              <a:rPr lang="fr-FR" sz="1500" dirty="0">
                <a:latin typeface="Calibri" panose="020F0502020204030204" pitchFamily="34" charset="0"/>
                <a:ea typeface="Calibri" panose="020F0502020204030204" pitchFamily="34" charset="0"/>
                <a:cs typeface="Calibri" panose="020F0502020204030204" pitchFamily="34" charset="0"/>
              </a:rPr>
              <a:t> : 60 hl/ha)</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Rouges et Rosés : 50 hl/ha</a:t>
            </a:r>
          </a:p>
          <a:p>
            <a:endParaRPr lang="fr-FR" sz="1500" dirty="0">
              <a:latin typeface="Calibri" panose="020F0502020204030204" pitchFamily="34" charset="0"/>
              <a:ea typeface="Calibri" panose="020F0502020204030204" pitchFamily="34" charset="0"/>
              <a:cs typeface="Calibri" panose="020F0502020204030204" pitchFamily="34" charset="0"/>
            </a:endParaRP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860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000" cap="small" dirty="0">
                <a:latin typeface="Calibri" panose="020F0502020204030204" pitchFamily="34" charset="0"/>
                <a:ea typeface="Calibri" panose="020F0502020204030204" pitchFamily="34" charset="0"/>
                <a:cs typeface="Calibri" panose="020F0502020204030204" pitchFamily="34" charset="0"/>
              </a:rPr>
              <a:t>En aire d’appellation</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2" name="Flèche : droite 11">
            <a:extLst>
              <a:ext uri="{FF2B5EF4-FFF2-40B4-BE49-F238E27FC236}">
                <a16:creationId xmlns:a16="http://schemas.microsoft.com/office/drawing/2014/main" id="{D589F86C-42FF-D0AB-E3B2-BAD6329AAD2D}"/>
              </a:ext>
            </a:extLst>
          </p:cNvPr>
          <p:cNvSpPr/>
          <p:nvPr/>
        </p:nvSpPr>
        <p:spPr>
          <a:xfrm>
            <a:off x="675982" y="1787135"/>
            <a:ext cx="451592" cy="385154"/>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latin typeface="Calibri" panose="020F0502020204030204" pitchFamily="34" charset="0"/>
              <a:ea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1668B1C1-B19B-5720-8231-1D0F8D827776}"/>
              </a:ext>
            </a:extLst>
          </p:cNvPr>
          <p:cNvSpPr txBox="1"/>
          <p:nvPr/>
        </p:nvSpPr>
        <p:spPr>
          <a:xfrm>
            <a:off x="1459955" y="1787136"/>
            <a:ext cx="6912695" cy="1754326"/>
          </a:xfrm>
          <a:prstGeom prst="rect">
            <a:avLst/>
          </a:prstGeom>
          <a:solidFill>
            <a:schemeClr val="accent3">
              <a:lumMod val="20000"/>
              <a:lumOff val="80000"/>
            </a:schemeClr>
          </a:solidFill>
        </p:spPr>
        <p:txBody>
          <a:bodyPr wrap="square" rtlCol="0">
            <a:spAutoFit/>
          </a:bodyPr>
          <a:lstStyle/>
          <a:p>
            <a:pPr marL="257175" indent="-257175">
              <a:buFont typeface="Arial" panose="020B0604020202020204" pitchFamily="34" charset="0"/>
              <a:buChar char="•"/>
            </a:pPr>
            <a:r>
              <a:rPr lang="fr-FR" sz="1800" dirty="0">
                <a:latin typeface="Calibri" panose="020F0502020204030204" pitchFamily="34" charset="0"/>
                <a:ea typeface="Calibri" panose="020F0502020204030204" pitchFamily="34" charset="0"/>
                <a:cs typeface="Calibri" panose="020F0502020204030204" pitchFamily="34" charset="0"/>
              </a:rPr>
              <a:t>Maintien pour les C.AIX, et Pierrevert</a:t>
            </a:r>
          </a:p>
          <a:p>
            <a:endParaRPr lang="fr-FR" sz="1800" dirty="0">
              <a:latin typeface="Calibri" panose="020F0502020204030204" pitchFamily="34" charset="0"/>
              <a:ea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fr-FR" sz="1800" dirty="0">
                <a:latin typeface="Calibri" panose="020F0502020204030204" pitchFamily="34" charset="0"/>
                <a:ea typeface="Calibri" panose="020F0502020204030204" pitchFamily="34" charset="0"/>
                <a:cs typeface="Calibri" panose="020F0502020204030204" pitchFamily="34" charset="0"/>
              </a:rPr>
              <a:t>Baisse pour les CVP  : - 10 hl/ha, autorisation supplémentaire si preuve de contrat de vente vrac ou commercialisation</a:t>
            </a:r>
          </a:p>
          <a:p>
            <a:pPr marL="257175" indent="-257175">
              <a:buFont typeface="Arial" panose="020B0604020202020204" pitchFamily="34" charset="0"/>
              <a:buChar char="•"/>
            </a:pPr>
            <a:endParaRPr lang="fr-FR" sz="1800" dirty="0">
              <a:latin typeface="Calibri" panose="020F0502020204030204" pitchFamily="34" charset="0"/>
              <a:ea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fr-FR" sz="1800" dirty="0">
                <a:latin typeface="Calibri" panose="020F0502020204030204" pitchFamily="34" charset="0"/>
                <a:ea typeface="Calibri" panose="020F0502020204030204" pitchFamily="34" charset="0"/>
                <a:cs typeface="Calibri" panose="020F0502020204030204" pitchFamily="34" charset="0"/>
              </a:rPr>
              <a:t>Baisse pour les CP et Luberon </a:t>
            </a:r>
          </a:p>
        </p:txBody>
      </p:sp>
      <p:sp>
        <p:nvSpPr>
          <p:cNvPr id="3" name="Flèche : droite 2">
            <a:extLst>
              <a:ext uri="{FF2B5EF4-FFF2-40B4-BE49-F238E27FC236}">
                <a16:creationId xmlns:a16="http://schemas.microsoft.com/office/drawing/2014/main" id="{16AB5173-F1F6-156B-BDFE-C4C50598C013}"/>
              </a:ext>
            </a:extLst>
          </p:cNvPr>
          <p:cNvSpPr/>
          <p:nvPr/>
        </p:nvSpPr>
        <p:spPr>
          <a:xfrm>
            <a:off x="675982" y="2379173"/>
            <a:ext cx="451592" cy="38515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89489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60291" y="353210"/>
            <a:ext cx="8924925" cy="573087"/>
          </a:xfrm>
          <a:prstGeom prst="rect">
            <a:avLst/>
          </a:prstGeom>
        </p:spPr>
        <p:txBody>
          <a:bodyPr spcFirstLastPara="1" vert="horz" wrap="square" lIns="91425" tIns="91425" rIns="91425" bIns="91425" rtlCol="0" anchor="t" anchorCtr="0">
            <a:noAutofit/>
          </a:bodyPr>
          <a:lstStyle/>
          <a:p>
            <a:pPr algn="l"/>
            <a:r>
              <a:rPr lang="fr-FR" sz="1800" cap="small" dirty="0">
                <a:latin typeface="Calibri" panose="020F0502020204030204" pitchFamily="34" charset="0"/>
                <a:ea typeface="Calibri" panose="020F0502020204030204" pitchFamily="34" charset="0"/>
                <a:cs typeface="Calibri" panose="020F0502020204030204" pitchFamily="34" charset="0"/>
              </a:rPr>
              <a:t>En Indication</a:t>
            </a: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60290" y="810023"/>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683DB126-296D-C352-F522-88C50FDC1AC9}"/>
              </a:ext>
            </a:extLst>
          </p:cNvPr>
          <p:cNvSpPr/>
          <p:nvPr/>
        </p:nvSpPr>
        <p:spPr>
          <a:xfrm>
            <a:off x="3082716" y="1579560"/>
            <a:ext cx="2541247"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IGP Bouches du Rhône </a:t>
            </a:r>
          </a:p>
        </p:txBody>
      </p:sp>
      <p:sp>
        <p:nvSpPr>
          <p:cNvPr id="6" name="ZoneTexte 5">
            <a:extLst>
              <a:ext uri="{FF2B5EF4-FFF2-40B4-BE49-F238E27FC236}">
                <a16:creationId xmlns:a16="http://schemas.microsoft.com/office/drawing/2014/main" id="{FE60BF75-6CF0-7F3E-BF05-C2E6467BFFE4}"/>
              </a:ext>
            </a:extLst>
          </p:cNvPr>
          <p:cNvSpPr txBox="1"/>
          <p:nvPr/>
        </p:nvSpPr>
        <p:spPr>
          <a:xfrm>
            <a:off x="186511" y="2216065"/>
            <a:ext cx="2541247" cy="784830"/>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100 hl/ha : rouges/rosés</a:t>
            </a:r>
          </a:p>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120 hl/ha : blancs</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 coins arrondis 6">
            <a:extLst>
              <a:ext uri="{FF2B5EF4-FFF2-40B4-BE49-F238E27FC236}">
                <a16:creationId xmlns:a16="http://schemas.microsoft.com/office/drawing/2014/main" id="{D2264242-482F-F59E-F3FF-02FDB445712B}"/>
              </a:ext>
            </a:extLst>
          </p:cNvPr>
          <p:cNvSpPr/>
          <p:nvPr/>
        </p:nvSpPr>
        <p:spPr>
          <a:xfrm>
            <a:off x="186510" y="1579560"/>
            <a:ext cx="2541247"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IGP Méditerranée</a:t>
            </a:r>
          </a:p>
        </p:txBody>
      </p:sp>
      <p:sp>
        <p:nvSpPr>
          <p:cNvPr id="8" name="ZoneTexte 7">
            <a:extLst>
              <a:ext uri="{FF2B5EF4-FFF2-40B4-BE49-F238E27FC236}">
                <a16:creationId xmlns:a16="http://schemas.microsoft.com/office/drawing/2014/main" id="{457B1283-CC2B-BA52-A999-5CF756603CC2}"/>
              </a:ext>
            </a:extLst>
          </p:cNvPr>
          <p:cNvSpPr txBox="1"/>
          <p:nvPr/>
        </p:nvSpPr>
        <p:spPr>
          <a:xfrm>
            <a:off x="3082716" y="2209799"/>
            <a:ext cx="2541247" cy="1246495"/>
          </a:xfrm>
          <a:prstGeom prst="rect">
            <a:avLst/>
          </a:prstGeom>
          <a:solidFill>
            <a:schemeClr val="accent3">
              <a:lumMod val="20000"/>
              <a:lumOff val="80000"/>
            </a:schemeClr>
          </a:solidFill>
        </p:spPr>
        <p:txBody>
          <a:bodyPr wrap="square" rtlCol="0">
            <a:spAutoFit/>
          </a:bodyPr>
          <a:lstStyle/>
          <a:p>
            <a:pPr marL="285750" indent="-285750">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Rouge/Rosés/Blancs : 120 hl/ha</a:t>
            </a:r>
          </a:p>
          <a:p>
            <a:pPr marL="285750" indent="-285750">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Attention si repli en Med</a:t>
            </a:r>
          </a:p>
          <a:p>
            <a:endParaRPr lang="fr-FR" sz="1500"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 coins arrondis 8">
            <a:extLst>
              <a:ext uri="{FF2B5EF4-FFF2-40B4-BE49-F238E27FC236}">
                <a16:creationId xmlns:a16="http://schemas.microsoft.com/office/drawing/2014/main" id="{6E9D838F-16CE-163F-BBFB-25F8D8E15B9C}"/>
              </a:ext>
            </a:extLst>
          </p:cNvPr>
          <p:cNvSpPr/>
          <p:nvPr/>
        </p:nvSpPr>
        <p:spPr>
          <a:xfrm>
            <a:off x="5978921" y="1586242"/>
            <a:ext cx="2541247" cy="431936"/>
          </a:xfrm>
          <a:prstGeom prst="roundRect">
            <a:avLst/>
          </a:prstGeom>
          <a:solidFill>
            <a:schemeClr val="bg1"/>
          </a:solidFill>
          <a:ln w="19050">
            <a:solidFill>
              <a:srgbClr val="B431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B43130"/>
                </a:solidFill>
                <a:latin typeface="Calibri" panose="020F0502020204030204" pitchFamily="34" charset="0"/>
                <a:ea typeface="Calibri" panose="020F0502020204030204" pitchFamily="34" charset="0"/>
                <a:cs typeface="Calibri" panose="020F0502020204030204" pitchFamily="34" charset="0"/>
              </a:rPr>
              <a:t>IGP Var / Alpilles</a:t>
            </a:r>
          </a:p>
        </p:txBody>
      </p:sp>
      <p:sp>
        <p:nvSpPr>
          <p:cNvPr id="10" name="ZoneTexte 9">
            <a:extLst>
              <a:ext uri="{FF2B5EF4-FFF2-40B4-BE49-F238E27FC236}">
                <a16:creationId xmlns:a16="http://schemas.microsoft.com/office/drawing/2014/main" id="{63B60520-B00D-3114-A140-00F3B1F1DE47}"/>
              </a:ext>
            </a:extLst>
          </p:cNvPr>
          <p:cNvSpPr txBox="1"/>
          <p:nvPr/>
        </p:nvSpPr>
        <p:spPr>
          <a:xfrm>
            <a:off x="5978922" y="2239541"/>
            <a:ext cx="2541246" cy="553998"/>
          </a:xfrm>
          <a:prstGeom prst="rect">
            <a:avLst/>
          </a:prstGeom>
          <a:solidFill>
            <a:schemeClr val="accent3">
              <a:lumMod val="20000"/>
              <a:lumOff val="80000"/>
            </a:schemeClr>
          </a:solidFill>
        </p:spPr>
        <p:txBody>
          <a:bodyPr wrap="square" rtlCol="0">
            <a:spAutoFit/>
          </a:bodyPr>
          <a:lstStyle/>
          <a:p>
            <a:pPr marL="214313" indent="-214313">
              <a:buFont typeface="Arial" panose="020B0604020202020204" pitchFamily="34" charset="0"/>
              <a:buChar char="•"/>
            </a:pPr>
            <a:r>
              <a:rPr lang="fr-FR" sz="1500" dirty="0">
                <a:latin typeface="Calibri" panose="020F0502020204030204" pitchFamily="34" charset="0"/>
                <a:ea typeface="Calibri" panose="020F0502020204030204" pitchFamily="34" charset="0"/>
                <a:cs typeface="Calibri" panose="020F0502020204030204" pitchFamily="34" charset="0"/>
              </a:rPr>
              <a:t>90 hl/ha</a:t>
            </a:r>
          </a:p>
          <a:p>
            <a:pPr marL="214313" indent="-214313">
              <a:buFont typeface="Arial" panose="020B0604020202020204" pitchFamily="34" charset="0"/>
              <a:buChar char="•"/>
            </a:pPr>
            <a:endParaRPr lang="fr-FR" sz="15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6321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1800" cap="small" dirty="0">
                <a:latin typeface="Calibri" panose="020F0502020204030204" pitchFamily="34" charset="0"/>
                <a:ea typeface="Calibri" panose="020F0502020204030204" pitchFamily="34" charset="0"/>
                <a:cs typeface="Times New Roman" panose="02020603050405020304" pitchFamily="18" charset="0"/>
              </a:rPr>
              <a:t>Et le </a:t>
            </a:r>
            <a:r>
              <a:rPr lang="fr-FR" sz="1800" dirty="0">
                <a:latin typeface="Calibri" panose="020F0502020204030204" pitchFamily="34" charset="0"/>
                <a:ea typeface="Calibri" panose="020F0502020204030204" pitchFamily="34" charset="0"/>
                <a:cs typeface="Times New Roman" panose="02020603050405020304" pitchFamily="18" charset="0"/>
              </a:rPr>
              <a:t>VIP2C : Volume de Production Individuel Commercialisable Certifié ?</a:t>
            </a:r>
            <a:endParaRPr lang="fr-FR" sz="18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010DD9B-5640-9DA2-F019-FC0CFCDAADDB}"/>
              </a:ext>
            </a:extLst>
          </p:cNvPr>
          <p:cNvPicPr>
            <a:picLocks noChangeAspect="1"/>
          </p:cNvPicPr>
          <p:nvPr/>
        </p:nvPicPr>
        <p:blipFill>
          <a:blip r:embed="rId3"/>
          <a:stretch>
            <a:fillRect/>
          </a:stretch>
        </p:blipFill>
        <p:spPr>
          <a:xfrm>
            <a:off x="1342149" y="853855"/>
            <a:ext cx="5637865" cy="3708239"/>
          </a:xfrm>
          <a:prstGeom prst="rect">
            <a:avLst/>
          </a:prstGeom>
        </p:spPr>
      </p:pic>
    </p:spTree>
    <p:extLst>
      <p:ext uri="{BB962C8B-B14F-4D97-AF65-F5344CB8AC3E}">
        <p14:creationId xmlns:p14="http://schemas.microsoft.com/office/powerpoint/2010/main" val="329588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marL="0" lvl="0" indent="0" algn="l"/>
            <a:r>
              <a:rPr lang="fr-FR" sz="2000" cap="small" dirty="0">
                <a:latin typeface="Calibri" panose="020F0502020204030204" pitchFamily="34" charset="0"/>
                <a:ea typeface="Calibri" panose="020F0502020204030204" pitchFamily="34" charset="0"/>
                <a:cs typeface="Calibri" panose="020F0502020204030204" pitchFamily="34" charset="0"/>
              </a:rPr>
              <a:t>Climatologie</a:t>
            </a:r>
            <a:endParaRPr sz="2000" cap="small" dirty="0">
              <a:latin typeface="Calibri" panose="020F0502020204030204" pitchFamily="34" charset="0"/>
              <a:ea typeface="Calibri" panose="020F0502020204030204" pitchFamily="34" charset="0"/>
              <a:cs typeface="Calibri" panose="020F0502020204030204" pitchFamily="34" charset="0"/>
            </a:endParaRPr>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365760" y="778325"/>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761C9D-EA89-3B4D-D619-716B46F330F6}"/>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30" name="Groupe 29">
            <a:extLst>
              <a:ext uri="{FF2B5EF4-FFF2-40B4-BE49-F238E27FC236}">
                <a16:creationId xmlns:a16="http://schemas.microsoft.com/office/drawing/2014/main" id="{60E4DF4B-A3B6-7732-F41C-9A8D431C1923}"/>
              </a:ext>
            </a:extLst>
          </p:cNvPr>
          <p:cNvGrpSpPr/>
          <p:nvPr/>
        </p:nvGrpSpPr>
        <p:grpSpPr>
          <a:xfrm>
            <a:off x="428476" y="3361861"/>
            <a:ext cx="921502" cy="1518448"/>
            <a:chOff x="0" y="1134371"/>
            <a:chExt cx="921502" cy="1316430"/>
          </a:xfrm>
          <a:solidFill>
            <a:srgbClr val="FFFEFD"/>
          </a:solidFill>
        </p:grpSpPr>
        <p:sp>
          <p:nvSpPr>
            <p:cNvPr id="31" name="Flèche : chevron 30">
              <a:extLst>
                <a:ext uri="{FF2B5EF4-FFF2-40B4-BE49-F238E27FC236}">
                  <a16:creationId xmlns:a16="http://schemas.microsoft.com/office/drawing/2014/main" id="{7C1BF972-8D2C-D6D1-B193-2D12123BE321}"/>
                </a:ext>
              </a:extLst>
            </p:cNvPr>
            <p:cNvSpPr/>
            <p:nvPr/>
          </p:nvSpPr>
          <p:spPr>
            <a:xfrm rot="5400000">
              <a:off x="-197464" y="1331835"/>
              <a:ext cx="1316430" cy="921501"/>
            </a:xfrm>
            <a:prstGeom prst="chevron">
              <a:avLst/>
            </a:prstGeom>
            <a:grpFill/>
            <a:ln>
              <a:solidFill>
                <a:srgbClr val="FFFEF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32" name="Flèche : chevron 4">
              <a:extLst>
                <a:ext uri="{FF2B5EF4-FFF2-40B4-BE49-F238E27FC236}">
                  <a16:creationId xmlns:a16="http://schemas.microsoft.com/office/drawing/2014/main" id="{228BB6FC-CCC8-64FD-25E7-FBCA31984E36}"/>
                </a:ext>
              </a:extLst>
            </p:cNvPr>
            <p:cNvSpPr txBox="1"/>
            <p:nvPr/>
          </p:nvSpPr>
          <p:spPr>
            <a:xfrm>
              <a:off x="1" y="1595122"/>
              <a:ext cx="921501" cy="394929"/>
            </a:xfrm>
            <a:prstGeom prst="rect">
              <a:avLst/>
            </a:prstGeom>
            <a:grpFill/>
            <a:ln>
              <a:solidFill>
                <a:srgbClr val="FFFEFD"/>
              </a:solid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a:buNone/>
                <a:tabLst/>
                <a:defRPr/>
              </a:pPr>
              <a:r>
                <a:rPr kumimoji="0" lang="fr-FR" sz="15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Avril à Juin</a:t>
              </a:r>
            </a:p>
          </p:txBody>
        </p:sp>
      </p:grpSp>
      <p:grpSp>
        <p:nvGrpSpPr>
          <p:cNvPr id="3" name="Groupe 2">
            <a:extLst>
              <a:ext uri="{FF2B5EF4-FFF2-40B4-BE49-F238E27FC236}">
                <a16:creationId xmlns:a16="http://schemas.microsoft.com/office/drawing/2014/main" id="{BE82BB42-3751-9CFC-8BB2-76186EAA81FF}"/>
              </a:ext>
            </a:extLst>
          </p:cNvPr>
          <p:cNvGrpSpPr/>
          <p:nvPr/>
        </p:nvGrpSpPr>
        <p:grpSpPr>
          <a:xfrm>
            <a:off x="4572001" y="1077365"/>
            <a:ext cx="3920150" cy="862506"/>
            <a:chOff x="928853" y="451"/>
            <a:chExt cx="3902732" cy="862506"/>
          </a:xfrm>
        </p:grpSpPr>
        <p:sp>
          <p:nvSpPr>
            <p:cNvPr id="4" name="Rectangle : avec coins arrondis en haut 3">
              <a:extLst>
                <a:ext uri="{FF2B5EF4-FFF2-40B4-BE49-F238E27FC236}">
                  <a16:creationId xmlns:a16="http://schemas.microsoft.com/office/drawing/2014/main" id="{DC964447-8DDF-D73B-EEF1-D523E6950888}"/>
                </a:ext>
              </a:extLst>
            </p:cNvPr>
            <p:cNvSpPr/>
            <p:nvPr/>
          </p:nvSpPr>
          <p:spPr>
            <a:xfrm rot="5400000">
              <a:off x="2448966" y="-1519662"/>
              <a:ext cx="862506" cy="3902732"/>
            </a:xfrm>
            <a:prstGeom prst="round2SameRect">
              <a:avLst/>
            </a:prstGeom>
            <a:ln>
              <a:solidFill>
                <a:srgbClr val="33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8" name="Rectangle : avec coins arrondis en haut 4">
              <a:extLst>
                <a:ext uri="{FF2B5EF4-FFF2-40B4-BE49-F238E27FC236}">
                  <a16:creationId xmlns:a16="http://schemas.microsoft.com/office/drawing/2014/main" id="{46056CD2-7D90-C497-A5DB-19B209CAC95A}"/>
                </a:ext>
              </a:extLst>
            </p:cNvPr>
            <p:cNvSpPr txBox="1"/>
            <p:nvPr/>
          </p:nvSpPr>
          <p:spPr>
            <a:xfrm>
              <a:off x="928853" y="42555"/>
              <a:ext cx="3860628" cy="77829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80975" marR="0" lvl="1" indent="0" algn="l" defTabSz="755650" rtl="0" eaLnBrk="1" fontAlgn="auto" latinLnBrk="0" hangingPunct="1">
                <a:lnSpc>
                  <a:spcPct val="90000"/>
                </a:lnSpc>
                <a:spcBef>
                  <a:spcPct val="0"/>
                </a:spcBef>
                <a:spcAft>
                  <a:spcPct val="15000"/>
                </a:spcAft>
                <a:buClr>
                  <a:srgbClr val="000000"/>
                </a:buClr>
                <a:buSzTx/>
                <a:buFont typeface="Arial"/>
                <a:buNone/>
                <a:tabLst/>
                <a:defRPr/>
              </a:pPr>
              <a:r>
                <a:rPr kumimoji="0" lang="fr-FR" sz="15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Débourrement tardif (proche à 2022) marqué par un fort déficit pluviométrique (-25%) </a:t>
              </a:r>
            </a:p>
          </p:txBody>
        </p:sp>
      </p:grpSp>
      <p:grpSp>
        <p:nvGrpSpPr>
          <p:cNvPr id="9" name="Groupe 8">
            <a:extLst>
              <a:ext uri="{FF2B5EF4-FFF2-40B4-BE49-F238E27FC236}">
                <a16:creationId xmlns:a16="http://schemas.microsoft.com/office/drawing/2014/main" id="{B42ED8AF-C665-16C7-1541-5CD51C0ADB93}"/>
              </a:ext>
            </a:extLst>
          </p:cNvPr>
          <p:cNvGrpSpPr/>
          <p:nvPr/>
        </p:nvGrpSpPr>
        <p:grpSpPr>
          <a:xfrm>
            <a:off x="422351" y="1053974"/>
            <a:ext cx="921502" cy="1316430"/>
            <a:chOff x="0" y="515"/>
            <a:chExt cx="921502" cy="1316430"/>
          </a:xfrm>
        </p:grpSpPr>
        <p:sp>
          <p:nvSpPr>
            <p:cNvPr id="11" name="Flèche : chevron 10">
              <a:extLst>
                <a:ext uri="{FF2B5EF4-FFF2-40B4-BE49-F238E27FC236}">
                  <a16:creationId xmlns:a16="http://schemas.microsoft.com/office/drawing/2014/main" id="{1EF6728A-8786-234D-D680-CE11DAA67D1D}"/>
                </a:ext>
              </a:extLst>
            </p:cNvPr>
            <p:cNvSpPr/>
            <p:nvPr/>
          </p:nvSpPr>
          <p:spPr>
            <a:xfrm rot="5400000">
              <a:off x="-197464" y="197979"/>
              <a:ext cx="1316430" cy="921501"/>
            </a:xfrm>
            <a:prstGeom prst="chevron">
              <a:avLst/>
            </a:prstGeom>
            <a:solidFill>
              <a:srgbClr val="C00000"/>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23" name="Flèche : chevron 4">
              <a:extLst>
                <a:ext uri="{FF2B5EF4-FFF2-40B4-BE49-F238E27FC236}">
                  <a16:creationId xmlns:a16="http://schemas.microsoft.com/office/drawing/2014/main" id="{71234549-C63D-1375-1EEA-D161BEE5B459}"/>
                </a:ext>
              </a:extLst>
            </p:cNvPr>
            <p:cNvSpPr txBox="1"/>
            <p:nvPr/>
          </p:nvSpPr>
          <p:spPr>
            <a:xfrm>
              <a:off x="1" y="461266"/>
              <a:ext cx="921501" cy="3949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500" kern="1200" dirty="0">
                  <a:latin typeface="Calibri" panose="020F0502020204030204" pitchFamily="34" charset="0"/>
                  <a:ea typeface="Calibri" panose="020F0502020204030204" pitchFamily="34" charset="0"/>
                  <a:cs typeface="Calibri" panose="020F0502020204030204" pitchFamily="34" charset="0"/>
                </a:rPr>
                <a:t>Décembre à mars</a:t>
              </a:r>
            </a:p>
          </p:txBody>
        </p:sp>
      </p:grpSp>
      <p:grpSp>
        <p:nvGrpSpPr>
          <p:cNvPr id="27" name="Groupe 26">
            <a:extLst>
              <a:ext uri="{FF2B5EF4-FFF2-40B4-BE49-F238E27FC236}">
                <a16:creationId xmlns:a16="http://schemas.microsoft.com/office/drawing/2014/main" id="{C26D7389-1828-FB15-EAE0-71DF6FDBE0FB}"/>
              </a:ext>
            </a:extLst>
          </p:cNvPr>
          <p:cNvGrpSpPr/>
          <p:nvPr/>
        </p:nvGrpSpPr>
        <p:grpSpPr>
          <a:xfrm>
            <a:off x="1343852" y="1053974"/>
            <a:ext cx="3222021" cy="855679"/>
            <a:chOff x="921501" y="515"/>
            <a:chExt cx="3222021" cy="855679"/>
          </a:xfrm>
        </p:grpSpPr>
        <p:sp>
          <p:nvSpPr>
            <p:cNvPr id="28" name="Rectangle : avec coins arrondis en haut 27">
              <a:extLst>
                <a:ext uri="{FF2B5EF4-FFF2-40B4-BE49-F238E27FC236}">
                  <a16:creationId xmlns:a16="http://schemas.microsoft.com/office/drawing/2014/main" id="{88EA636D-7443-7A3F-4BAC-85D539F9E974}"/>
                </a:ext>
              </a:extLst>
            </p:cNvPr>
            <p:cNvSpPr/>
            <p:nvPr/>
          </p:nvSpPr>
          <p:spPr>
            <a:xfrm rot="5400000">
              <a:off x="2104672" y="-1182656"/>
              <a:ext cx="855679" cy="3222021"/>
            </a:xfrm>
            <a:prstGeom prst="round2SameRect">
              <a:avLst/>
            </a:pr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1500">
                <a:latin typeface="Calibri" panose="020F0502020204030204" pitchFamily="34" charset="0"/>
                <a:ea typeface="Calibri" panose="020F0502020204030204" pitchFamily="34" charset="0"/>
                <a:cs typeface="Calibri" panose="020F0502020204030204" pitchFamily="34" charset="0"/>
              </a:endParaRPr>
            </a:p>
          </p:txBody>
        </p:sp>
        <p:sp>
          <p:nvSpPr>
            <p:cNvPr id="29" name="Rectangle : avec coins arrondis en haut 6">
              <a:extLst>
                <a:ext uri="{FF2B5EF4-FFF2-40B4-BE49-F238E27FC236}">
                  <a16:creationId xmlns:a16="http://schemas.microsoft.com/office/drawing/2014/main" id="{9A2569AD-4198-4742-FEFC-DEAA67AA4598}"/>
                </a:ext>
              </a:extLst>
            </p:cNvPr>
            <p:cNvSpPr txBox="1"/>
            <p:nvPr/>
          </p:nvSpPr>
          <p:spPr>
            <a:xfrm>
              <a:off x="921502" y="42285"/>
              <a:ext cx="3180250" cy="772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fr-FR" sz="1500" kern="1200" dirty="0">
                  <a:latin typeface="Calibri" panose="020F0502020204030204" pitchFamily="34" charset="0"/>
                  <a:ea typeface="Calibri" panose="020F0502020204030204" pitchFamily="34" charset="0"/>
                  <a:cs typeface="Calibri" panose="020F0502020204030204" pitchFamily="34" charset="0"/>
                </a:rPr>
                <a:t>Hiver et un début de printemps particulièrement secs</a:t>
              </a:r>
              <a:endParaRPr lang="fr-FR" sz="1500" b="0" kern="1200" dirty="0">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fr-FR" sz="1500" b="0" kern="1200" dirty="0">
                  <a:latin typeface="Calibri" panose="020F0502020204030204" pitchFamily="34" charset="0"/>
                  <a:ea typeface="Calibri" panose="020F0502020204030204" pitchFamily="34" charset="0"/>
                  <a:cs typeface="Calibri" panose="020F0502020204030204" pitchFamily="34" charset="0"/>
                </a:rPr>
                <a:t>Mois de janvier froid</a:t>
              </a:r>
            </a:p>
          </p:txBody>
        </p:sp>
      </p:grpSp>
      <p:sp>
        <p:nvSpPr>
          <p:cNvPr id="37" name="Flèche : droite 36">
            <a:extLst>
              <a:ext uri="{FF2B5EF4-FFF2-40B4-BE49-F238E27FC236}">
                <a16:creationId xmlns:a16="http://schemas.microsoft.com/office/drawing/2014/main" id="{D9EA3A2E-0361-676B-0711-74D5574EBFBE}"/>
              </a:ext>
            </a:extLst>
          </p:cNvPr>
          <p:cNvSpPr/>
          <p:nvPr/>
        </p:nvSpPr>
        <p:spPr>
          <a:xfrm>
            <a:off x="4462848" y="1364051"/>
            <a:ext cx="371893" cy="289133"/>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5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1249074"/>
      </p:ext>
    </p:extLst>
  </p:cSld>
  <p:clrMapOvr>
    <a:overrideClrMapping bg1="lt1" tx1="dk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Google Shape;66;p15">
            <a:extLst>
              <a:ext uri="{FF2B5EF4-FFF2-40B4-BE49-F238E27FC236}">
                <a16:creationId xmlns:a16="http://schemas.microsoft.com/office/drawing/2014/main" id="{0196EF65-FFA2-4873-8883-A2EEA342FD3A}"/>
              </a:ext>
            </a:extLst>
          </p:cNvPr>
          <p:cNvSpPr txBox="1">
            <a:spLocks noGrp="1"/>
          </p:cNvSpPr>
          <p:nvPr>
            <p:ph type="title" idx="4294967295"/>
          </p:nvPr>
        </p:nvSpPr>
        <p:spPr>
          <a:xfrm>
            <a:off x="1" y="338138"/>
            <a:ext cx="8924925" cy="573087"/>
          </a:xfrm>
          <a:prstGeom prst="rect">
            <a:avLst/>
          </a:prstGeom>
        </p:spPr>
        <p:txBody>
          <a:bodyPr spcFirstLastPara="1" vert="horz" wrap="square" lIns="91425" tIns="91425" rIns="91425" bIns="91425" rtlCol="0" anchor="t" anchorCtr="0">
            <a:noAutofit/>
          </a:bodyPr>
          <a:lstStyle/>
          <a:p>
            <a:pPr algn="l"/>
            <a:r>
              <a:rPr lang="fr-FR" sz="2100" cap="small" dirty="0">
                <a:latin typeface="Calibri" panose="020F0502020204030204" pitchFamily="34" charset="0"/>
                <a:ea typeface="Calibri" panose="020F0502020204030204" pitchFamily="34" charset="0"/>
                <a:cs typeface="Times New Roman" panose="02020603050405020304" pitchFamily="18" charset="0"/>
              </a:rPr>
              <a:t>Et le </a:t>
            </a:r>
            <a:r>
              <a:rPr lang="fr-FR" sz="2100" dirty="0">
                <a:latin typeface="Calibri" panose="020F0502020204030204" pitchFamily="34" charset="0"/>
                <a:ea typeface="Calibri" panose="020F0502020204030204" pitchFamily="34" charset="0"/>
                <a:cs typeface="Times New Roman" panose="02020603050405020304" pitchFamily="18" charset="0"/>
              </a:rPr>
              <a:t>VIP2C : Volume de Production Individuel Commercialisable Certifié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a:cxnSpLocks/>
          </p:cNvCxnSpPr>
          <p:nvPr/>
        </p:nvCxnSpPr>
        <p:spPr>
          <a:xfrm>
            <a:off x="0" y="794951"/>
            <a:ext cx="7981366"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12" name="Flèche : droite 11">
            <a:extLst>
              <a:ext uri="{FF2B5EF4-FFF2-40B4-BE49-F238E27FC236}">
                <a16:creationId xmlns:a16="http://schemas.microsoft.com/office/drawing/2014/main" id="{D589F86C-42FF-D0AB-E3B2-BAD6329AAD2D}"/>
              </a:ext>
            </a:extLst>
          </p:cNvPr>
          <p:cNvSpPr/>
          <p:nvPr/>
        </p:nvSpPr>
        <p:spPr>
          <a:xfrm>
            <a:off x="132121" y="982885"/>
            <a:ext cx="451592" cy="385154"/>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4" name="ZoneTexte 13">
            <a:extLst>
              <a:ext uri="{FF2B5EF4-FFF2-40B4-BE49-F238E27FC236}">
                <a16:creationId xmlns:a16="http://schemas.microsoft.com/office/drawing/2014/main" id="{1668B1C1-B19B-5720-8231-1D0F8D827776}"/>
              </a:ext>
            </a:extLst>
          </p:cNvPr>
          <p:cNvSpPr txBox="1"/>
          <p:nvPr/>
        </p:nvSpPr>
        <p:spPr>
          <a:xfrm>
            <a:off x="711746" y="982885"/>
            <a:ext cx="7690356" cy="3280257"/>
          </a:xfrm>
          <a:prstGeom prst="rect">
            <a:avLst/>
          </a:prstGeom>
          <a:solidFill>
            <a:schemeClr val="accent3">
              <a:lumMod val="20000"/>
              <a:lumOff val="80000"/>
            </a:schemeClr>
          </a:solidFill>
        </p:spPr>
        <p:txBody>
          <a:bodyPr wrap="square" rtlCol="0">
            <a:spAutoFit/>
          </a:bodyPr>
          <a:lstStyle/>
          <a:p>
            <a:pPr marL="214313" indent="-214313">
              <a:lnSpc>
                <a:spcPct val="107000"/>
              </a:lnSpc>
              <a:spcAft>
                <a:spcPts val="600"/>
              </a:spcAft>
              <a:buFont typeface="Arial" panose="020B0604020202020204" pitchFamily="34" charset="0"/>
              <a:buChar char="•"/>
            </a:pPr>
            <a:r>
              <a:rPr lang="fr-FR" sz="1350" kern="100" dirty="0">
                <a:latin typeface="Calibri" panose="020F0502020204030204" pitchFamily="34" charset="0"/>
                <a:ea typeface="Calibri" panose="020F0502020204030204" pitchFamily="34" charset="0"/>
                <a:cs typeface="Times New Roman" panose="02020603050405020304" pitchFamily="18" charset="0"/>
              </a:rPr>
              <a:t>LE VOLUME COMMERCIALISABLE : Acquis et ne subit aucune contrainte lors de la déclaration de revendication.</a:t>
            </a:r>
          </a:p>
          <a:p>
            <a:pPr marL="214313" indent="-214313">
              <a:lnSpc>
                <a:spcPct val="107000"/>
              </a:lnSpc>
              <a:spcAft>
                <a:spcPts val="600"/>
              </a:spcAft>
              <a:buFont typeface="Arial" panose="020B0604020202020204" pitchFamily="34" charset="0"/>
              <a:buChar char="•"/>
            </a:pPr>
            <a:endParaRPr lang="fr-FR" sz="1350" kern="1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spcAft>
                <a:spcPts val="600"/>
              </a:spcAft>
              <a:buFont typeface="Arial" panose="020B0604020202020204" pitchFamily="34" charset="0"/>
              <a:buChar char="•"/>
            </a:pPr>
            <a:r>
              <a:rPr lang="fr-FR" sz="1350" kern="100" dirty="0">
                <a:latin typeface="Calibri" panose="020F0502020204030204" pitchFamily="34" charset="0"/>
                <a:ea typeface="Calibri" panose="020F0502020204030204" pitchFamily="34" charset="0"/>
                <a:cs typeface="Times New Roman" panose="02020603050405020304" pitchFamily="18" charset="0"/>
              </a:rPr>
              <a:t>LE VOLUME DE DÉVELOPPEMENT COLLECTIF est fixé par l’interprofession chaque année, en fonction des stocks, de la récolte prévisionnelle, des sorties de chais, qui donnent une perspective d’évolution collective. Il est acquis, sans contraintes lors des déclarations de revendication. Les volumes de développement pour le millésime 2023 sont en cours de validation.</a:t>
            </a:r>
          </a:p>
          <a:p>
            <a:pPr>
              <a:lnSpc>
                <a:spcPct val="107000"/>
              </a:lnSpc>
              <a:spcAft>
                <a:spcPts val="600"/>
              </a:spcAft>
            </a:pPr>
            <a:r>
              <a:rPr lang="fr-FR" sz="1350" kern="100" dirty="0">
                <a:latin typeface="Calibri" panose="020F0502020204030204" pitchFamily="34" charset="0"/>
                <a:ea typeface="Calibri" panose="020F0502020204030204" pitchFamily="34" charset="0"/>
                <a:cs typeface="Times New Roman" panose="02020603050405020304" pitchFamily="18" charset="0"/>
              </a:rPr>
              <a:t> </a:t>
            </a:r>
          </a:p>
          <a:p>
            <a:pPr marL="214313" indent="-214313">
              <a:lnSpc>
                <a:spcPct val="107000"/>
              </a:lnSpc>
              <a:spcAft>
                <a:spcPts val="600"/>
              </a:spcAft>
              <a:buFont typeface="Arial" panose="020B0604020202020204" pitchFamily="34" charset="0"/>
              <a:buChar char="•"/>
            </a:pPr>
            <a:r>
              <a:rPr lang="fr-FR" sz="1350" kern="100" dirty="0">
                <a:latin typeface="Calibri" panose="020F0502020204030204" pitchFamily="34" charset="0"/>
                <a:ea typeface="Calibri" panose="020F0502020204030204" pitchFamily="34" charset="0"/>
                <a:cs typeface="Times New Roman" panose="02020603050405020304" pitchFamily="18" charset="0"/>
              </a:rPr>
              <a:t>VOLUMES COMPLÉMENTAIRES : C’est l’ensemble des volumes produits au-delà des points précédents. Ils sont au choix de chaque entreprise. Ils restent disponibles après l’utilisation des précédents volumes, soit pour répondre à d’éventuelles ventes supplémentaires (dans ce cas, la revendication est possible uniquement sur présentation d’un contrat de vente en vrac ou d’un avis de conditionnement) soit pour trouver d’autres débouchés.</a:t>
            </a:r>
          </a:p>
        </p:txBody>
      </p:sp>
    </p:spTree>
    <p:extLst>
      <p:ext uri="{BB962C8B-B14F-4D97-AF65-F5344CB8AC3E}">
        <p14:creationId xmlns:p14="http://schemas.microsoft.com/office/powerpoint/2010/main" val="35769382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3" name="Rectangle 2">
            <a:extLst>
              <a:ext uri="{FF2B5EF4-FFF2-40B4-BE49-F238E27FC236}">
                <a16:creationId xmlns:a16="http://schemas.microsoft.com/office/drawing/2014/main" id="{DB86CC1A-6891-478B-BFB9-D79EFFA6A3A6}"/>
              </a:ext>
            </a:extLst>
          </p:cNvPr>
          <p:cNvSpPr/>
          <p:nvPr/>
        </p:nvSpPr>
        <p:spPr>
          <a:xfrm>
            <a:off x="228600" y="3971925"/>
            <a:ext cx="1943100"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66;p15">
            <a:extLst>
              <a:ext uri="{FF2B5EF4-FFF2-40B4-BE49-F238E27FC236}">
                <a16:creationId xmlns:a16="http://schemas.microsoft.com/office/drawing/2014/main" id="{0196EF65-FFA2-4873-8883-A2EEA342FD3A}"/>
              </a:ext>
            </a:extLst>
          </p:cNvPr>
          <p:cNvSpPr txBox="1">
            <a:spLocks noGrp="1"/>
          </p:cNvSpPr>
          <p:nvPr>
            <p:ph type="title"/>
          </p:nvPr>
        </p:nvSpPr>
        <p:spPr>
          <a:xfrm>
            <a:off x="0" y="338699"/>
            <a:ext cx="8925697" cy="572700"/>
          </a:xfrm>
          <a:prstGeom prst="rect">
            <a:avLst/>
          </a:prstGeom>
        </p:spPr>
        <p:txBody>
          <a:bodyPr spcFirstLastPara="1" wrap="square" lIns="91425" tIns="91425" rIns="91425" bIns="91425" anchor="t" anchorCtr="0">
            <a:noAutofit/>
          </a:bodyPr>
          <a:lstStyle/>
          <a:p>
            <a:pPr algn="l"/>
            <a:r>
              <a:rPr lang="fr-FR" sz="2000" cap="small" dirty="0">
                <a:latin typeface="Calibri" panose="020F0502020204030204" pitchFamily="34" charset="0"/>
                <a:cs typeface="Times New Roman" panose="02020603050405020304" pitchFamily="18" charset="0"/>
              </a:rPr>
              <a:t>C’est ouvert quand, Aix Œnologie ?</a:t>
            </a:r>
            <a:endParaRPr lang="fr-FR" sz="2000" cap="small" dirty="0"/>
          </a:p>
        </p:txBody>
      </p:sp>
      <p:cxnSp>
        <p:nvCxnSpPr>
          <p:cNvPr id="5" name="Connecteur droit 4">
            <a:extLst>
              <a:ext uri="{FF2B5EF4-FFF2-40B4-BE49-F238E27FC236}">
                <a16:creationId xmlns:a16="http://schemas.microsoft.com/office/drawing/2014/main" id="{7EB805F7-0C24-430A-90CD-E6AC126FA080}"/>
              </a:ext>
            </a:extLst>
          </p:cNvPr>
          <p:cNvCxnSpPr/>
          <p:nvPr/>
        </p:nvCxnSpPr>
        <p:spPr>
          <a:xfrm>
            <a:off x="0" y="794951"/>
            <a:ext cx="7727092" cy="0"/>
          </a:xfrm>
          <a:prstGeom prst="line">
            <a:avLst/>
          </a:prstGeom>
          <a:ln w="15875">
            <a:solidFill>
              <a:srgbClr val="B4313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E18C3315-9942-700C-5C62-7A1B96CFDEFC}"/>
              </a:ext>
            </a:extLst>
          </p:cNvPr>
          <p:cNvSpPr txBox="1"/>
          <p:nvPr/>
        </p:nvSpPr>
        <p:spPr>
          <a:xfrm>
            <a:off x="509082" y="955949"/>
            <a:ext cx="6465322"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Heure limite de dépôt au laboratoire des échantillons, pour analyse dans la journée :</a:t>
            </a:r>
          </a:p>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endPar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Wingdings 2" panose="05020102010507070707" pitchFamily="18" charset="2"/>
              <a:buChar char=""/>
              <a:tabLst/>
              <a:defRPr/>
            </a:pPr>
            <a:r>
              <a:rPr kumimoji="0" lang="fr-F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Ouverture les samedis :</a:t>
            </a:r>
          </a:p>
          <a:p>
            <a:pPr marL="742950" marR="0" lvl="1" indent="-285750" algn="l" defTabSz="914400" rtl="0" eaLnBrk="1" fontAlgn="auto" latinLnBrk="0" hangingPunct="1">
              <a:lnSpc>
                <a:spcPct val="100000"/>
              </a:lnSpc>
              <a:spcBef>
                <a:spcPts val="0"/>
              </a:spcBef>
              <a:spcAft>
                <a:spcPts val="0"/>
              </a:spcAft>
              <a:buClr>
                <a:srgbClr val="000000"/>
              </a:buClr>
              <a:buSzPct val="80000"/>
              <a:buFont typeface="Wingdings" panose="05000000000000000000" pitchFamily="2" charset="2"/>
              <a:buChar char="§"/>
              <a:tabLst/>
              <a:defRPr/>
            </a:pPr>
            <a:r>
              <a:rPr kumimoji="0" lang="fr-FR" sz="1600" b="0" i="1" u="none" strike="noStrike" kern="0" cap="small"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26 août</a:t>
            </a:r>
          </a:p>
          <a:p>
            <a:pPr marL="742950" marR="0" lvl="1" indent="-285750" algn="l" defTabSz="914400" rtl="0" eaLnBrk="1" fontAlgn="auto" latinLnBrk="0" hangingPunct="1">
              <a:lnSpc>
                <a:spcPct val="100000"/>
              </a:lnSpc>
              <a:spcBef>
                <a:spcPts val="0"/>
              </a:spcBef>
              <a:spcAft>
                <a:spcPts val="0"/>
              </a:spcAft>
              <a:buClr>
                <a:srgbClr val="000000"/>
              </a:buClr>
              <a:buSzPct val="80000"/>
              <a:buFont typeface="Wingdings" panose="05000000000000000000" pitchFamily="2" charset="2"/>
              <a:buChar char="§"/>
              <a:tabLst/>
              <a:defRPr/>
            </a:pPr>
            <a:r>
              <a:rPr kumimoji="0" lang="fr-FR" sz="1600" b="0" i="1" u="none" strike="noStrike" kern="0" cap="small"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septembre</a:t>
            </a:r>
          </a:p>
          <a:p>
            <a:pPr marL="742950" marR="0" lvl="1" indent="-285750" algn="l" defTabSz="914400" rtl="0" eaLnBrk="1" fontAlgn="auto" latinLnBrk="0" hangingPunct="1">
              <a:lnSpc>
                <a:spcPct val="100000"/>
              </a:lnSpc>
              <a:spcBef>
                <a:spcPts val="0"/>
              </a:spcBef>
              <a:spcAft>
                <a:spcPts val="0"/>
              </a:spcAft>
              <a:buClr>
                <a:srgbClr val="000000"/>
              </a:buClr>
              <a:buSzPct val="80000"/>
              <a:buFont typeface="Wingdings" panose="05000000000000000000" pitchFamily="2" charset="2"/>
              <a:buChar char="§"/>
              <a:tabLst/>
              <a:defRPr/>
            </a:pPr>
            <a:r>
              <a:rPr lang="fr-FR" sz="1600" i="1" cap="small" dirty="0">
                <a:latin typeface="Calibri" panose="020F0502020204030204" pitchFamily="34" charset="0"/>
                <a:cs typeface="Calibri" panose="020F0502020204030204" pitchFamily="34" charset="0"/>
              </a:rPr>
              <a:t>9</a:t>
            </a:r>
            <a:r>
              <a:rPr kumimoji="0" lang="fr-FR" sz="1600" b="0" i="1" u="none" strike="noStrike" kern="0" cap="small"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septembre</a:t>
            </a:r>
          </a:p>
          <a:p>
            <a:pPr marL="742950" marR="0" lvl="1" indent="-285750" algn="l" defTabSz="914400" rtl="0" eaLnBrk="1" fontAlgn="auto" latinLnBrk="0" hangingPunct="1">
              <a:lnSpc>
                <a:spcPct val="100000"/>
              </a:lnSpc>
              <a:spcBef>
                <a:spcPts val="0"/>
              </a:spcBef>
              <a:spcAft>
                <a:spcPts val="0"/>
              </a:spcAft>
              <a:buClr>
                <a:srgbClr val="000000"/>
              </a:buClr>
              <a:buSzPct val="80000"/>
              <a:buFont typeface="Wingdings" panose="05000000000000000000" pitchFamily="2" charset="2"/>
              <a:buChar char="§"/>
              <a:tabLst/>
              <a:defRPr/>
            </a:pPr>
            <a:r>
              <a:rPr kumimoji="0" lang="fr-FR" sz="1600" b="0" i="1" u="none" strike="noStrike" kern="0" cap="small"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16 septembre</a:t>
            </a:r>
          </a:p>
          <a:p>
            <a:pPr marL="742950" lvl="1" indent="-285750">
              <a:buSzPct val="80000"/>
              <a:buFont typeface="Wingdings" panose="05000000000000000000" pitchFamily="2" charset="2"/>
              <a:buChar char="§"/>
              <a:defRPr/>
            </a:pPr>
            <a:r>
              <a:rPr kumimoji="0" lang="fr-FR" sz="1600" b="0" i="1" u="none" strike="noStrike" kern="0" cap="small"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24 septembre</a:t>
            </a:r>
          </a:p>
        </p:txBody>
      </p:sp>
      <p:graphicFrame>
        <p:nvGraphicFramePr>
          <p:cNvPr id="6" name="Tableau 7">
            <a:extLst>
              <a:ext uri="{FF2B5EF4-FFF2-40B4-BE49-F238E27FC236}">
                <a16:creationId xmlns:a16="http://schemas.microsoft.com/office/drawing/2014/main" id="{952882E1-F5E7-0F51-53E2-7F229F6F106A}"/>
              </a:ext>
            </a:extLst>
          </p:cNvPr>
          <p:cNvGraphicFramePr>
            <a:graphicFrameLocks noGrp="1"/>
          </p:cNvGraphicFramePr>
          <p:nvPr>
            <p:extLst>
              <p:ext uri="{D42A27DB-BD31-4B8C-83A1-F6EECF244321}">
                <p14:modId xmlns:p14="http://schemas.microsoft.com/office/powerpoint/2010/main" val="300776191"/>
              </p:ext>
            </p:extLst>
          </p:nvPr>
        </p:nvGraphicFramePr>
        <p:xfrm>
          <a:off x="1524000" y="1665835"/>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234528792"/>
                    </a:ext>
                  </a:extLst>
                </a:gridCol>
                <a:gridCol w="3048000">
                  <a:extLst>
                    <a:ext uri="{9D8B030D-6E8A-4147-A177-3AD203B41FA5}">
                      <a16:colId xmlns:a16="http://schemas.microsoft.com/office/drawing/2014/main" val="158974927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1" dirty="0">
                          <a:solidFill>
                            <a:schemeClr val="tx1"/>
                          </a:solidFill>
                          <a:latin typeface="Calibri" panose="020F0502020204030204" pitchFamily="34" charset="0"/>
                          <a:cs typeface="Calibri" panose="020F0502020204030204" pitchFamily="34" charset="0"/>
                        </a:rPr>
                        <a:t>Labo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1" dirty="0">
                          <a:solidFill>
                            <a:schemeClr val="tx1"/>
                          </a:solidFill>
                          <a:latin typeface="Calibri" panose="020F0502020204030204" pitchFamily="34" charset="0"/>
                          <a:cs typeface="Calibri" panose="020F0502020204030204" pitchFamily="34" charset="0"/>
                        </a:rPr>
                        <a:t>Brignoles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05918508"/>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dirty="0">
                          <a:solidFill>
                            <a:schemeClr val="tx1"/>
                          </a:solidFill>
                          <a:latin typeface="Calibri" panose="020F0502020204030204" pitchFamily="34" charset="0"/>
                          <a:cs typeface="Calibri" panose="020F0502020204030204" pitchFamily="34" charset="0"/>
                        </a:rPr>
                        <a:t>Lundi au vendredi : </a:t>
                      </a:r>
                      <a:r>
                        <a:rPr lang="fr-FR" sz="1400" b="1" dirty="0">
                          <a:solidFill>
                            <a:schemeClr val="tx1"/>
                          </a:solidFill>
                          <a:latin typeface="Calibri" panose="020F0502020204030204" pitchFamily="34" charset="0"/>
                          <a:cs typeface="Calibri" panose="020F0502020204030204" pitchFamily="34" charset="0"/>
                        </a:rPr>
                        <a:t>13h00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dirty="0">
                          <a:solidFill>
                            <a:schemeClr val="tx1"/>
                          </a:solidFill>
                          <a:latin typeface="Calibri" panose="020F0502020204030204" pitchFamily="34" charset="0"/>
                          <a:cs typeface="Calibri" panose="020F0502020204030204" pitchFamily="34" charset="0"/>
                        </a:rPr>
                        <a:t>Lundi au vendredi : </a:t>
                      </a:r>
                      <a:r>
                        <a:rPr lang="fr-FR" sz="1400" b="1" dirty="0">
                          <a:solidFill>
                            <a:schemeClr val="tx1"/>
                          </a:solidFill>
                          <a:latin typeface="Calibri" panose="020F0502020204030204" pitchFamily="34" charset="0"/>
                          <a:cs typeface="Calibri" panose="020F0502020204030204" pitchFamily="34" charset="0"/>
                        </a:rPr>
                        <a:t>9h00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113021174"/>
                  </a:ext>
                </a:extLst>
              </a:tr>
              <a:tr h="370840">
                <a:tc>
                  <a:txBody>
                    <a:bodyPr/>
                    <a:lstStyle/>
                    <a:p>
                      <a:pPr algn="ctr"/>
                      <a:r>
                        <a:rPr lang="fr-FR" sz="1400" b="0" dirty="0">
                          <a:solidFill>
                            <a:schemeClr val="tx1"/>
                          </a:solidFill>
                          <a:latin typeface="Calibri" panose="020F0502020204030204" pitchFamily="34" charset="0"/>
                          <a:cs typeface="Calibri" panose="020F0502020204030204" pitchFamily="34" charset="0"/>
                        </a:rPr>
                        <a:t>Samedi : </a:t>
                      </a:r>
                      <a:r>
                        <a:rPr lang="fr-FR" sz="1400" b="1" dirty="0">
                          <a:solidFill>
                            <a:schemeClr val="tx1"/>
                          </a:solidFill>
                          <a:latin typeface="Calibri" panose="020F0502020204030204" pitchFamily="34" charset="0"/>
                          <a:cs typeface="Calibri" panose="020F0502020204030204" pitchFamily="34" charset="0"/>
                        </a:rPr>
                        <a:t>9h30</a:t>
                      </a:r>
                      <a:endParaRPr lang="fr-FR" b="1"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0" dirty="0">
                          <a:solidFill>
                            <a:schemeClr val="tx1"/>
                          </a:solidFill>
                          <a:latin typeface="Calibri" panose="020F0502020204030204" pitchFamily="34" charset="0"/>
                          <a:cs typeface="Calibri" panose="020F0502020204030204" pitchFamily="34" charset="0"/>
                        </a:rPr>
                        <a:t>Samedi : </a:t>
                      </a:r>
                      <a:r>
                        <a:rPr lang="fr-FR" sz="1400" b="1" dirty="0">
                          <a:solidFill>
                            <a:schemeClr val="tx1"/>
                          </a:solidFill>
                          <a:latin typeface="Calibri" panose="020F0502020204030204" pitchFamily="34" charset="0"/>
                          <a:cs typeface="Calibri" panose="020F0502020204030204" pitchFamily="34" charset="0"/>
                        </a:rPr>
                        <a:t>8h30</a:t>
                      </a:r>
                      <a:endParaRPr lang="fr-FR" b="1"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549811516"/>
                  </a:ext>
                </a:extLst>
              </a:tr>
            </a:tbl>
          </a:graphicData>
        </a:graphic>
      </p:graphicFrame>
    </p:spTree>
    <p:extLst>
      <p:ext uri="{BB962C8B-B14F-4D97-AF65-F5344CB8AC3E}">
        <p14:creationId xmlns:p14="http://schemas.microsoft.com/office/powerpoint/2010/main" val="11278690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flipH="1">
            <a:off x="2430310" y="0"/>
            <a:ext cx="7717180" cy="5143500"/>
          </a:xfrm>
          <a:prstGeom prst="rect">
            <a:avLst/>
          </a:prstGeom>
          <a:noFill/>
          <a:ln>
            <a:noFill/>
          </a:ln>
        </p:spPr>
      </p:pic>
      <p:pic>
        <p:nvPicPr>
          <p:cNvPr id="121" name="Google Shape;121;p23"/>
          <p:cNvPicPr preferRelativeResize="0"/>
          <p:nvPr/>
        </p:nvPicPr>
        <p:blipFill rotWithShape="1">
          <a:blip r:embed="rId4">
            <a:alphaModFix/>
          </a:blip>
          <a:srcRect/>
          <a:stretch/>
        </p:blipFill>
        <p:spPr>
          <a:xfrm>
            <a:off x="9" y="0"/>
            <a:ext cx="9002034" cy="5143501"/>
          </a:xfrm>
          <a:prstGeom prst="rect">
            <a:avLst/>
          </a:prstGeom>
          <a:noFill/>
          <a:ln>
            <a:noFill/>
          </a:ln>
        </p:spPr>
      </p:pic>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dirty="0">
                <a:latin typeface="Calibri" panose="020F0502020204030204" pitchFamily="34" charset="0"/>
                <a:cs typeface="Calibri" panose="020F0502020204030204" pitchFamily="34" charset="0"/>
              </a:rPr>
              <a:t>Bonnes vendanges à tous !</a:t>
            </a:r>
            <a:endParaRPr b="1" dirty="0">
              <a:latin typeface="Calibri" panose="020F0502020204030204" pitchFamily="34" charset="0"/>
              <a:cs typeface="Calibri" panose="020F0502020204030204" pitchFamily="34" charset="0"/>
            </a:endParaRPr>
          </a:p>
        </p:txBody>
      </p:sp>
      <p:sp>
        <p:nvSpPr>
          <p:cNvPr id="123" name="Google Shape;123;p23"/>
          <p:cNvSpPr txBox="1">
            <a:spLocks noGrp="1"/>
          </p:cNvSpPr>
          <p:nvPr>
            <p:ph type="body" idx="1"/>
          </p:nvPr>
        </p:nvSpPr>
        <p:spPr>
          <a:xfrm>
            <a:off x="311700" y="1152475"/>
            <a:ext cx="57744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endParaRPr dirty="0"/>
          </a:p>
        </p:txBody>
      </p:sp>
    </p:spTree>
    <p:extLst>
      <p:ext uri="{BB962C8B-B14F-4D97-AF65-F5344CB8AC3E}">
        <p14:creationId xmlns:p14="http://schemas.microsoft.com/office/powerpoint/2010/main" val="146213515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8383</TotalTime>
  <Words>8149</Words>
  <Application>Microsoft Office PowerPoint</Application>
  <PresentationFormat>Affichage à l'écran (16:9)</PresentationFormat>
  <Paragraphs>1429</Paragraphs>
  <Slides>92</Slides>
  <Notes>91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92</vt:i4>
      </vt:variant>
    </vt:vector>
  </HeadingPairs>
  <TitlesOfParts>
    <vt:vector size="102" baseType="lpstr">
      <vt:lpstr>Arial</vt:lpstr>
      <vt:lpstr>Calibri</vt:lpstr>
      <vt:lpstr>Courier New</vt:lpstr>
      <vt:lpstr>Symbol</vt:lpstr>
      <vt:lpstr>Tenorite</vt:lpstr>
      <vt:lpstr>Trebuchet MS</vt:lpstr>
      <vt:lpstr>Wingdings</vt:lpstr>
      <vt:lpstr>Wingdings 2</vt:lpstr>
      <vt:lpstr>Wingdings 3</vt:lpstr>
      <vt:lpstr>Simple Light</vt:lpstr>
      <vt:lpstr>Réunion technique 2023</vt:lpstr>
      <vt:lpstr>Réunion technique 2022 – Programme de la matinée</vt:lpstr>
      <vt:lpstr>Situation économique des vins de Provence</vt:lpstr>
      <vt:lpstr>Production et consommation d’IGP Méditerranée</vt:lpstr>
      <vt:lpstr>Présentation PowerPoint</vt:lpstr>
      <vt:lpstr>Présentation PowerPoint</vt:lpstr>
      <vt:lpstr>En 2022…</vt:lpstr>
      <vt:lpstr>Etat du vignoble et maturités</vt:lpstr>
      <vt:lpstr>Climatologie</vt:lpstr>
      <vt:lpstr>Climatologie</vt:lpstr>
      <vt:lpstr>Climatologie</vt:lpstr>
      <vt:lpstr>Climatologie</vt:lpstr>
      <vt:lpstr>Climatologie</vt:lpstr>
      <vt:lpstr>Les intempéries</vt:lpstr>
      <vt:lpstr>Les intempéries</vt:lpstr>
      <vt:lpstr>Climatologie</vt:lpstr>
      <vt:lpstr>Climatologie</vt:lpstr>
      <vt:lpstr>Etat phytosanitaire</vt:lpstr>
      <vt:lpstr>Point maturités – Observatoire matus</vt:lpstr>
      <vt:lpstr>Présentation PowerPoint</vt:lpstr>
      <vt:lpstr>Point maturités – Observatoire matus</vt:lpstr>
      <vt:lpstr>Point maturités – Observatoire matus</vt:lpstr>
      <vt:lpstr>Point maturités – Observatoire matus</vt:lpstr>
      <vt:lpstr>Point maturités – Observatoire matus</vt:lpstr>
      <vt:lpstr>Point maturités – Observatoire matus</vt:lpstr>
      <vt:lpstr>Décoloration</vt:lpstr>
      <vt:lpstr>Présentation PowerPoint</vt:lpstr>
      <vt:lpstr>Présentation PowerPoint</vt:lpstr>
      <vt:lpstr>Présentation PowerPoint</vt:lpstr>
      <vt:lpstr>Acidité</vt:lpstr>
      <vt:lpstr>acidité : le vin, naturellement riche en acides</vt:lpstr>
      <vt:lpstr>Outils : Acidification</vt:lpstr>
      <vt:lpstr>Préserver mon acidité : mes leviers d’action</vt:lpstr>
      <vt:lpstr>Importance œnologique des différents acides</vt:lpstr>
      <vt:lpstr>Finalement, l’équivalence entre mes acides ?</vt:lpstr>
      <vt:lpstr>Acidification : rappel règlementaire</vt:lpstr>
      <vt:lpstr>Acidification : rappel règlementaire</vt:lpstr>
      <vt:lpstr>Acidification : rappel règlementaire</vt:lpstr>
      <vt:lpstr>Préserver mon acidité : mes leviers d’action</vt:lpstr>
      <vt:lpstr>Outils : Traitement électromembranaire (bio et nop : non)</vt:lpstr>
      <vt:lpstr>Levures acidifiantes – Essais 2022</vt:lpstr>
      <vt:lpstr>Levures acidifiantes – Essais 2022</vt:lpstr>
      <vt:lpstr>Levures acidifiantes – Essais 2022</vt:lpstr>
      <vt:lpstr>Levures acidifiantes – Essais 2022</vt:lpstr>
      <vt:lpstr>Pause - Dégustations</vt:lpstr>
      <vt:lpstr>Evolutions de la réglementation</vt:lpstr>
      <vt:lpstr>Evolutions de la réglementation : le contexte</vt:lpstr>
      <vt:lpstr>Evolutions de la réglementation : liste des ingrédients</vt:lpstr>
      <vt:lpstr>Evolutions de la réglementation : liste des ingrédients</vt:lpstr>
      <vt:lpstr>Evolutions de la réglementation : Quelles alternatives ?</vt:lpstr>
      <vt:lpstr>Evolutions de la réglementation : possibilités d’affichage</vt:lpstr>
      <vt:lpstr>Evolutions de la réglementation : documents d’accompagnement</vt:lpstr>
      <vt:lpstr>Evolutions de la réglementation : Déclaration nutritionnelle</vt:lpstr>
      <vt:lpstr>Evolutions de la réglementation : focus valeur énergétique</vt:lpstr>
      <vt:lpstr>Evolutions de la réglementation : possibilités d’affichage</vt:lpstr>
      <vt:lpstr>Evolutions de la réglementation : A l’aide !</vt:lpstr>
      <vt:lpstr>Evolutions de la réglementation : A l’aide !</vt:lpstr>
      <vt:lpstr>Foire Aux Questions</vt:lpstr>
      <vt:lpstr>L’état sanitaire de mes raisins est douteux, je fais quoi ?</vt:lpstr>
      <vt:lpstr>L’état sanitaire de mes raisins est douteux, je fais quoi ?</vt:lpstr>
      <vt:lpstr>Comment je gère les bretts ?</vt:lpstr>
      <vt:lpstr>J’ai des cristaux de tartre alors que j’ai traité avant la mise</vt:lpstr>
      <vt:lpstr>J’ai des cristaux de tartre alors que j’ai traité avant la mise</vt:lpstr>
      <vt:lpstr>Stabilisation des protéines</vt:lpstr>
      <vt:lpstr>Quand analyser les protéines?</vt:lpstr>
      <vt:lpstr>Quand analyser les protéines?</vt:lpstr>
      <vt:lpstr>Le SO2 en fin de FA, c’est celui produit par la levure ?</vt:lpstr>
      <vt:lpstr>Le SO2 en fin de FA, c’est celui produit par la levure ?</vt:lpstr>
      <vt:lpstr>Le SO2 en fin de FA, c’est celui produit par la levure ?</vt:lpstr>
      <vt:lpstr>Le SO2 en fin de FA, c’est celui produit par la levure ?</vt:lpstr>
      <vt:lpstr>Le SO2 en fin de FA, c’est celui produit par la levure ?</vt:lpstr>
      <vt:lpstr>Et pour l’acidité volatile ?</vt:lpstr>
      <vt:lpstr>HVE V4?</vt:lpstr>
      <vt:lpstr>Présentation PowerPoint</vt:lpstr>
      <vt:lpstr>Présentation PowerPoint</vt:lpstr>
      <vt:lpstr>Présentation PowerPoint</vt:lpstr>
      <vt:lpstr>Présentation PowerPoint</vt:lpstr>
      <vt:lpstr>Présentation PowerPoint</vt:lpstr>
      <vt:lpstr>Rappel sur la traçabilité en cave</vt:lpstr>
      <vt:lpstr>Rappel sur la traçabilité en cave</vt:lpstr>
      <vt:lpstr>AOP / IGP -  Repli ou déclassement ?</vt:lpstr>
      <vt:lpstr>Avant Déclaration de récolte</vt:lpstr>
      <vt:lpstr>Apres Déclaration de récolte</vt:lpstr>
      <vt:lpstr>Apres Déclaration de récolte</vt:lpstr>
      <vt:lpstr>Et mes rendements cette année ? Combien ai-je le droit de produire ?</vt:lpstr>
      <vt:lpstr>En aire d’appellation</vt:lpstr>
      <vt:lpstr>En aire d’appellation</vt:lpstr>
      <vt:lpstr>En Indication</vt:lpstr>
      <vt:lpstr>Et le VIP2C : Volume de Production Individuel Commercialisable Certifié ?</vt:lpstr>
      <vt:lpstr>Et le VIP2C : Volume de Production Individuel Commercialisable Certifié ?</vt:lpstr>
      <vt:lpstr>C’est ouvert quand, Aix Œnologie ?</vt:lpstr>
      <vt:lpstr>Bonnes vendanges à tous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dc:creator>
  <cp:lastModifiedBy>Utilisateur</cp:lastModifiedBy>
  <cp:revision>614</cp:revision>
  <cp:lastPrinted>2022-08-16T11:46:14Z</cp:lastPrinted>
  <dcterms:modified xsi:type="dcterms:W3CDTF">2023-08-24T13:29:31Z</dcterms:modified>
</cp:coreProperties>
</file>