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305" r:id="rId6"/>
    <p:sldId id="295" r:id="rId7"/>
    <p:sldId id="316" r:id="rId8"/>
    <p:sldId id="320" r:id="rId9"/>
    <p:sldId id="322" r:id="rId10"/>
    <p:sldId id="324" r:id="rId11"/>
    <p:sldId id="323" r:id="rId12"/>
    <p:sldId id="325" r:id="rId13"/>
    <p:sldId id="371" r:id="rId14"/>
    <p:sldId id="413" r:id="rId15"/>
    <p:sldId id="419" r:id="rId16"/>
    <p:sldId id="426" r:id="rId17"/>
    <p:sldId id="427" r:id="rId18"/>
    <p:sldId id="420" r:id="rId19"/>
    <p:sldId id="423" r:id="rId20"/>
    <p:sldId id="424" r:id="rId21"/>
    <p:sldId id="421" r:id="rId22"/>
    <p:sldId id="363" r:id="rId23"/>
    <p:sldId id="285" r:id="rId24"/>
    <p:sldId id="286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9548F7-91B9-27B1-00E8-9A07AD3686CA}" name="Joana Coulon" initials="JC" userId="S::joana.coulon@laffort.com::4b730a4e-7b50-4ec4-90fb-2e62cb4f69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tien Nazaris" initials="BN" lastIdx="3" clrIdx="0">
    <p:extLst>
      <p:ext uri="{19B8F6BF-5375-455C-9EA6-DF929625EA0E}">
        <p15:presenceInfo xmlns:p15="http://schemas.microsoft.com/office/powerpoint/2012/main" userId="S::bastien.nazaris@laffort.com::00ab83ecbc468246" providerId="AD"/>
      </p:ext>
    </p:extLst>
  </p:cmAuthor>
  <p:cmAuthor id="2" name="Joana Coulon" initials="JC" lastIdx="76" clrIdx="1">
    <p:extLst>
      <p:ext uri="{19B8F6BF-5375-455C-9EA6-DF929625EA0E}">
        <p15:presenceInfo xmlns:p15="http://schemas.microsoft.com/office/powerpoint/2012/main" userId="S::joana.coulon@laffort.com::4b730a4e-7b50-4ec4-90fb-2e62cb4f691f" providerId="AD"/>
      </p:ext>
    </p:extLst>
  </p:cmAuthor>
  <p:cmAuthor id="3" name="Philippe Guillomet" initials="PG" lastIdx="24" clrIdx="2">
    <p:extLst>
      <p:ext uri="{19B8F6BF-5375-455C-9EA6-DF929625EA0E}">
        <p15:presenceInfo xmlns:p15="http://schemas.microsoft.com/office/powerpoint/2012/main" userId="S::philippe.guillomet@laffort.com::ce26991b-4ff9-463b-892c-816c9d09e434" providerId="AD"/>
      </p:ext>
    </p:extLst>
  </p:cmAuthor>
  <p:cmAuthor id="4" name="Julie Barthoux" initials="JB" lastIdx="14" clrIdx="3">
    <p:extLst>
      <p:ext uri="{19B8F6BF-5375-455C-9EA6-DF929625EA0E}">
        <p15:presenceInfo xmlns:p15="http://schemas.microsoft.com/office/powerpoint/2012/main" userId="S::julie.barthoux@laffort.com::f48a37a4-089f-4448-b122-168b91051c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87"/>
    <a:srgbClr val="FFE5E5"/>
    <a:srgbClr val="ED8405"/>
    <a:srgbClr val="FFFFCC"/>
    <a:srgbClr val="FAD5CE"/>
    <a:srgbClr val="E73E51"/>
    <a:srgbClr val="F2F212"/>
    <a:srgbClr val="B73F92"/>
    <a:srgbClr val="005745"/>
    <a:srgbClr val="EC7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7A17E-2F8F-4DFE-8CF3-91300DCED40E}" v="177" dt="2023-08-22T14:52:38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e Verdier" userId="a752d4d2-f20b-4141-a809-2ff8f8cb5060" providerId="ADAL" clId="{5887A17E-2F8F-4DFE-8CF3-91300DCED40E}"/>
    <pc:docChg chg="undo custSel delSld modSld">
      <pc:chgData name="Raphaële Verdier" userId="a752d4d2-f20b-4141-a809-2ff8f8cb5060" providerId="ADAL" clId="{5887A17E-2F8F-4DFE-8CF3-91300DCED40E}" dt="2023-08-22T15:13:11.960" v="456" actId="20577"/>
      <pc:docMkLst>
        <pc:docMk/>
      </pc:docMkLst>
      <pc:sldChg chg="addSp delSp modSp mod">
        <pc:chgData name="Raphaële Verdier" userId="a752d4d2-f20b-4141-a809-2ff8f8cb5060" providerId="ADAL" clId="{5887A17E-2F8F-4DFE-8CF3-91300DCED40E}" dt="2023-08-22T09:10:34.758" v="0" actId="478"/>
        <pc:sldMkLst>
          <pc:docMk/>
          <pc:sldMk cId="776637412" sldId="257"/>
        </pc:sldMkLst>
        <pc:spChg chg="del">
          <ac:chgData name="Raphaële Verdier" userId="a752d4d2-f20b-4141-a809-2ff8f8cb5060" providerId="ADAL" clId="{5887A17E-2F8F-4DFE-8CF3-91300DCED40E}" dt="2023-08-22T09:10:34.758" v="0" actId="478"/>
          <ac:spMkLst>
            <pc:docMk/>
            <pc:sldMk cId="776637412" sldId="257"/>
            <ac:spMk id="3" creationId="{509B572F-E9F5-4B4C-AC1E-BF4764DCCB72}"/>
          </ac:spMkLst>
        </pc:spChg>
        <pc:spChg chg="add mod">
          <ac:chgData name="Raphaële Verdier" userId="a752d4d2-f20b-4141-a809-2ff8f8cb5060" providerId="ADAL" clId="{5887A17E-2F8F-4DFE-8CF3-91300DCED40E}" dt="2023-08-22T09:10:34.758" v="0" actId="478"/>
          <ac:spMkLst>
            <pc:docMk/>
            <pc:sldMk cId="776637412" sldId="257"/>
            <ac:spMk id="8" creationId="{76B1A334-C48E-A92D-3635-C528C683DA93}"/>
          </ac:spMkLst>
        </pc:spChg>
      </pc:sldChg>
      <pc:sldChg chg="modSp modNotesTx">
        <pc:chgData name="Raphaële Verdier" userId="a752d4d2-f20b-4141-a809-2ff8f8cb5060" providerId="ADAL" clId="{5887A17E-2F8F-4DFE-8CF3-91300DCED40E}" dt="2023-08-22T12:50:50.955" v="235" actId="20577"/>
        <pc:sldMkLst>
          <pc:docMk/>
          <pc:sldMk cId="3547956185" sldId="285"/>
        </pc:sldMkLst>
        <pc:spChg chg="mod">
          <ac:chgData name="Raphaële Verdier" userId="a752d4d2-f20b-4141-a809-2ff8f8cb5060" providerId="ADAL" clId="{5887A17E-2F8F-4DFE-8CF3-91300DCED40E}" dt="2023-08-22T12:48:49.827" v="155" actId="20577"/>
          <ac:spMkLst>
            <pc:docMk/>
            <pc:sldMk cId="3547956185" sldId="285"/>
            <ac:spMk id="20" creationId="{71095A57-FB31-4668-8244-8864D20B6CEE}"/>
          </ac:spMkLst>
        </pc:spChg>
        <pc:spChg chg="mod">
          <ac:chgData name="Raphaële Verdier" userId="a752d4d2-f20b-4141-a809-2ff8f8cb5060" providerId="ADAL" clId="{5887A17E-2F8F-4DFE-8CF3-91300DCED40E}" dt="2023-08-22T12:48:54.142" v="159" actId="20577"/>
          <ac:spMkLst>
            <pc:docMk/>
            <pc:sldMk cId="3547956185" sldId="285"/>
            <ac:spMk id="21" creationId="{D855EA7A-4A6F-42DC-A8CA-CBAF3402BEDB}"/>
          </ac:spMkLst>
        </pc:spChg>
      </pc:sldChg>
      <pc:sldChg chg="modSp">
        <pc:chgData name="Raphaële Verdier" userId="a752d4d2-f20b-4141-a809-2ff8f8cb5060" providerId="ADAL" clId="{5887A17E-2F8F-4DFE-8CF3-91300DCED40E}" dt="2023-08-22T14:49:00.403" v="380" actId="20577"/>
        <pc:sldMkLst>
          <pc:docMk/>
          <pc:sldMk cId="2393165172" sldId="286"/>
        </pc:sldMkLst>
        <pc:spChg chg="mod">
          <ac:chgData name="Raphaële Verdier" userId="a752d4d2-f20b-4141-a809-2ff8f8cb5060" providerId="ADAL" clId="{5887A17E-2F8F-4DFE-8CF3-91300DCED40E}" dt="2023-08-22T14:49:00.403" v="380" actId="20577"/>
          <ac:spMkLst>
            <pc:docMk/>
            <pc:sldMk cId="2393165172" sldId="286"/>
            <ac:spMk id="30" creationId="{87F8E9A2-BF39-45AA-8A4F-4DD5DB87D172}"/>
          </ac:spMkLst>
        </pc:spChg>
      </pc:sldChg>
      <pc:sldChg chg="del mod modShow">
        <pc:chgData name="Raphaële Verdier" userId="a752d4d2-f20b-4141-a809-2ff8f8cb5060" providerId="ADAL" clId="{5887A17E-2F8F-4DFE-8CF3-91300DCED40E}" dt="2023-08-22T14:35:04.377" v="238" actId="47"/>
        <pc:sldMkLst>
          <pc:docMk/>
          <pc:sldMk cId="3167542193" sldId="299"/>
        </pc:sldMkLst>
      </pc:sldChg>
      <pc:sldChg chg="del mod modShow">
        <pc:chgData name="Raphaële Verdier" userId="a752d4d2-f20b-4141-a809-2ff8f8cb5060" providerId="ADAL" clId="{5887A17E-2F8F-4DFE-8CF3-91300DCED40E}" dt="2023-08-22T14:35:05.362" v="239" actId="47"/>
        <pc:sldMkLst>
          <pc:docMk/>
          <pc:sldMk cId="3260257400" sldId="300"/>
        </pc:sldMkLst>
      </pc:sldChg>
      <pc:sldChg chg="del mod modShow">
        <pc:chgData name="Raphaële Verdier" userId="a752d4d2-f20b-4141-a809-2ff8f8cb5060" providerId="ADAL" clId="{5887A17E-2F8F-4DFE-8CF3-91300DCED40E}" dt="2023-08-22T14:35:06.252" v="240" actId="47"/>
        <pc:sldMkLst>
          <pc:docMk/>
          <pc:sldMk cId="764005950" sldId="301"/>
        </pc:sldMkLst>
      </pc:sldChg>
      <pc:sldChg chg="del mod modShow">
        <pc:chgData name="Raphaële Verdier" userId="a752d4d2-f20b-4141-a809-2ff8f8cb5060" providerId="ADAL" clId="{5887A17E-2F8F-4DFE-8CF3-91300DCED40E}" dt="2023-08-22T14:35:07.613" v="242" actId="47"/>
        <pc:sldMkLst>
          <pc:docMk/>
          <pc:sldMk cId="1945851759" sldId="302"/>
        </pc:sldMkLst>
      </pc:sldChg>
      <pc:sldChg chg="del mod modShow">
        <pc:chgData name="Raphaële Verdier" userId="a752d4d2-f20b-4141-a809-2ff8f8cb5060" providerId="ADAL" clId="{5887A17E-2F8F-4DFE-8CF3-91300DCED40E}" dt="2023-08-22T14:35:07.001" v="241" actId="47"/>
        <pc:sldMkLst>
          <pc:docMk/>
          <pc:sldMk cId="3371811893" sldId="303"/>
        </pc:sldMkLst>
      </pc:sldChg>
      <pc:sldChg chg="modSp">
        <pc:chgData name="Raphaële Verdier" userId="a752d4d2-f20b-4141-a809-2ff8f8cb5060" providerId="ADAL" clId="{5887A17E-2F8F-4DFE-8CF3-91300DCED40E}" dt="2023-08-22T14:49:58.554" v="404" actId="20577"/>
        <pc:sldMkLst>
          <pc:docMk/>
          <pc:sldMk cId="2194292790" sldId="305"/>
        </pc:sldMkLst>
        <pc:spChg chg="mod">
          <ac:chgData name="Raphaële Verdier" userId="a752d4d2-f20b-4141-a809-2ff8f8cb5060" providerId="ADAL" clId="{5887A17E-2F8F-4DFE-8CF3-91300DCED40E}" dt="2023-08-22T14:49:58.554" v="404" actId="20577"/>
          <ac:spMkLst>
            <pc:docMk/>
            <pc:sldMk cId="2194292790" sldId="305"/>
            <ac:spMk id="48" creationId="{0E151418-E370-4C8E-A399-3223211E37DC}"/>
          </ac:spMkLst>
        </pc:spChg>
      </pc:sldChg>
      <pc:sldChg chg="del mod modShow">
        <pc:chgData name="Raphaële Verdier" userId="a752d4d2-f20b-4141-a809-2ff8f8cb5060" providerId="ADAL" clId="{5887A17E-2F8F-4DFE-8CF3-91300DCED40E}" dt="2023-08-22T14:35:13.635" v="244" actId="47"/>
        <pc:sldMkLst>
          <pc:docMk/>
          <pc:sldMk cId="1420328955" sldId="307"/>
        </pc:sldMkLst>
      </pc:sldChg>
      <pc:sldChg chg="del mod modShow">
        <pc:chgData name="Raphaële Verdier" userId="a752d4d2-f20b-4141-a809-2ff8f8cb5060" providerId="ADAL" clId="{5887A17E-2F8F-4DFE-8CF3-91300DCED40E}" dt="2023-08-22T14:35:11.497" v="243" actId="47"/>
        <pc:sldMkLst>
          <pc:docMk/>
          <pc:sldMk cId="2288017576" sldId="309"/>
        </pc:sldMkLst>
      </pc:sldChg>
      <pc:sldChg chg="del mod modShow">
        <pc:chgData name="Raphaële Verdier" userId="a752d4d2-f20b-4141-a809-2ff8f8cb5060" providerId="ADAL" clId="{5887A17E-2F8F-4DFE-8CF3-91300DCED40E}" dt="2023-08-22T14:35:22.186" v="245" actId="47"/>
        <pc:sldMkLst>
          <pc:docMk/>
          <pc:sldMk cId="4246985359" sldId="313"/>
        </pc:sldMkLst>
      </pc:sldChg>
      <pc:sldChg chg="del mod modShow">
        <pc:chgData name="Raphaële Verdier" userId="a752d4d2-f20b-4141-a809-2ff8f8cb5060" providerId="ADAL" clId="{5887A17E-2F8F-4DFE-8CF3-91300DCED40E}" dt="2023-08-22T14:44:49.010" v="355" actId="47"/>
        <pc:sldMkLst>
          <pc:docMk/>
          <pc:sldMk cId="911456730" sldId="351"/>
        </pc:sldMkLst>
      </pc:sldChg>
      <pc:sldChg chg="modSp mod modNotesTx">
        <pc:chgData name="Raphaële Verdier" userId="a752d4d2-f20b-4141-a809-2ff8f8cb5060" providerId="ADAL" clId="{5887A17E-2F8F-4DFE-8CF3-91300DCED40E}" dt="2023-08-22T14:52:53.317" v="445" actId="14100"/>
        <pc:sldMkLst>
          <pc:docMk/>
          <pc:sldMk cId="3369424408" sldId="371"/>
        </pc:sldMkLst>
        <pc:spChg chg="mod">
          <ac:chgData name="Raphaële Verdier" userId="a752d4d2-f20b-4141-a809-2ff8f8cb5060" providerId="ADAL" clId="{5887A17E-2F8F-4DFE-8CF3-91300DCED40E}" dt="2023-08-22T14:52:47.220" v="443" actId="1036"/>
          <ac:spMkLst>
            <pc:docMk/>
            <pc:sldMk cId="3369424408" sldId="371"/>
            <ac:spMk id="17" creationId="{C2986519-A857-4125-94E2-4B5FA4F7F54D}"/>
          </ac:spMkLst>
        </pc:spChg>
        <pc:spChg chg="mod">
          <ac:chgData name="Raphaële Verdier" userId="a752d4d2-f20b-4141-a809-2ff8f8cb5060" providerId="ADAL" clId="{5887A17E-2F8F-4DFE-8CF3-91300DCED40E}" dt="2023-08-22T14:52:47.220" v="443" actId="1036"/>
          <ac:spMkLst>
            <pc:docMk/>
            <pc:sldMk cId="3369424408" sldId="371"/>
            <ac:spMk id="20" creationId="{71BAD87D-E78C-49DA-B1AF-48E03CF67302}"/>
          </ac:spMkLst>
        </pc:spChg>
        <pc:spChg chg="mod">
          <ac:chgData name="Raphaële Verdier" userId="a752d4d2-f20b-4141-a809-2ff8f8cb5060" providerId="ADAL" clId="{5887A17E-2F8F-4DFE-8CF3-91300DCED40E}" dt="2023-08-22T14:52:53.317" v="445" actId="14100"/>
          <ac:spMkLst>
            <pc:docMk/>
            <pc:sldMk cId="3369424408" sldId="371"/>
            <ac:spMk id="24" creationId="{BBB9815D-1891-4990-83E8-C815934DC26D}"/>
          </ac:spMkLst>
        </pc:spChg>
      </pc:sldChg>
      <pc:sldChg chg="del mod modShow">
        <pc:chgData name="Raphaële Verdier" userId="a752d4d2-f20b-4141-a809-2ff8f8cb5060" providerId="ADAL" clId="{5887A17E-2F8F-4DFE-8CF3-91300DCED40E}" dt="2023-08-22T14:44:52.355" v="357" actId="47"/>
        <pc:sldMkLst>
          <pc:docMk/>
          <pc:sldMk cId="790670894" sldId="383"/>
        </pc:sldMkLst>
      </pc:sldChg>
      <pc:sldChg chg="del mod modShow">
        <pc:chgData name="Raphaële Verdier" userId="a752d4d2-f20b-4141-a809-2ff8f8cb5060" providerId="ADAL" clId="{5887A17E-2F8F-4DFE-8CF3-91300DCED40E}" dt="2023-08-22T14:55:50.445" v="453" actId="47"/>
        <pc:sldMkLst>
          <pc:docMk/>
          <pc:sldMk cId="2215431786" sldId="394"/>
        </pc:sldMkLst>
      </pc:sldChg>
      <pc:sldChg chg="del mod modShow">
        <pc:chgData name="Raphaële Verdier" userId="a752d4d2-f20b-4141-a809-2ff8f8cb5060" providerId="ADAL" clId="{5887A17E-2F8F-4DFE-8CF3-91300DCED40E}" dt="2023-08-22T14:55:52.161" v="454" actId="47"/>
        <pc:sldMkLst>
          <pc:docMk/>
          <pc:sldMk cId="2677920939" sldId="412"/>
        </pc:sldMkLst>
      </pc:sldChg>
      <pc:sldChg chg="modSp mod">
        <pc:chgData name="Raphaële Verdier" userId="a752d4d2-f20b-4141-a809-2ff8f8cb5060" providerId="ADAL" clId="{5887A17E-2F8F-4DFE-8CF3-91300DCED40E}" dt="2023-08-22T14:44:25.986" v="353" actId="255"/>
        <pc:sldMkLst>
          <pc:docMk/>
          <pc:sldMk cId="3495649266" sldId="413"/>
        </pc:sldMkLst>
        <pc:spChg chg="mod">
          <ac:chgData name="Raphaële Verdier" userId="a752d4d2-f20b-4141-a809-2ff8f8cb5060" providerId="ADAL" clId="{5887A17E-2F8F-4DFE-8CF3-91300DCED40E}" dt="2023-08-22T14:44:25.986" v="353" actId="255"/>
          <ac:spMkLst>
            <pc:docMk/>
            <pc:sldMk cId="3495649266" sldId="413"/>
            <ac:spMk id="11" creationId="{189F2C7E-1CA7-4361-810C-E202261043B2}"/>
          </ac:spMkLst>
        </pc:spChg>
      </pc:sldChg>
      <pc:sldChg chg="del mod modShow">
        <pc:chgData name="Raphaële Verdier" userId="a752d4d2-f20b-4141-a809-2ff8f8cb5060" providerId="ADAL" clId="{5887A17E-2F8F-4DFE-8CF3-91300DCED40E}" dt="2023-08-22T14:44:45.813" v="354" actId="47"/>
        <pc:sldMkLst>
          <pc:docMk/>
          <pc:sldMk cId="3475806903" sldId="414"/>
        </pc:sldMkLst>
      </pc:sldChg>
      <pc:sldChg chg="del mod modShow">
        <pc:chgData name="Raphaële Verdier" userId="a752d4d2-f20b-4141-a809-2ff8f8cb5060" providerId="ADAL" clId="{5887A17E-2F8F-4DFE-8CF3-91300DCED40E}" dt="2023-08-22T14:44:50.887" v="356" actId="47"/>
        <pc:sldMkLst>
          <pc:docMk/>
          <pc:sldMk cId="2537798328" sldId="416"/>
        </pc:sldMkLst>
      </pc:sldChg>
      <pc:sldChg chg="modSp mod">
        <pc:chgData name="Raphaële Verdier" userId="a752d4d2-f20b-4141-a809-2ff8f8cb5060" providerId="ADAL" clId="{5887A17E-2F8F-4DFE-8CF3-91300DCED40E}" dt="2023-08-22T15:12:43.615" v="455" actId="20577"/>
        <pc:sldMkLst>
          <pc:docMk/>
          <pc:sldMk cId="2088463813" sldId="420"/>
        </pc:sldMkLst>
        <pc:spChg chg="mod">
          <ac:chgData name="Raphaële Verdier" userId="a752d4d2-f20b-4141-a809-2ff8f8cb5060" providerId="ADAL" clId="{5887A17E-2F8F-4DFE-8CF3-91300DCED40E}" dt="2023-08-22T15:12:43.615" v="455" actId="20577"/>
          <ac:spMkLst>
            <pc:docMk/>
            <pc:sldMk cId="2088463813" sldId="420"/>
            <ac:spMk id="11" creationId="{189F2C7E-1CA7-4361-810C-E202261043B2}"/>
          </ac:spMkLst>
        </pc:spChg>
      </pc:sldChg>
      <pc:sldChg chg="addSp delSp modSp mod">
        <pc:chgData name="Raphaële Verdier" userId="a752d4d2-f20b-4141-a809-2ff8f8cb5060" providerId="ADAL" clId="{5887A17E-2F8F-4DFE-8CF3-91300DCED40E}" dt="2023-08-22T15:13:11.960" v="456" actId="20577"/>
        <pc:sldMkLst>
          <pc:docMk/>
          <pc:sldMk cId="2781951781" sldId="421"/>
        </pc:sldMkLst>
        <pc:spChg chg="add mod">
          <ac:chgData name="Raphaële Verdier" userId="a752d4d2-f20b-4141-a809-2ff8f8cb5060" providerId="ADAL" clId="{5887A17E-2F8F-4DFE-8CF3-91300DCED40E}" dt="2023-08-22T15:13:11.960" v="456" actId="20577"/>
          <ac:spMkLst>
            <pc:docMk/>
            <pc:sldMk cId="2781951781" sldId="421"/>
            <ac:spMk id="3" creationId="{A6637FA1-505E-3723-C383-6C35FA2A2657}"/>
          </ac:spMkLst>
        </pc:spChg>
        <pc:spChg chg="del">
          <ac:chgData name="Raphaële Verdier" userId="a752d4d2-f20b-4141-a809-2ff8f8cb5060" providerId="ADAL" clId="{5887A17E-2F8F-4DFE-8CF3-91300DCED40E}" dt="2023-08-22T14:47:42.915" v="371" actId="478"/>
          <ac:spMkLst>
            <pc:docMk/>
            <pc:sldMk cId="2781951781" sldId="421"/>
            <ac:spMk id="11" creationId="{189F2C7E-1CA7-4361-810C-E202261043B2}"/>
          </ac:spMkLst>
        </pc:spChg>
      </pc:sldChg>
      <pc:sldChg chg="addSp delSp modSp mod addAnim delAnim modNotesTx">
        <pc:chgData name="Raphaële Verdier" userId="a752d4d2-f20b-4141-a809-2ff8f8cb5060" providerId="ADAL" clId="{5887A17E-2F8F-4DFE-8CF3-91300DCED40E}" dt="2023-08-22T14:54:14.881" v="452" actId="1035"/>
        <pc:sldMkLst>
          <pc:docMk/>
          <pc:sldMk cId="4263606404" sldId="423"/>
        </pc:sldMkLst>
        <pc:spChg chg="del mod">
          <ac:chgData name="Raphaële Verdier" userId="a752d4d2-f20b-4141-a809-2ff8f8cb5060" providerId="ADAL" clId="{5887A17E-2F8F-4DFE-8CF3-91300DCED40E}" dt="2023-08-22T14:46:58.642" v="369" actId="478"/>
          <ac:spMkLst>
            <pc:docMk/>
            <pc:sldMk cId="4263606404" sldId="423"/>
            <ac:spMk id="18" creationId="{DF98FAE4-8B6C-4A3B-82EA-4DD8141D17C4}"/>
          </ac:spMkLst>
        </pc:spChg>
        <pc:picChg chg="add del mod">
          <ac:chgData name="Raphaële Verdier" userId="a752d4d2-f20b-4141-a809-2ff8f8cb5060" providerId="ADAL" clId="{5887A17E-2F8F-4DFE-8CF3-91300DCED40E}" dt="2023-08-22T14:54:14.881" v="452" actId="1035"/>
          <ac:picMkLst>
            <pc:docMk/>
            <pc:sldMk cId="4263606404" sldId="423"/>
            <ac:picMk id="3" creationId="{F4BB5101-22D0-4500-8ECC-4A5B7BCAE38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F97844-A487-4226-B4D5-22A3F9201692}">
      <dgm:prSet phldrT="[Texte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Légère</a:t>
          </a:r>
        </a:p>
        <a:p>
          <a:r>
            <a:rPr lang="fr-FR" sz="2000" dirty="0">
              <a:solidFill>
                <a:schemeClr val="tx1"/>
              </a:solidFill>
            </a:rPr>
            <a:t>&lt; 1 g/L AL</a:t>
          </a:r>
        </a:p>
      </dgm:t>
    </dgm:pt>
    <dgm:pt modelId="{BECC99F8-B612-41D5-92EF-8350BBD04406}" type="parTrans" cxnId="{A249BBFF-DA43-4084-9F7C-C48C8F4677CA}">
      <dgm:prSet/>
      <dgm:spPr/>
      <dgm:t>
        <a:bodyPr/>
        <a:lstStyle/>
        <a:p>
          <a:endParaRPr lang="fr-FR" sz="2800"/>
        </a:p>
      </dgm:t>
    </dgm:pt>
    <dgm:pt modelId="{2B461815-ECE8-439C-B270-58498A903E12}" type="sibTrans" cxnId="{A249BBFF-DA43-4084-9F7C-C48C8F4677CA}">
      <dgm:prSet/>
      <dgm:spPr/>
      <dgm:t>
        <a:bodyPr/>
        <a:lstStyle/>
        <a:p>
          <a:endParaRPr lang="fr-FR" sz="2800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/>
            <a:t>Modérée</a:t>
          </a:r>
        </a:p>
        <a:p>
          <a:r>
            <a:rPr lang="fr-FR" sz="2000"/>
            <a:t>&lt; 3 g/L AL</a:t>
          </a:r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800"/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800"/>
        </a:p>
      </dgm:t>
    </dgm:pt>
    <dgm:pt modelId="{B559D734-F7B8-47C1-B76D-1BF969A04ACE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/>
            <a:t>Forte</a:t>
          </a:r>
        </a:p>
        <a:p>
          <a:r>
            <a:rPr lang="fr-FR" sz="2000"/>
            <a:t>&gt; 3-4 g/L AL</a:t>
          </a:r>
        </a:p>
      </dgm:t>
    </dgm:pt>
    <dgm:pt modelId="{4A007C5D-FC90-447E-960E-EC25E4AA0B36}" type="parTrans" cxnId="{66AD4FA3-8A08-405C-A668-06F73B9A7FED}">
      <dgm:prSet/>
      <dgm:spPr/>
      <dgm:t>
        <a:bodyPr/>
        <a:lstStyle/>
        <a:p>
          <a:endParaRPr lang="fr-FR" sz="2800"/>
        </a:p>
      </dgm:t>
    </dgm:pt>
    <dgm:pt modelId="{95E90319-3FA8-44D6-BD9A-E41C1A003ACF}" type="sibTrans" cxnId="{66AD4FA3-8A08-405C-A668-06F73B9A7FED}">
      <dgm:prSet/>
      <dgm:spPr/>
      <dgm:t>
        <a:bodyPr/>
        <a:lstStyle/>
        <a:p>
          <a:endParaRPr lang="fr-FR" sz="28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F56DB45F-7A33-4FA8-94BD-CEDC01A10C54}" type="pres">
      <dgm:prSet presAssocID="{FEF97844-A487-4226-B4D5-22A3F9201692}" presName="parTxOnly" presStyleLbl="node1" presStyleIdx="0" presStyleCnt="3" custLinFactY="100000" custLinFactNeighborX="-50366" custLinFactNeighborY="104311">
        <dgm:presLayoutVars>
          <dgm:chMax val="0"/>
          <dgm:chPref val="0"/>
          <dgm:bulletEnabled val="1"/>
        </dgm:presLayoutVars>
      </dgm:prSet>
      <dgm:spPr/>
    </dgm:pt>
    <dgm:pt modelId="{FC81FCEE-BB91-45C8-ACF6-CEAEECE96B3D}" type="pres">
      <dgm:prSet presAssocID="{2B461815-ECE8-439C-B270-58498A903E12}" presName="parTxOnlySpace" presStyleCnt="0"/>
      <dgm:spPr/>
    </dgm:pt>
    <dgm:pt modelId="{46643368-53F8-47E7-917E-0E8557BBC69E}" type="pres">
      <dgm:prSet presAssocID="{9B1415B8-6F05-4E9F-94E4-7EA287483530}" presName="parTxOnly" presStyleLbl="node1" presStyleIdx="1" presStyleCnt="3" custLinFactNeighborX="5869" custLinFactNeighborY="7678">
        <dgm:presLayoutVars>
          <dgm:chMax val="0"/>
          <dgm:chPref val="0"/>
          <dgm:bulletEnabled val="1"/>
        </dgm:presLayoutVars>
      </dgm:prSet>
      <dgm:spPr/>
    </dgm:pt>
    <dgm:pt modelId="{1A267CFF-EF7C-47F3-AF74-E499EC55B042}" type="pres">
      <dgm:prSet presAssocID="{2D09EBB4-3F85-4D84-AEDA-1FC9E659E3F2}" presName="parTxOnlySpace" presStyleCnt="0"/>
      <dgm:spPr/>
    </dgm:pt>
    <dgm:pt modelId="{CB435B5D-1014-4295-A761-C5FBC4D281AA}" type="pres">
      <dgm:prSet presAssocID="{B559D734-F7B8-47C1-B76D-1BF969A04ACE}" presName="parTxOnly" presStyleLbl="node1" presStyleIdx="2" presStyleCnt="3" custLinFactNeighborX="0" custLinFactNeighborY="27995">
        <dgm:presLayoutVars>
          <dgm:chMax val="0"/>
          <dgm:chPref val="0"/>
          <dgm:bulletEnabled val="1"/>
        </dgm:presLayoutVars>
      </dgm:prSet>
      <dgm:spPr/>
    </dgm:pt>
  </dgm:ptLst>
  <dgm:cxnLst>
    <dgm:cxn modelId="{66842808-634A-4BAB-9C4E-C8975030A6B6}" type="presOf" srcId="{B559D734-F7B8-47C1-B76D-1BF969A04ACE}" destId="{CB435B5D-1014-4295-A761-C5FBC4D281AA}" srcOrd="0" destOrd="0" presId="urn:microsoft.com/office/officeart/2005/8/layout/chevron1"/>
    <dgm:cxn modelId="{5E31A22A-404A-44B8-8C28-69F52ECEEBC5}" srcId="{74EF0699-55D4-4508-9790-369E6FBF8268}" destId="{9B1415B8-6F05-4E9F-94E4-7EA287483530}" srcOrd="1" destOrd="0" parTransId="{1782712B-472E-4AE1-94D0-089F70BCC4C2}" sibTransId="{2D09EBB4-3F85-4D84-AEDA-1FC9E659E3F2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D13BF69E-8C91-4E08-A04C-F5B6253C03D2}" type="presOf" srcId="{FEF97844-A487-4226-B4D5-22A3F9201692}" destId="{F56DB45F-7A33-4FA8-94BD-CEDC01A10C54}" srcOrd="0" destOrd="0" presId="urn:microsoft.com/office/officeart/2005/8/layout/chevron1"/>
    <dgm:cxn modelId="{66AD4FA3-8A08-405C-A668-06F73B9A7FED}" srcId="{74EF0699-55D4-4508-9790-369E6FBF8268}" destId="{B559D734-F7B8-47C1-B76D-1BF969A04ACE}" srcOrd="2" destOrd="0" parTransId="{4A007C5D-FC90-447E-960E-EC25E4AA0B36}" sibTransId="{95E90319-3FA8-44D6-BD9A-E41C1A003ACF}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A249BBFF-DA43-4084-9F7C-C48C8F4677CA}" srcId="{74EF0699-55D4-4508-9790-369E6FBF8268}" destId="{FEF97844-A487-4226-B4D5-22A3F9201692}" srcOrd="0" destOrd="0" parTransId="{BECC99F8-B612-41D5-92EF-8350BBD04406}" sibTransId="{2B461815-ECE8-439C-B270-58498A903E12}"/>
    <dgm:cxn modelId="{3EA61ABD-B2DF-4E95-A40B-650DCBD61A4C}" type="presParOf" srcId="{7423EE85-18A8-46D0-8CA5-F904AB3D99C9}" destId="{F56DB45F-7A33-4FA8-94BD-CEDC01A10C54}" srcOrd="0" destOrd="0" presId="urn:microsoft.com/office/officeart/2005/8/layout/chevron1"/>
    <dgm:cxn modelId="{567DA670-31CD-48A8-9EC3-245C638D6DCC}" type="presParOf" srcId="{7423EE85-18A8-46D0-8CA5-F904AB3D99C9}" destId="{FC81FCEE-BB91-45C8-ACF6-CEAEECE96B3D}" srcOrd="1" destOrd="0" presId="urn:microsoft.com/office/officeart/2005/8/layout/chevron1"/>
    <dgm:cxn modelId="{D1285545-D3E6-452F-9501-1C95C6A27CA5}" type="presParOf" srcId="{7423EE85-18A8-46D0-8CA5-F904AB3D99C9}" destId="{46643368-53F8-47E7-917E-0E8557BBC69E}" srcOrd="2" destOrd="0" presId="urn:microsoft.com/office/officeart/2005/8/layout/chevron1"/>
    <dgm:cxn modelId="{F8B32FE4-5856-4EC6-9643-BCB6FB438D22}" type="presParOf" srcId="{7423EE85-18A8-46D0-8CA5-F904AB3D99C9}" destId="{1A267CFF-EF7C-47F3-AF74-E499EC55B042}" srcOrd="3" destOrd="0" presId="urn:microsoft.com/office/officeart/2005/8/layout/chevron1"/>
    <dgm:cxn modelId="{E52C91DA-67CD-491D-A5DD-5B95DF1AEB19}" type="presParOf" srcId="{7423EE85-18A8-46D0-8CA5-F904AB3D99C9}" destId="{CB435B5D-1014-4295-A761-C5FBC4D281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F97844-A487-4226-B4D5-22A3F9201692}">
      <dgm:prSet phldrT="[Texte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/>
            <a:t>Légère</a:t>
          </a:r>
        </a:p>
        <a:p>
          <a:r>
            <a:rPr lang="fr-FR" sz="2000" dirty="0"/>
            <a:t>&lt; 1 g/L AL</a:t>
          </a:r>
        </a:p>
      </dgm:t>
    </dgm:pt>
    <dgm:pt modelId="{BECC99F8-B612-41D5-92EF-8350BBD04406}" type="parTrans" cxnId="{A249BBFF-DA43-4084-9F7C-C48C8F4677CA}">
      <dgm:prSet/>
      <dgm:spPr/>
      <dgm:t>
        <a:bodyPr/>
        <a:lstStyle/>
        <a:p>
          <a:endParaRPr lang="fr-FR" sz="2800"/>
        </a:p>
      </dgm:t>
    </dgm:pt>
    <dgm:pt modelId="{2B461815-ECE8-439C-B270-58498A903E12}" type="sibTrans" cxnId="{A249BBFF-DA43-4084-9F7C-C48C8F4677CA}">
      <dgm:prSet/>
      <dgm:spPr/>
      <dgm:t>
        <a:bodyPr/>
        <a:lstStyle/>
        <a:p>
          <a:endParaRPr lang="fr-FR" sz="2800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/>
            <a:t>Modérée</a:t>
          </a:r>
        </a:p>
        <a:p>
          <a:r>
            <a:rPr lang="fr-FR" sz="2000"/>
            <a:t>&lt; 3 g/L AL</a:t>
          </a:r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800"/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800"/>
        </a:p>
      </dgm:t>
    </dgm:pt>
    <dgm:pt modelId="{B559D734-F7B8-47C1-B76D-1BF969A04ACE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/>
            <a:t>Forte</a:t>
          </a:r>
        </a:p>
        <a:p>
          <a:r>
            <a:rPr lang="fr-FR" sz="2000"/>
            <a:t>&gt; 3-4 g/L AL</a:t>
          </a:r>
        </a:p>
      </dgm:t>
    </dgm:pt>
    <dgm:pt modelId="{4A007C5D-FC90-447E-960E-EC25E4AA0B36}" type="parTrans" cxnId="{66AD4FA3-8A08-405C-A668-06F73B9A7FED}">
      <dgm:prSet/>
      <dgm:spPr/>
      <dgm:t>
        <a:bodyPr/>
        <a:lstStyle/>
        <a:p>
          <a:endParaRPr lang="fr-FR" sz="2800"/>
        </a:p>
      </dgm:t>
    </dgm:pt>
    <dgm:pt modelId="{95E90319-3FA8-44D6-BD9A-E41C1A003ACF}" type="sibTrans" cxnId="{66AD4FA3-8A08-405C-A668-06F73B9A7FED}">
      <dgm:prSet/>
      <dgm:spPr/>
      <dgm:t>
        <a:bodyPr/>
        <a:lstStyle/>
        <a:p>
          <a:endParaRPr lang="fr-FR" sz="28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F56DB45F-7A33-4FA8-94BD-CEDC01A10C54}" type="pres">
      <dgm:prSet presAssocID="{FEF97844-A487-4226-B4D5-22A3F9201692}" presName="parTxOnly" presStyleLbl="node1" presStyleIdx="0" presStyleCnt="3" custLinFactY="100000" custLinFactNeighborX="-50366" custLinFactNeighborY="104311">
        <dgm:presLayoutVars>
          <dgm:chMax val="0"/>
          <dgm:chPref val="0"/>
          <dgm:bulletEnabled val="1"/>
        </dgm:presLayoutVars>
      </dgm:prSet>
      <dgm:spPr/>
    </dgm:pt>
    <dgm:pt modelId="{FC81FCEE-BB91-45C8-ACF6-CEAEECE96B3D}" type="pres">
      <dgm:prSet presAssocID="{2B461815-ECE8-439C-B270-58498A903E12}" presName="parTxOnlySpace" presStyleCnt="0"/>
      <dgm:spPr/>
    </dgm:pt>
    <dgm:pt modelId="{46643368-53F8-47E7-917E-0E8557BBC69E}" type="pres">
      <dgm:prSet presAssocID="{9B1415B8-6F05-4E9F-94E4-7EA287483530}" presName="parTxOnly" presStyleLbl="node1" presStyleIdx="1" presStyleCnt="3" custLinFactNeighborX="5869" custLinFactNeighborY="7678">
        <dgm:presLayoutVars>
          <dgm:chMax val="0"/>
          <dgm:chPref val="0"/>
          <dgm:bulletEnabled val="1"/>
        </dgm:presLayoutVars>
      </dgm:prSet>
      <dgm:spPr/>
    </dgm:pt>
    <dgm:pt modelId="{1A267CFF-EF7C-47F3-AF74-E499EC55B042}" type="pres">
      <dgm:prSet presAssocID="{2D09EBB4-3F85-4D84-AEDA-1FC9E659E3F2}" presName="parTxOnlySpace" presStyleCnt="0"/>
      <dgm:spPr/>
    </dgm:pt>
    <dgm:pt modelId="{CB435B5D-1014-4295-A761-C5FBC4D281AA}" type="pres">
      <dgm:prSet presAssocID="{B559D734-F7B8-47C1-B76D-1BF969A04ACE}" presName="parTxOnly" presStyleLbl="node1" presStyleIdx="2" presStyleCnt="3" custLinFactNeighborX="0" custLinFactNeighborY="27995">
        <dgm:presLayoutVars>
          <dgm:chMax val="0"/>
          <dgm:chPref val="0"/>
          <dgm:bulletEnabled val="1"/>
        </dgm:presLayoutVars>
      </dgm:prSet>
      <dgm:spPr/>
    </dgm:pt>
  </dgm:ptLst>
  <dgm:cxnLst>
    <dgm:cxn modelId="{66842808-634A-4BAB-9C4E-C8975030A6B6}" type="presOf" srcId="{B559D734-F7B8-47C1-B76D-1BF969A04ACE}" destId="{CB435B5D-1014-4295-A761-C5FBC4D281AA}" srcOrd="0" destOrd="0" presId="urn:microsoft.com/office/officeart/2005/8/layout/chevron1"/>
    <dgm:cxn modelId="{5E31A22A-404A-44B8-8C28-69F52ECEEBC5}" srcId="{74EF0699-55D4-4508-9790-369E6FBF8268}" destId="{9B1415B8-6F05-4E9F-94E4-7EA287483530}" srcOrd="1" destOrd="0" parTransId="{1782712B-472E-4AE1-94D0-089F70BCC4C2}" sibTransId="{2D09EBB4-3F85-4D84-AEDA-1FC9E659E3F2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D13BF69E-8C91-4E08-A04C-F5B6253C03D2}" type="presOf" srcId="{FEF97844-A487-4226-B4D5-22A3F9201692}" destId="{F56DB45F-7A33-4FA8-94BD-CEDC01A10C54}" srcOrd="0" destOrd="0" presId="urn:microsoft.com/office/officeart/2005/8/layout/chevron1"/>
    <dgm:cxn modelId="{66AD4FA3-8A08-405C-A668-06F73B9A7FED}" srcId="{74EF0699-55D4-4508-9790-369E6FBF8268}" destId="{B559D734-F7B8-47C1-B76D-1BF969A04ACE}" srcOrd="2" destOrd="0" parTransId="{4A007C5D-FC90-447E-960E-EC25E4AA0B36}" sibTransId="{95E90319-3FA8-44D6-BD9A-E41C1A003ACF}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A249BBFF-DA43-4084-9F7C-C48C8F4677CA}" srcId="{74EF0699-55D4-4508-9790-369E6FBF8268}" destId="{FEF97844-A487-4226-B4D5-22A3F9201692}" srcOrd="0" destOrd="0" parTransId="{BECC99F8-B612-41D5-92EF-8350BBD04406}" sibTransId="{2B461815-ECE8-439C-B270-58498A903E12}"/>
    <dgm:cxn modelId="{3EA61ABD-B2DF-4E95-A40B-650DCBD61A4C}" type="presParOf" srcId="{7423EE85-18A8-46D0-8CA5-F904AB3D99C9}" destId="{F56DB45F-7A33-4FA8-94BD-CEDC01A10C54}" srcOrd="0" destOrd="0" presId="urn:microsoft.com/office/officeart/2005/8/layout/chevron1"/>
    <dgm:cxn modelId="{567DA670-31CD-48A8-9EC3-245C638D6DCC}" type="presParOf" srcId="{7423EE85-18A8-46D0-8CA5-F904AB3D99C9}" destId="{FC81FCEE-BB91-45C8-ACF6-CEAEECE96B3D}" srcOrd="1" destOrd="0" presId="urn:microsoft.com/office/officeart/2005/8/layout/chevron1"/>
    <dgm:cxn modelId="{D1285545-D3E6-452F-9501-1C95C6A27CA5}" type="presParOf" srcId="{7423EE85-18A8-46D0-8CA5-F904AB3D99C9}" destId="{46643368-53F8-47E7-917E-0E8557BBC69E}" srcOrd="2" destOrd="0" presId="urn:microsoft.com/office/officeart/2005/8/layout/chevron1"/>
    <dgm:cxn modelId="{F8B32FE4-5856-4EC6-9643-BCB6FB438D22}" type="presParOf" srcId="{7423EE85-18A8-46D0-8CA5-F904AB3D99C9}" destId="{1A267CFF-EF7C-47F3-AF74-E499EC55B042}" srcOrd="3" destOrd="0" presId="urn:microsoft.com/office/officeart/2005/8/layout/chevron1"/>
    <dgm:cxn modelId="{E52C91DA-67CD-491D-A5DD-5B95DF1AEB19}" type="presParOf" srcId="{7423EE85-18A8-46D0-8CA5-F904AB3D99C9}" destId="{CB435B5D-1014-4295-A761-C5FBC4D281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F811654-BD66-4E4C-9704-6B36A3ABF2D4}" type="presOf" srcId="{74EF0699-55D4-4508-9790-369E6FBF8268}" destId="{7423EE85-18A8-46D0-8CA5-F904AB3D99C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9EE78A-65F5-4755-9F4B-986369E04D92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/>
            <a:t>&gt; 20 °C</a:t>
          </a:r>
        </a:p>
      </dgm:t>
    </dgm:pt>
    <dgm:pt modelId="{9A53A382-06CE-4584-983C-85EA9B462D6A}" type="sibTrans" cxnId="{2065364F-59A8-4920-A8E9-8EEE0465D577}">
      <dgm:prSet/>
      <dgm:spPr/>
      <dgm:t>
        <a:bodyPr/>
        <a:lstStyle/>
        <a:p>
          <a:endParaRPr lang="fr-FR"/>
        </a:p>
      </dgm:t>
    </dgm:pt>
    <dgm:pt modelId="{3C020811-4169-4FDA-8C5F-A3276B53BB59}" type="parTrans" cxnId="{2065364F-59A8-4920-A8E9-8EEE0465D577}">
      <dgm:prSet/>
      <dgm:spPr/>
      <dgm:t>
        <a:bodyPr/>
        <a:lstStyle/>
        <a:p>
          <a:endParaRPr lang="fr-FR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>
              <a:solidFill>
                <a:schemeClr val="bg1"/>
              </a:solidFill>
              <a:latin typeface="Bliss 2 Light" panose="02000506030000020004" pitchFamily="50" charset="0"/>
            </a:rPr>
            <a:t>&lt; 18 °C</a:t>
          </a:r>
          <a:endParaRPr lang="fr-FR" sz="2000" dirty="0"/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000"/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0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46643368-53F8-47E7-917E-0E8557BBC69E}" type="pres">
      <dgm:prSet presAssocID="{9B1415B8-6F05-4E9F-94E4-7EA287483530}" presName="parTxOnly" presStyleLbl="node1" presStyleIdx="0" presStyleCnt="2" custLinFactNeighborX="16169" custLinFactNeighborY="11771">
        <dgm:presLayoutVars>
          <dgm:chMax val="0"/>
          <dgm:chPref val="0"/>
          <dgm:bulletEnabled val="1"/>
        </dgm:presLayoutVars>
      </dgm:prSet>
      <dgm:spPr/>
    </dgm:pt>
    <dgm:pt modelId="{81BEDFCD-01EF-47B1-999D-7881C25C64F3}" type="pres">
      <dgm:prSet presAssocID="{2D09EBB4-3F85-4D84-AEDA-1FC9E659E3F2}" presName="parTxOnlySpace" presStyleCnt="0"/>
      <dgm:spPr/>
    </dgm:pt>
    <dgm:pt modelId="{6DD91525-F4C5-44CE-9E75-1864F2F1C6BF}" type="pres">
      <dgm:prSet presAssocID="{FC9EE78A-65F5-4755-9F4B-986369E04D92}" presName="parTxOnly" presStyleLbl="node1" presStyleIdx="1" presStyleCnt="2" custLinFactNeighborX="7965" custLinFactNeighborY="11771">
        <dgm:presLayoutVars>
          <dgm:chMax val="0"/>
          <dgm:chPref val="0"/>
          <dgm:bulletEnabled val="1"/>
        </dgm:presLayoutVars>
      </dgm:prSet>
      <dgm:spPr/>
    </dgm:pt>
  </dgm:ptLst>
  <dgm:cxnLst>
    <dgm:cxn modelId="{6291771C-D155-4C7D-A6BA-88C368425789}" type="presOf" srcId="{FC9EE78A-65F5-4755-9F4B-986369E04D92}" destId="{6DD91525-F4C5-44CE-9E75-1864F2F1C6BF}" srcOrd="0" destOrd="0" presId="urn:microsoft.com/office/officeart/2005/8/layout/chevron1"/>
    <dgm:cxn modelId="{5E31A22A-404A-44B8-8C28-69F52ECEEBC5}" srcId="{74EF0699-55D4-4508-9790-369E6FBF8268}" destId="{9B1415B8-6F05-4E9F-94E4-7EA287483530}" srcOrd="0" destOrd="0" parTransId="{1782712B-472E-4AE1-94D0-089F70BCC4C2}" sibTransId="{2D09EBB4-3F85-4D84-AEDA-1FC9E659E3F2}"/>
    <dgm:cxn modelId="{2065364F-59A8-4920-A8E9-8EEE0465D577}" srcId="{74EF0699-55D4-4508-9790-369E6FBF8268}" destId="{FC9EE78A-65F5-4755-9F4B-986369E04D92}" srcOrd="1" destOrd="0" parTransId="{3C020811-4169-4FDA-8C5F-A3276B53BB59}" sibTransId="{9A53A382-06CE-4584-983C-85EA9B462D6A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D1285545-D3E6-452F-9501-1C95C6A27CA5}" type="presParOf" srcId="{7423EE85-18A8-46D0-8CA5-F904AB3D99C9}" destId="{46643368-53F8-47E7-917E-0E8557BBC69E}" srcOrd="0" destOrd="0" presId="urn:microsoft.com/office/officeart/2005/8/layout/chevron1"/>
    <dgm:cxn modelId="{D66E8411-5F4A-4CA5-A528-E20F7042ADDC}" type="presParOf" srcId="{7423EE85-18A8-46D0-8CA5-F904AB3D99C9}" destId="{81BEDFCD-01EF-47B1-999D-7881C25C64F3}" srcOrd="1" destOrd="0" presId="urn:microsoft.com/office/officeart/2005/8/layout/chevron1"/>
    <dgm:cxn modelId="{D4F8E43C-11A9-44B2-9847-20546C16FED1}" type="presParOf" srcId="{7423EE85-18A8-46D0-8CA5-F904AB3D99C9}" destId="{6DD91525-F4C5-44CE-9E75-1864F2F1C6B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F811654-BD66-4E4C-9704-6B36A3ABF2D4}" type="presOf" srcId="{74EF0699-55D4-4508-9790-369E6FBF8268}" destId="{7423EE85-18A8-46D0-8CA5-F904AB3D99C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9EE78A-65F5-4755-9F4B-986369E04D92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/>
            <a:t>&gt; 20 °C</a:t>
          </a:r>
        </a:p>
      </dgm:t>
    </dgm:pt>
    <dgm:pt modelId="{9A53A382-06CE-4584-983C-85EA9B462D6A}" type="sibTrans" cxnId="{2065364F-59A8-4920-A8E9-8EEE0465D577}">
      <dgm:prSet/>
      <dgm:spPr/>
      <dgm:t>
        <a:bodyPr/>
        <a:lstStyle/>
        <a:p>
          <a:endParaRPr lang="fr-FR"/>
        </a:p>
      </dgm:t>
    </dgm:pt>
    <dgm:pt modelId="{3C020811-4169-4FDA-8C5F-A3276B53BB59}" type="parTrans" cxnId="{2065364F-59A8-4920-A8E9-8EEE0465D577}">
      <dgm:prSet/>
      <dgm:spPr/>
      <dgm:t>
        <a:bodyPr/>
        <a:lstStyle/>
        <a:p>
          <a:endParaRPr lang="fr-FR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>
              <a:solidFill>
                <a:schemeClr val="bg1"/>
              </a:solidFill>
              <a:latin typeface="Bliss 2 Light" panose="02000506030000020004" pitchFamily="50" charset="0"/>
            </a:rPr>
            <a:t>&lt; 18 °C</a:t>
          </a:r>
          <a:endParaRPr lang="fr-FR" sz="2000" dirty="0"/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000"/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0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46643368-53F8-47E7-917E-0E8557BBC69E}" type="pres">
      <dgm:prSet presAssocID="{9B1415B8-6F05-4E9F-94E4-7EA287483530}" presName="parTxOnly" presStyleLbl="node1" presStyleIdx="0" presStyleCnt="2" custLinFactNeighborX="16169" custLinFactNeighborY="11771">
        <dgm:presLayoutVars>
          <dgm:chMax val="0"/>
          <dgm:chPref val="0"/>
          <dgm:bulletEnabled val="1"/>
        </dgm:presLayoutVars>
      </dgm:prSet>
      <dgm:spPr/>
    </dgm:pt>
    <dgm:pt modelId="{81BEDFCD-01EF-47B1-999D-7881C25C64F3}" type="pres">
      <dgm:prSet presAssocID="{2D09EBB4-3F85-4D84-AEDA-1FC9E659E3F2}" presName="parTxOnlySpace" presStyleCnt="0"/>
      <dgm:spPr/>
    </dgm:pt>
    <dgm:pt modelId="{6DD91525-F4C5-44CE-9E75-1864F2F1C6BF}" type="pres">
      <dgm:prSet presAssocID="{FC9EE78A-65F5-4755-9F4B-986369E04D92}" presName="parTxOnly" presStyleLbl="node1" presStyleIdx="1" presStyleCnt="2" custLinFactNeighborX="7965" custLinFactNeighborY="11771">
        <dgm:presLayoutVars>
          <dgm:chMax val="0"/>
          <dgm:chPref val="0"/>
          <dgm:bulletEnabled val="1"/>
        </dgm:presLayoutVars>
      </dgm:prSet>
      <dgm:spPr/>
    </dgm:pt>
  </dgm:ptLst>
  <dgm:cxnLst>
    <dgm:cxn modelId="{6291771C-D155-4C7D-A6BA-88C368425789}" type="presOf" srcId="{FC9EE78A-65F5-4755-9F4B-986369E04D92}" destId="{6DD91525-F4C5-44CE-9E75-1864F2F1C6BF}" srcOrd="0" destOrd="0" presId="urn:microsoft.com/office/officeart/2005/8/layout/chevron1"/>
    <dgm:cxn modelId="{5E31A22A-404A-44B8-8C28-69F52ECEEBC5}" srcId="{74EF0699-55D4-4508-9790-369E6FBF8268}" destId="{9B1415B8-6F05-4E9F-94E4-7EA287483530}" srcOrd="0" destOrd="0" parTransId="{1782712B-472E-4AE1-94D0-089F70BCC4C2}" sibTransId="{2D09EBB4-3F85-4D84-AEDA-1FC9E659E3F2}"/>
    <dgm:cxn modelId="{2065364F-59A8-4920-A8E9-8EEE0465D577}" srcId="{74EF0699-55D4-4508-9790-369E6FBF8268}" destId="{FC9EE78A-65F5-4755-9F4B-986369E04D92}" srcOrd="1" destOrd="0" parTransId="{3C020811-4169-4FDA-8C5F-A3276B53BB59}" sibTransId="{9A53A382-06CE-4584-983C-85EA9B462D6A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D1285545-D3E6-452F-9501-1C95C6A27CA5}" type="presParOf" srcId="{7423EE85-18A8-46D0-8CA5-F904AB3D99C9}" destId="{46643368-53F8-47E7-917E-0E8557BBC69E}" srcOrd="0" destOrd="0" presId="urn:microsoft.com/office/officeart/2005/8/layout/chevron1"/>
    <dgm:cxn modelId="{D66E8411-5F4A-4CA5-A528-E20F7042ADDC}" type="presParOf" srcId="{7423EE85-18A8-46D0-8CA5-F904AB3D99C9}" destId="{81BEDFCD-01EF-47B1-999D-7881C25C64F3}" srcOrd="1" destOrd="0" presId="urn:microsoft.com/office/officeart/2005/8/layout/chevron1"/>
    <dgm:cxn modelId="{D4F8E43C-11A9-44B2-9847-20546C16FED1}" type="presParOf" srcId="{7423EE85-18A8-46D0-8CA5-F904AB3D99C9}" destId="{6DD91525-F4C5-44CE-9E75-1864F2F1C6B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F97844-A487-4226-B4D5-22A3F9201692}">
      <dgm:prSet phldrT="[Texte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>
              <a:solidFill>
                <a:schemeClr val="accent3">
                  <a:lumMod val="40000"/>
                  <a:lumOff val="60000"/>
                </a:schemeClr>
              </a:solidFill>
            </a:rPr>
            <a:t>Légère</a:t>
          </a:r>
        </a:p>
        <a:p>
          <a:r>
            <a:rPr lang="fr-FR" sz="2000" dirty="0">
              <a:solidFill>
                <a:schemeClr val="accent3">
                  <a:lumMod val="40000"/>
                  <a:lumOff val="60000"/>
                </a:schemeClr>
              </a:solidFill>
            </a:rPr>
            <a:t>&lt; 1 g/L AL</a:t>
          </a:r>
        </a:p>
      </dgm:t>
    </dgm:pt>
    <dgm:pt modelId="{BECC99F8-B612-41D5-92EF-8350BBD04406}" type="parTrans" cxnId="{A249BBFF-DA43-4084-9F7C-C48C8F4677CA}">
      <dgm:prSet/>
      <dgm:spPr/>
      <dgm:t>
        <a:bodyPr/>
        <a:lstStyle/>
        <a:p>
          <a:endParaRPr lang="fr-FR" sz="2800"/>
        </a:p>
      </dgm:t>
    </dgm:pt>
    <dgm:pt modelId="{2B461815-ECE8-439C-B270-58498A903E12}" type="sibTrans" cxnId="{A249BBFF-DA43-4084-9F7C-C48C8F4677CA}">
      <dgm:prSet/>
      <dgm:spPr/>
      <dgm:t>
        <a:bodyPr/>
        <a:lstStyle/>
        <a:p>
          <a:endParaRPr lang="fr-FR" sz="2800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/>
            <a:t>Modérée</a:t>
          </a:r>
        </a:p>
        <a:p>
          <a:r>
            <a:rPr lang="fr-FR" sz="2000" dirty="0"/>
            <a:t>&lt; 3 g/L AL</a:t>
          </a:r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800"/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800"/>
        </a:p>
      </dgm:t>
    </dgm:pt>
    <dgm:pt modelId="{B559D734-F7B8-47C1-B76D-1BF969A04ACE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>
              <a:solidFill>
                <a:schemeClr val="accent3">
                  <a:lumMod val="50000"/>
                </a:schemeClr>
              </a:solidFill>
            </a:rPr>
            <a:t>Forte</a:t>
          </a:r>
        </a:p>
        <a:p>
          <a:r>
            <a:rPr lang="fr-FR" sz="2000" dirty="0">
              <a:solidFill>
                <a:schemeClr val="accent3">
                  <a:lumMod val="50000"/>
                </a:schemeClr>
              </a:solidFill>
            </a:rPr>
            <a:t>&gt; 3-4 g/L AL</a:t>
          </a:r>
        </a:p>
      </dgm:t>
    </dgm:pt>
    <dgm:pt modelId="{4A007C5D-FC90-447E-960E-EC25E4AA0B36}" type="parTrans" cxnId="{66AD4FA3-8A08-405C-A668-06F73B9A7FED}">
      <dgm:prSet/>
      <dgm:spPr/>
      <dgm:t>
        <a:bodyPr/>
        <a:lstStyle/>
        <a:p>
          <a:endParaRPr lang="fr-FR" sz="2800"/>
        </a:p>
      </dgm:t>
    </dgm:pt>
    <dgm:pt modelId="{95E90319-3FA8-44D6-BD9A-E41C1A003ACF}" type="sibTrans" cxnId="{66AD4FA3-8A08-405C-A668-06F73B9A7FED}">
      <dgm:prSet/>
      <dgm:spPr/>
      <dgm:t>
        <a:bodyPr/>
        <a:lstStyle/>
        <a:p>
          <a:endParaRPr lang="fr-FR" sz="28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F56DB45F-7A33-4FA8-94BD-CEDC01A10C54}" type="pres">
      <dgm:prSet presAssocID="{FEF97844-A487-4226-B4D5-22A3F9201692}" presName="parTxOnly" presStyleLbl="node1" presStyleIdx="0" presStyleCnt="3" custLinFactY="100000" custLinFactNeighborX="-50366" custLinFactNeighborY="104311">
        <dgm:presLayoutVars>
          <dgm:chMax val="0"/>
          <dgm:chPref val="0"/>
          <dgm:bulletEnabled val="1"/>
        </dgm:presLayoutVars>
      </dgm:prSet>
      <dgm:spPr/>
    </dgm:pt>
    <dgm:pt modelId="{FC81FCEE-BB91-45C8-ACF6-CEAEECE96B3D}" type="pres">
      <dgm:prSet presAssocID="{2B461815-ECE8-439C-B270-58498A903E12}" presName="parTxOnlySpace" presStyleCnt="0"/>
      <dgm:spPr/>
    </dgm:pt>
    <dgm:pt modelId="{46643368-53F8-47E7-917E-0E8557BBC69E}" type="pres">
      <dgm:prSet presAssocID="{9B1415B8-6F05-4E9F-94E4-7EA287483530}" presName="parTxOnly" presStyleLbl="node1" presStyleIdx="1" presStyleCnt="3" custLinFactNeighborX="5869" custLinFactNeighborY="7678">
        <dgm:presLayoutVars>
          <dgm:chMax val="0"/>
          <dgm:chPref val="0"/>
          <dgm:bulletEnabled val="1"/>
        </dgm:presLayoutVars>
      </dgm:prSet>
      <dgm:spPr/>
    </dgm:pt>
    <dgm:pt modelId="{1A267CFF-EF7C-47F3-AF74-E499EC55B042}" type="pres">
      <dgm:prSet presAssocID="{2D09EBB4-3F85-4D84-AEDA-1FC9E659E3F2}" presName="parTxOnlySpace" presStyleCnt="0"/>
      <dgm:spPr/>
    </dgm:pt>
    <dgm:pt modelId="{CB435B5D-1014-4295-A761-C5FBC4D281AA}" type="pres">
      <dgm:prSet presAssocID="{B559D734-F7B8-47C1-B76D-1BF969A04ACE}" presName="parTxOnly" presStyleLbl="node1" presStyleIdx="2" presStyleCnt="3" custLinFactNeighborX="0" custLinFactNeighborY="27995">
        <dgm:presLayoutVars>
          <dgm:chMax val="0"/>
          <dgm:chPref val="0"/>
          <dgm:bulletEnabled val="1"/>
        </dgm:presLayoutVars>
      </dgm:prSet>
      <dgm:spPr/>
    </dgm:pt>
  </dgm:ptLst>
  <dgm:cxnLst>
    <dgm:cxn modelId="{66842808-634A-4BAB-9C4E-C8975030A6B6}" type="presOf" srcId="{B559D734-F7B8-47C1-B76D-1BF969A04ACE}" destId="{CB435B5D-1014-4295-A761-C5FBC4D281AA}" srcOrd="0" destOrd="0" presId="urn:microsoft.com/office/officeart/2005/8/layout/chevron1"/>
    <dgm:cxn modelId="{5E31A22A-404A-44B8-8C28-69F52ECEEBC5}" srcId="{74EF0699-55D4-4508-9790-369E6FBF8268}" destId="{9B1415B8-6F05-4E9F-94E4-7EA287483530}" srcOrd="1" destOrd="0" parTransId="{1782712B-472E-4AE1-94D0-089F70BCC4C2}" sibTransId="{2D09EBB4-3F85-4D84-AEDA-1FC9E659E3F2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D13BF69E-8C91-4E08-A04C-F5B6253C03D2}" type="presOf" srcId="{FEF97844-A487-4226-B4D5-22A3F9201692}" destId="{F56DB45F-7A33-4FA8-94BD-CEDC01A10C54}" srcOrd="0" destOrd="0" presId="urn:microsoft.com/office/officeart/2005/8/layout/chevron1"/>
    <dgm:cxn modelId="{66AD4FA3-8A08-405C-A668-06F73B9A7FED}" srcId="{74EF0699-55D4-4508-9790-369E6FBF8268}" destId="{B559D734-F7B8-47C1-B76D-1BF969A04ACE}" srcOrd="2" destOrd="0" parTransId="{4A007C5D-FC90-447E-960E-EC25E4AA0B36}" sibTransId="{95E90319-3FA8-44D6-BD9A-E41C1A003ACF}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A249BBFF-DA43-4084-9F7C-C48C8F4677CA}" srcId="{74EF0699-55D4-4508-9790-369E6FBF8268}" destId="{FEF97844-A487-4226-B4D5-22A3F9201692}" srcOrd="0" destOrd="0" parTransId="{BECC99F8-B612-41D5-92EF-8350BBD04406}" sibTransId="{2B461815-ECE8-439C-B270-58498A903E12}"/>
    <dgm:cxn modelId="{3EA61ABD-B2DF-4E95-A40B-650DCBD61A4C}" type="presParOf" srcId="{7423EE85-18A8-46D0-8CA5-F904AB3D99C9}" destId="{F56DB45F-7A33-4FA8-94BD-CEDC01A10C54}" srcOrd="0" destOrd="0" presId="urn:microsoft.com/office/officeart/2005/8/layout/chevron1"/>
    <dgm:cxn modelId="{567DA670-31CD-48A8-9EC3-245C638D6DCC}" type="presParOf" srcId="{7423EE85-18A8-46D0-8CA5-F904AB3D99C9}" destId="{FC81FCEE-BB91-45C8-ACF6-CEAEECE96B3D}" srcOrd="1" destOrd="0" presId="urn:microsoft.com/office/officeart/2005/8/layout/chevron1"/>
    <dgm:cxn modelId="{D1285545-D3E6-452F-9501-1C95C6A27CA5}" type="presParOf" srcId="{7423EE85-18A8-46D0-8CA5-F904AB3D99C9}" destId="{46643368-53F8-47E7-917E-0E8557BBC69E}" srcOrd="2" destOrd="0" presId="urn:microsoft.com/office/officeart/2005/8/layout/chevron1"/>
    <dgm:cxn modelId="{F8B32FE4-5856-4EC6-9643-BCB6FB438D22}" type="presParOf" srcId="{7423EE85-18A8-46D0-8CA5-F904AB3D99C9}" destId="{1A267CFF-EF7C-47F3-AF74-E499EC55B042}" srcOrd="3" destOrd="0" presId="urn:microsoft.com/office/officeart/2005/8/layout/chevron1"/>
    <dgm:cxn modelId="{E52C91DA-67CD-491D-A5DD-5B95DF1AEB19}" type="presParOf" srcId="{7423EE85-18A8-46D0-8CA5-F904AB3D99C9}" destId="{CB435B5D-1014-4295-A761-C5FBC4D281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F811654-BD66-4E4C-9704-6B36A3ABF2D4}" type="presOf" srcId="{74EF0699-55D4-4508-9790-369E6FBF8268}" destId="{7423EE85-18A8-46D0-8CA5-F904AB3D99C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9EE78A-65F5-4755-9F4B-986369E04D92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>
              <a:solidFill>
                <a:schemeClr val="accent3">
                  <a:lumMod val="50000"/>
                </a:schemeClr>
              </a:solidFill>
            </a:rPr>
            <a:t>&gt; 20 °C</a:t>
          </a:r>
        </a:p>
      </dgm:t>
    </dgm:pt>
    <dgm:pt modelId="{9A53A382-06CE-4584-983C-85EA9B462D6A}" type="sibTrans" cxnId="{2065364F-59A8-4920-A8E9-8EEE0465D577}">
      <dgm:prSet/>
      <dgm:spPr/>
      <dgm:t>
        <a:bodyPr/>
        <a:lstStyle/>
        <a:p>
          <a:endParaRPr lang="fr-FR"/>
        </a:p>
      </dgm:t>
    </dgm:pt>
    <dgm:pt modelId="{3C020811-4169-4FDA-8C5F-A3276B53BB59}" type="parTrans" cxnId="{2065364F-59A8-4920-A8E9-8EEE0465D577}">
      <dgm:prSet/>
      <dgm:spPr/>
      <dgm:t>
        <a:bodyPr/>
        <a:lstStyle/>
        <a:p>
          <a:endParaRPr lang="fr-FR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>
              <a:solidFill>
                <a:schemeClr val="bg1"/>
              </a:solidFill>
              <a:latin typeface="Bliss 2 Light" panose="02000506030000020004" pitchFamily="50" charset="0"/>
            </a:rPr>
            <a:t>&lt; 18 °C</a:t>
          </a:r>
          <a:endParaRPr lang="fr-FR" sz="2000" dirty="0"/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000"/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0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46643368-53F8-47E7-917E-0E8557BBC69E}" type="pres">
      <dgm:prSet presAssocID="{9B1415B8-6F05-4E9F-94E4-7EA287483530}" presName="parTxOnly" presStyleLbl="node1" presStyleIdx="0" presStyleCnt="2" custLinFactNeighborX="16169" custLinFactNeighborY="11771">
        <dgm:presLayoutVars>
          <dgm:chMax val="0"/>
          <dgm:chPref val="0"/>
          <dgm:bulletEnabled val="1"/>
        </dgm:presLayoutVars>
      </dgm:prSet>
      <dgm:spPr/>
    </dgm:pt>
    <dgm:pt modelId="{81BEDFCD-01EF-47B1-999D-7881C25C64F3}" type="pres">
      <dgm:prSet presAssocID="{2D09EBB4-3F85-4D84-AEDA-1FC9E659E3F2}" presName="parTxOnlySpace" presStyleCnt="0"/>
      <dgm:spPr/>
    </dgm:pt>
    <dgm:pt modelId="{6DD91525-F4C5-44CE-9E75-1864F2F1C6BF}" type="pres">
      <dgm:prSet presAssocID="{FC9EE78A-65F5-4755-9F4B-986369E04D92}" presName="parTxOnly" presStyleLbl="node1" presStyleIdx="1" presStyleCnt="2" custLinFactNeighborX="7965" custLinFactNeighborY="11771">
        <dgm:presLayoutVars>
          <dgm:chMax val="0"/>
          <dgm:chPref val="0"/>
          <dgm:bulletEnabled val="1"/>
        </dgm:presLayoutVars>
      </dgm:prSet>
      <dgm:spPr/>
    </dgm:pt>
  </dgm:ptLst>
  <dgm:cxnLst>
    <dgm:cxn modelId="{6291771C-D155-4C7D-A6BA-88C368425789}" type="presOf" srcId="{FC9EE78A-65F5-4755-9F4B-986369E04D92}" destId="{6DD91525-F4C5-44CE-9E75-1864F2F1C6BF}" srcOrd="0" destOrd="0" presId="urn:microsoft.com/office/officeart/2005/8/layout/chevron1"/>
    <dgm:cxn modelId="{5E31A22A-404A-44B8-8C28-69F52ECEEBC5}" srcId="{74EF0699-55D4-4508-9790-369E6FBF8268}" destId="{9B1415B8-6F05-4E9F-94E4-7EA287483530}" srcOrd="0" destOrd="0" parTransId="{1782712B-472E-4AE1-94D0-089F70BCC4C2}" sibTransId="{2D09EBB4-3F85-4D84-AEDA-1FC9E659E3F2}"/>
    <dgm:cxn modelId="{2065364F-59A8-4920-A8E9-8EEE0465D577}" srcId="{74EF0699-55D4-4508-9790-369E6FBF8268}" destId="{FC9EE78A-65F5-4755-9F4B-986369E04D92}" srcOrd="1" destOrd="0" parTransId="{3C020811-4169-4FDA-8C5F-A3276B53BB59}" sibTransId="{9A53A382-06CE-4584-983C-85EA9B462D6A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D1285545-D3E6-452F-9501-1C95C6A27CA5}" type="presParOf" srcId="{7423EE85-18A8-46D0-8CA5-F904AB3D99C9}" destId="{46643368-53F8-47E7-917E-0E8557BBC69E}" srcOrd="0" destOrd="0" presId="urn:microsoft.com/office/officeart/2005/8/layout/chevron1"/>
    <dgm:cxn modelId="{D66E8411-5F4A-4CA5-A528-E20F7042ADDC}" type="presParOf" srcId="{7423EE85-18A8-46D0-8CA5-F904AB3D99C9}" destId="{81BEDFCD-01EF-47B1-999D-7881C25C64F3}" srcOrd="1" destOrd="0" presId="urn:microsoft.com/office/officeart/2005/8/layout/chevron1"/>
    <dgm:cxn modelId="{D4F8E43C-11A9-44B2-9847-20546C16FED1}" type="presParOf" srcId="{7423EE85-18A8-46D0-8CA5-F904AB3D99C9}" destId="{6DD91525-F4C5-44CE-9E75-1864F2F1C6B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F97844-A487-4226-B4D5-22A3F9201692}">
      <dgm:prSet phldrT="[Texte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>
              <a:solidFill>
                <a:schemeClr val="accent3">
                  <a:lumMod val="40000"/>
                  <a:lumOff val="60000"/>
                </a:schemeClr>
              </a:solidFill>
            </a:rPr>
            <a:t>Légère</a:t>
          </a:r>
        </a:p>
        <a:p>
          <a:r>
            <a:rPr lang="fr-FR" sz="2000" dirty="0">
              <a:solidFill>
                <a:schemeClr val="accent3">
                  <a:lumMod val="40000"/>
                  <a:lumOff val="60000"/>
                </a:schemeClr>
              </a:solidFill>
            </a:rPr>
            <a:t>&lt; 1 g/L AL</a:t>
          </a:r>
        </a:p>
      </dgm:t>
    </dgm:pt>
    <dgm:pt modelId="{BECC99F8-B612-41D5-92EF-8350BBD04406}" type="parTrans" cxnId="{A249BBFF-DA43-4084-9F7C-C48C8F4677CA}">
      <dgm:prSet/>
      <dgm:spPr/>
      <dgm:t>
        <a:bodyPr/>
        <a:lstStyle/>
        <a:p>
          <a:endParaRPr lang="fr-FR" sz="2800"/>
        </a:p>
      </dgm:t>
    </dgm:pt>
    <dgm:pt modelId="{2B461815-ECE8-439C-B270-58498A903E12}" type="sibTrans" cxnId="{A249BBFF-DA43-4084-9F7C-C48C8F4677CA}">
      <dgm:prSet/>
      <dgm:spPr/>
      <dgm:t>
        <a:bodyPr/>
        <a:lstStyle/>
        <a:p>
          <a:endParaRPr lang="fr-FR" sz="2800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>
              <a:solidFill>
                <a:schemeClr val="accent3">
                  <a:lumMod val="75000"/>
                </a:schemeClr>
              </a:solidFill>
            </a:rPr>
            <a:t>Modérée</a:t>
          </a:r>
        </a:p>
        <a:p>
          <a:r>
            <a:rPr lang="fr-FR" sz="2000" dirty="0">
              <a:solidFill>
                <a:schemeClr val="accent3">
                  <a:lumMod val="75000"/>
                </a:schemeClr>
              </a:solidFill>
            </a:rPr>
            <a:t>&lt; 3 g/L AL</a:t>
          </a:r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800"/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800"/>
        </a:p>
      </dgm:t>
    </dgm:pt>
    <dgm:pt modelId="{B559D734-F7B8-47C1-B76D-1BF969A04ACE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800" dirty="0">
              <a:solidFill>
                <a:schemeClr val="bg1"/>
              </a:solidFill>
            </a:rPr>
            <a:t>Forte</a:t>
          </a:r>
        </a:p>
        <a:p>
          <a:r>
            <a:rPr lang="fr-FR" sz="2000" dirty="0">
              <a:solidFill>
                <a:schemeClr val="bg1"/>
              </a:solidFill>
            </a:rPr>
            <a:t>&gt; 3-4 g/L AL</a:t>
          </a:r>
        </a:p>
      </dgm:t>
    </dgm:pt>
    <dgm:pt modelId="{4A007C5D-FC90-447E-960E-EC25E4AA0B36}" type="parTrans" cxnId="{66AD4FA3-8A08-405C-A668-06F73B9A7FED}">
      <dgm:prSet/>
      <dgm:spPr/>
      <dgm:t>
        <a:bodyPr/>
        <a:lstStyle/>
        <a:p>
          <a:endParaRPr lang="fr-FR" sz="2800"/>
        </a:p>
      </dgm:t>
    </dgm:pt>
    <dgm:pt modelId="{95E90319-3FA8-44D6-BD9A-E41C1A003ACF}" type="sibTrans" cxnId="{66AD4FA3-8A08-405C-A668-06F73B9A7FED}">
      <dgm:prSet/>
      <dgm:spPr/>
      <dgm:t>
        <a:bodyPr/>
        <a:lstStyle/>
        <a:p>
          <a:endParaRPr lang="fr-FR" sz="28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F56DB45F-7A33-4FA8-94BD-CEDC01A10C54}" type="pres">
      <dgm:prSet presAssocID="{FEF97844-A487-4226-B4D5-22A3F9201692}" presName="parTxOnly" presStyleLbl="node1" presStyleIdx="0" presStyleCnt="3" custLinFactY="100000" custLinFactNeighborX="-50366" custLinFactNeighborY="104311">
        <dgm:presLayoutVars>
          <dgm:chMax val="0"/>
          <dgm:chPref val="0"/>
          <dgm:bulletEnabled val="1"/>
        </dgm:presLayoutVars>
      </dgm:prSet>
      <dgm:spPr/>
    </dgm:pt>
    <dgm:pt modelId="{FC81FCEE-BB91-45C8-ACF6-CEAEECE96B3D}" type="pres">
      <dgm:prSet presAssocID="{2B461815-ECE8-439C-B270-58498A903E12}" presName="parTxOnlySpace" presStyleCnt="0"/>
      <dgm:spPr/>
    </dgm:pt>
    <dgm:pt modelId="{46643368-53F8-47E7-917E-0E8557BBC69E}" type="pres">
      <dgm:prSet presAssocID="{9B1415B8-6F05-4E9F-94E4-7EA287483530}" presName="parTxOnly" presStyleLbl="node1" presStyleIdx="1" presStyleCnt="3" custLinFactNeighborX="5869" custLinFactNeighborY="7678">
        <dgm:presLayoutVars>
          <dgm:chMax val="0"/>
          <dgm:chPref val="0"/>
          <dgm:bulletEnabled val="1"/>
        </dgm:presLayoutVars>
      </dgm:prSet>
      <dgm:spPr/>
    </dgm:pt>
    <dgm:pt modelId="{1A267CFF-EF7C-47F3-AF74-E499EC55B042}" type="pres">
      <dgm:prSet presAssocID="{2D09EBB4-3F85-4D84-AEDA-1FC9E659E3F2}" presName="parTxOnlySpace" presStyleCnt="0"/>
      <dgm:spPr/>
    </dgm:pt>
    <dgm:pt modelId="{CB435B5D-1014-4295-A761-C5FBC4D281AA}" type="pres">
      <dgm:prSet presAssocID="{B559D734-F7B8-47C1-B76D-1BF969A04ACE}" presName="parTxOnly" presStyleLbl="node1" presStyleIdx="2" presStyleCnt="3" custLinFactNeighborX="0" custLinFactNeighborY="27995">
        <dgm:presLayoutVars>
          <dgm:chMax val="0"/>
          <dgm:chPref val="0"/>
          <dgm:bulletEnabled val="1"/>
        </dgm:presLayoutVars>
      </dgm:prSet>
      <dgm:spPr/>
    </dgm:pt>
  </dgm:ptLst>
  <dgm:cxnLst>
    <dgm:cxn modelId="{66842808-634A-4BAB-9C4E-C8975030A6B6}" type="presOf" srcId="{B559D734-F7B8-47C1-B76D-1BF969A04ACE}" destId="{CB435B5D-1014-4295-A761-C5FBC4D281AA}" srcOrd="0" destOrd="0" presId="urn:microsoft.com/office/officeart/2005/8/layout/chevron1"/>
    <dgm:cxn modelId="{5E31A22A-404A-44B8-8C28-69F52ECEEBC5}" srcId="{74EF0699-55D4-4508-9790-369E6FBF8268}" destId="{9B1415B8-6F05-4E9F-94E4-7EA287483530}" srcOrd="1" destOrd="0" parTransId="{1782712B-472E-4AE1-94D0-089F70BCC4C2}" sibTransId="{2D09EBB4-3F85-4D84-AEDA-1FC9E659E3F2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D13BF69E-8C91-4E08-A04C-F5B6253C03D2}" type="presOf" srcId="{FEF97844-A487-4226-B4D5-22A3F9201692}" destId="{F56DB45F-7A33-4FA8-94BD-CEDC01A10C54}" srcOrd="0" destOrd="0" presId="urn:microsoft.com/office/officeart/2005/8/layout/chevron1"/>
    <dgm:cxn modelId="{66AD4FA3-8A08-405C-A668-06F73B9A7FED}" srcId="{74EF0699-55D4-4508-9790-369E6FBF8268}" destId="{B559D734-F7B8-47C1-B76D-1BF969A04ACE}" srcOrd="2" destOrd="0" parTransId="{4A007C5D-FC90-447E-960E-EC25E4AA0B36}" sibTransId="{95E90319-3FA8-44D6-BD9A-E41C1A003ACF}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A249BBFF-DA43-4084-9F7C-C48C8F4677CA}" srcId="{74EF0699-55D4-4508-9790-369E6FBF8268}" destId="{FEF97844-A487-4226-B4D5-22A3F9201692}" srcOrd="0" destOrd="0" parTransId="{BECC99F8-B612-41D5-92EF-8350BBD04406}" sibTransId="{2B461815-ECE8-439C-B270-58498A903E12}"/>
    <dgm:cxn modelId="{3EA61ABD-B2DF-4E95-A40B-650DCBD61A4C}" type="presParOf" srcId="{7423EE85-18A8-46D0-8CA5-F904AB3D99C9}" destId="{F56DB45F-7A33-4FA8-94BD-CEDC01A10C54}" srcOrd="0" destOrd="0" presId="urn:microsoft.com/office/officeart/2005/8/layout/chevron1"/>
    <dgm:cxn modelId="{567DA670-31CD-48A8-9EC3-245C638D6DCC}" type="presParOf" srcId="{7423EE85-18A8-46D0-8CA5-F904AB3D99C9}" destId="{FC81FCEE-BB91-45C8-ACF6-CEAEECE96B3D}" srcOrd="1" destOrd="0" presId="urn:microsoft.com/office/officeart/2005/8/layout/chevron1"/>
    <dgm:cxn modelId="{D1285545-D3E6-452F-9501-1C95C6A27CA5}" type="presParOf" srcId="{7423EE85-18A8-46D0-8CA5-F904AB3D99C9}" destId="{46643368-53F8-47E7-917E-0E8557BBC69E}" srcOrd="2" destOrd="0" presId="urn:microsoft.com/office/officeart/2005/8/layout/chevron1"/>
    <dgm:cxn modelId="{F8B32FE4-5856-4EC6-9643-BCB6FB438D22}" type="presParOf" srcId="{7423EE85-18A8-46D0-8CA5-F904AB3D99C9}" destId="{1A267CFF-EF7C-47F3-AF74-E499EC55B042}" srcOrd="3" destOrd="0" presId="urn:microsoft.com/office/officeart/2005/8/layout/chevron1"/>
    <dgm:cxn modelId="{E52C91DA-67CD-491D-A5DD-5B95DF1AEB19}" type="presParOf" srcId="{7423EE85-18A8-46D0-8CA5-F904AB3D99C9}" destId="{CB435B5D-1014-4295-A761-C5FBC4D281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F811654-BD66-4E4C-9704-6B36A3ABF2D4}" type="presOf" srcId="{74EF0699-55D4-4508-9790-369E6FBF8268}" destId="{7423EE85-18A8-46D0-8CA5-F904AB3D99C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EF0699-55D4-4508-9790-369E6FBF82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9EE78A-65F5-4755-9F4B-986369E04D92}">
      <dgm:prSet phldrT="[Texte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>
              <a:solidFill>
                <a:schemeClr val="bg1"/>
              </a:solidFill>
            </a:rPr>
            <a:t>&gt; 20 °C</a:t>
          </a:r>
        </a:p>
      </dgm:t>
    </dgm:pt>
    <dgm:pt modelId="{9A53A382-06CE-4584-983C-85EA9B462D6A}" type="sibTrans" cxnId="{2065364F-59A8-4920-A8E9-8EEE0465D577}">
      <dgm:prSet/>
      <dgm:spPr/>
      <dgm:t>
        <a:bodyPr/>
        <a:lstStyle/>
        <a:p>
          <a:endParaRPr lang="fr-FR"/>
        </a:p>
      </dgm:t>
    </dgm:pt>
    <dgm:pt modelId="{3C020811-4169-4FDA-8C5F-A3276B53BB59}" type="parTrans" cxnId="{2065364F-59A8-4920-A8E9-8EEE0465D577}">
      <dgm:prSet/>
      <dgm:spPr/>
      <dgm:t>
        <a:bodyPr/>
        <a:lstStyle/>
        <a:p>
          <a:endParaRPr lang="fr-FR"/>
        </a:p>
      </dgm:t>
    </dgm:pt>
    <dgm:pt modelId="{9B1415B8-6F05-4E9F-94E4-7EA287483530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2000" dirty="0">
              <a:solidFill>
                <a:schemeClr val="accent3">
                  <a:lumMod val="75000"/>
                </a:schemeClr>
              </a:solidFill>
              <a:latin typeface="Bliss 2 Light" panose="02000506030000020004" pitchFamily="50" charset="0"/>
            </a:rPr>
            <a:t>&lt; 18 °C</a:t>
          </a:r>
          <a:endParaRPr lang="fr-FR" sz="2000" dirty="0">
            <a:solidFill>
              <a:schemeClr val="accent3">
                <a:lumMod val="75000"/>
              </a:schemeClr>
            </a:solidFill>
          </a:endParaRPr>
        </a:p>
      </dgm:t>
    </dgm:pt>
    <dgm:pt modelId="{2D09EBB4-3F85-4D84-AEDA-1FC9E659E3F2}" type="sibTrans" cxnId="{5E31A22A-404A-44B8-8C28-69F52ECEEBC5}">
      <dgm:prSet/>
      <dgm:spPr/>
      <dgm:t>
        <a:bodyPr/>
        <a:lstStyle/>
        <a:p>
          <a:endParaRPr lang="fr-FR" sz="2000"/>
        </a:p>
      </dgm:t>
    </dgm:pt>
    <dgm:pt modelId="{1782712B-472E-4AE1-94D0-089F70BCC4C2}" type="parTrans" cxnId="{5E31A22A-404A-44B8-8C28-69F52ECEEBC5}">
      <dgm:prSet/>
      <dgm:spPr/>
      <dgm:t>
        <a:bodyPr/>
        <a:lstStyle/>
        <a:p>
          <a:endParaRPr lang="fr-FR" sz="2000"/>
        </a:p>
      </dgm:t>
    </dgm:pt>
    <dgm:pt modelId="{7423EE85-18A8-46D0-8CA5-F904AB3D99C9}" type="pres">
      <dgm:prSet presAssocID="{74EF0699-55D4-4508-9790-369E6FBF8268}" presName="Name0" presStyleCnt="0">
        <dgm:presLayoutVars>
          <dgm:dir/>
          <dgm:animLvl val="lvl"/>
          <dgm:resizeHandles val="exact"/>
        </dgm:presLayoutVars>
      </dgm:prSet>
      <dgm:spPr/>
    </dgm:pt>
    <dgm:pt modelId="{46643368-53F8-47E7-917E-0E8557BBC69E}" type="pres">
      <dgm:prSet presAssocID="{9B1415B8-6F05-4E9F-94E4-7EA287483530}" presName="parTxOnly" presStyleLbl="node1" presStyleIdx="0" presStyleCnt="2" custLinFactNeighborX="16169" custLinFactNeighborY="11771">
        <dgm:presLayoutVars>
          <dgm:chMax val="0"/>
          <dgm:chPref val="0"/>
          <dgm:bulletEnabled val="1"/>
        </dgm:presLayoutVars>
      </dgm:prSet>
      <dgm:spPr/>
    </dgm:pt>
    <dgm:pt modelId="{81BEDFCD-01EF-47B1-999D-7881C25C64F3}" type="pres">
      <dgm:prSet presAssocID="{2D09EBB4-3F85-4D84-AEDA-1FC9E659E3F2}" presName="parTxOnlySpace" presStyleCnt="0"/>
      <dgm:spPr/>
    </dgm:pt>
    <dgm:pt modelId="{6DD91525-F4C5-44CE-9E75-1864F2F1C6BF}" type="pres">
      <dgm:prSet presAssocID="{FC9EE78A-65F5-4755-9F4B-986369E04D92}" presName="parTxOnly" presStyleLbl="node1" presStyleIdx="1" presStyleCnt="2" custLinFactNeighborX="7965" custLinFactNeighborY="11771">
        <dgm:presLayoutVars>
          <dgm:chMax val="0"/>
          <dgm:chPref val="0"/>
          <dgm:bulletEnabled val="1"/>
        </dgm:presLayoutVars>
      </dgm:prSet>
      <dgm:spPr/>
    </dgm:pt>
  </dgm:ptLst>
  <dgm:cxnLst>
    <dgm:cxn modelId="{6291771C-D155-4C7D-A6BA-88C368425789}" type="presOf" srcId="{FC9EE78A-65F5-4755-9F4B-986369E04D92}" destId="{6DD91525-F4C5-44CE-9E75-1864F2F1C6BF}" srcOrd="0" destOrd="0" presId="urn:microsoft.com/office/officeart/2005/8/layout/chevron1"/>
    <dgm:cxn modelId="{5E31A22A-404A-44B8-8C28-69F52ECEEBC5}" srcId="{74EF0699-55D4-4508-9790-369E6FBF8268}" destId="{9B1415B8-6F05-4E9F-94E4-7EA287483530}" srcOrd="0" destOrd="0" parTransId="{1782712B-472E-4AE1-94D0-089F70BCC4C2}" sibTransId="{2D09EBB4-3F85-4D84-AEDA-1FC9E659E3F2}"/>
    <dgm:cxn modelId="{2065364F-59A8-4920-A8E9-8EEE0465D577}" srcId="{74EF0699-55D4-4508-9790-369E6FBF8268}" destId="{FC9EE78A-65F5-4755-9F4B-986369E04D92}" srcOrd="1" destOrd="0" parTransId="{3C020811-4169-4FDA-8C5F-A3276B53BB59}" sibTransId="{9A53A382-06CE-4584-983C-85EA9B462D6A}"/>
    <dgm:cxn modelId="{2F811654-BD66-4E4C-9704-6B36A3ABF2D4}" type="presOf" srcId="{74EF0699-55D4-4508-9790-369E6FBF8268}" destId="{7423EE85-18A8-46D0-8CA5-F904AB3D99C9}" srcOrd="0" destOrd="0" presId="urn:microsoft.com/office/officeart/2005/8/layout/chevron1"/>
    <dgm:cxn modelId="{A399A3DD-39CB-4FB0-8E11-0F7684E7ACFD}" type="presOf" srcId="{9B1415B8-6F05-4E9F-94E4-7EA287483530}" destId="{46643368-53F8-47E7-917E-0E8557BBC69E}" srcOrd="0" destOrd="0" presId="urn:microsoft.com/office/officeart/2005/8/layout/chevron1"/>
    <dgm:cxn modelId="{D1285545-D3E6-452F-9501-1C95C6A27CA5}" type="presParOf" srcId="{7423EE85-18A8-46D0-8CA5-F904AB3D99C9}" destId="{46643368-53F8-47E7-917E-0E8557BBC69E}" srcOrd="0" destOrd="0" presId="urn:microsoft.com/office/officeart/2005/8/layout/chevron1"/>
    <dgm:cxn modelId="{D66E8411-5F4A-4CA5-A528-E20F7042ADDC}" type="presParOf" srcId="{7423EE85-18A8-46D0-8CA5-F904AB3D99C9}" destId="{81BEDFCD-01EF-47B1-999D-7881C25C64F3}" srcOrd="1" destOrd="0" presId="urn:microsoft.com/office/officeart/2005/8/layout/chevron1"/>
    <dgm:cxn modelId="{D4F8E43C-11A9-44B2-9847-20546C16FED1}" type="presParOf" srcId="{7423EE85-18A8-46D0-8CA5-F904AB3D99C9}" destId="{6DD91525-F4C5-44CE-9E75-1864F2F1C6B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DB45F-7A33-4FA8-94BD-CEDC01A10C54}">
      <dsp:nvSpPr>
        <dsp:cNvPr id="0" name=""/>
        <dsp:cNvSpPr/>
      </dsp:nvSpPr>
      <dsp:spPr>
        <a:xfrm>
          <a:off x="0" y="0"/>
          <a:ext cx="2719833" cy="850642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Légère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&lt; 1 g/L AL</a:t>
          </a:r>
        </a:p>
      </dsp:txBody>
      <dsp:txXfrm>
        <a:off x="425321" y="0"/>
        <a:ext cx="1869191" cy="850642"/>
      </dsp:txXfrm>
    </dsp:sp>
    <dsp:sp modelId="{46643368-53F8-47E7-917E-0E8557BBC69E}">
      <dsp:nvSpPr>
        <dsp:cNvPr id="0" name=""/>
        <dsp:cNvSpPr/>
      </dsp:nvSpPr>
      <dsp:spPr>
        <a:xfrm>
          <a:off x="2466045" y="0"/>
          <a:ext cx="2719833" cy="85064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Modérée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&lt; 3 g/L AL</a:t>
          </a:r>
        </a:p>
      </dsp:txBody>
      <dsp:txXfrm>
        <a:off x="2891366" y="0"/>
        <a:ext cx="1869191" cy="850642"/>
      </dsp:txXfrm>
    </dsp:sp>
    <dsp:sp modelId="{CB435B5D-1014-4295-A761-C5FBC4D281AA}">
      <dsp:nvSpPr>
        <dsp:cNvPr id="0" name=""/>
        <dsp:cNvSpPr/>
      </dsp:nvSpPr>
      <dsp:spPr>
        <a:xfrm>
          <a:off x="4897933" y="0"/>
          <a:ext cx="2719833" cy="850642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Forte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&gt; 3-4 g/L AL</a:t>
          </a:r>
        </a:p>
      </dsp:txBody>
      <dsp:txXfrm>
        <a:off x="5323254" y="0"/>
        <a:ext cx="1869191" cy="8506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DB45F-7A33-4FA8-94BD-CEDC01A10C54}">
      <dsp:nvSpPr>
        <dsp:cNvPr id="0" name=""/>
        <dsp:cNvSpPr/>
      </dsp:nvSpPr>
      <dsp:spPr>
        <a:xfrm>
          <a:off x="0" y="0"/>
          <a:ext cx="2719833" cy="850642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Légère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&lt; 1 g/L AL</a:t>
          </a:r>
        </a:p>
      </dsp:txBody>
      <dsp:txXfrm>
        <a:off x="425321" y="0"/>
        <a:ext cx="1869191" cy="850642"/>
      </dsp:txXfrm>
    </dsp:sp>
    <dsp:sp modelId="{46643368-53F8-47E7-917E-0E8557BBC69E}">
      <dsp:nvSpPr>
        <dsp:cNvPr id="0" name=""/>
        <dsp:cNvSpPr/>
      </dsp:nvSpPr>
      <dsp:spPr>
        <a:xfrm>
          <a:off x="2466045" y="0"/>
          <a:ext cx="2719833" cy="85064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Modérée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&lt; 3 g/L AL</a:t>
          </a:r>
        </a:p>
      </dsp:txBody>
      <dsp:txXfrm>
        <a:off x="2891366" y="0"/>
        <a:ext cx="1869191" cy="850642"/>
      </dsp:txXfrm>
    </dsp:sp>
    <dsp:sp modelId="{CB435B5D-1014-4295-A761-C5FBC4D281AA}">
      <dsp:nvSpPr>
        <dsp:cNvPr id="0" name=""/>
        <dsp:cNvSpPr/>
      </dsp:nvSpPr>
      <dsp:spPr>
        <a:xfrm>
          <a:off x="4897933" y="0"/>
          <a:ext cx="2719833" cy="850642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Forte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&gt; 3-4 g/L AL</a:t>
          </a:r>
        </a:p>
      </dsp:txBody>
      <dsp:txXfrm>
        <a:off x="5323254" y="0"/>
        <a:ext cx="1869191" cy="8506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3368-53F8-47E7-917E-0E8557BBC69E}">
      <dsp:nvSpPr>
        <dsp:cNvPr id="0" name=""/>
        <dsp:cNvSpPr/>
      </dsp:nvSpPr>
      <dsp:spPr>
        <a:xfrm>
          <a:off x="49055" y="0"/>
          <a:ext cx="2749468" cy="72902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1"/>
              </a:solidFill>
              <a:latin typeface="Bliss 2 Light" panose="02000506030000020004" pitchFamily="50" charset="0"/>
            </a:rPr>
            <a:t>&lt; 18 °C</a:t>
          </a:r>
          <a:endParaRPr lang="fr-FR" sz="2000" kern="1200" dirty="0"/>
        </a:p>
      </dsp:txBody>
      <dsp:txXfrm>
        <a:off x="413567" y="0"/>
        <a:ext cx="2020445" cy="729023"/>
      </dsp:txXfrm>
    </dsp:sp>
    <dsp:sp modelId="{6DD91525-F4C5-44CE-9E75-1864F2F1C6BF}">
      <dsp:nvSpPr>
        <dsp:cNvPr id="0" name=""/>
        <dsp:cNvSpPr/>
      </dsp:nvSpPr>
      <dsp:spPr>
        <a:xfrm>
          <a:off x="2483720" y="0"/>
          <a:ext cx="2749468" cy="72902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&gt; 20 °C</a:t>
          </a:r>
        </a:p>
      </dsp:txBody>
      <dsp:txXfrm>
        <a:off x="2848232" y="0"/>
        <a:ext cx="2020445" cy="729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3368-53F8-47E7-917E-0E8557BBC69E}">
      <dsp:nvSpPr>
        <dsp:cNvPr id="0" name=""/>
        <dsp:cNvSpPr/>
      </dsp:nvSpPr>
      <dsp:spPr>
        <a:xfrm>
          <a:off x="49055" y="0"/>
          <a:ext cx="2749468" cy="72902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1"/>
              </a:solidFill>
              <a:latin typeface="Bliss 2 Light" panose="02000506030000020004" pitchFamily="50" charset="0"/>
            </a:rPr>
            <a:t>&lt; 18 °C</a:t>
          </a:r>
          <a:endParaRPr lang="fr-FR" sz="2000" kern="1200" dirty="0"/>
        </a:p>
      </dsp:txBody>
      <dsp:txXfrm>
        <a:off x="413567" y="0"/>
        <a:ext cx="2020445" cy="729023"/>
      </dsp:txXfrm>
    </dsp:sp>
    <dsp:sp modelId="{6DD91525-F4C5-44CE-9E75-1864F2F1C6BF}">
      <dsp:nvSpPr>
        <dsp:cNvPr id="0" name=""/>
        <dsp:cNvSpPr/>
      </dsp:nvSpPr>
      <dsp:spPr>
        <a:xfrm>
          <a:off x="2483720" y="0"/>
          <a:ext cx="2749468" cy="72902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&gt; 20 °C</a:t>
          </a:r>
        </a:p>
      </dsp:txBody>
      <dsp:txXfrm>
        <a:off x="2848232" y="0"/>
        <a:ext cx="2020445" cy="729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DB45F-7A33-4FA8-94BD-CEDC01A10C54}">
      <dsp:nvSpPr>
        <dsp:cNvPr id="0" name=""/>
        <dsp:cNvSpPr/>
      </dsp:nvSpPr>
      <dsp:spPr>
        <a:xfrm>
          <a:off x="0" y="0"/>
          <a:ext cx="2719833" cy="850642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Légère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&lt; 1 g/L AL</a:t>
          </a:r>
        </a:p>
      </dsp:txBody>
      <dsp:txXfrm>
        <a:off x="425321" y="0"/>
        <a:ext cx="1869191" cy="850642"/>
      </dsp:txXfrm>
    </dsp:sp>
    <dsp:sp modelId="{46643368-53F8-47E7-917E-0E8557BBC69E}">
      <dsp:nvSpPr>
        <dsp:cNvPr id="0" name=""/>
        <dsp:cNvSpPr/>
      </dsp:nvSpPr>
      <dsp:spPr>
        <a:xfrm>
          <a:off x="2466045" y="0"/>
          <a:ext cx="2719833" cy="85064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Modérée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&lt; 3 g/L AL</a:t>
          </a:r>
        </a:p>
      </dsp:txBody>
      <dsp:txXfrm>
        <a:off x="2891366" y="0"/>
        <a:ext cx="1869191" cy="850642"/>
      </dsp:txXfrm>
    </dsp:sp>
    <dsp:sp modelId="{CB435B5D-1014-4295-A761-C5FBC4D281AA}">
      <dsp:nvSpPr>
        <dsp:cNvPr id="0" name=""/>
        <dsp:cNvSpPr/>
      </dsp:nvSpPr>
      <dsp:spPr>
        <a:xfrm>
          <a:off x="4897933" y="0"/>
          <a:ext cx="2719833" cy="850642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accent3">
                  <a:lumMod val="50000"/>
                </a:schemeClr>
              </a:solidFill>
            </a:rPr>
            <a:t>Forte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3">
                  <a:lumMod val="50000"/>
                </a:schemeClr>
              </a:solidFill>
            </a:rPr>
            <a:t>&gt; 3-4 g/L AL</a:t>
          </a:r>
        </a:p>
      </dsp:txBody>
      <dsp:txXfrm>
        <a:off x="5323254" y="0"/>
        <a:ext cx="1869191" cy="850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3368-53F8-47E7-917E-0E8557BBC69E}">
      <dsp:nvSpPr>
        <dsp:cNvPr id="0" name=""/>
        <dsp:cNvSpPr/>
      </dsp:nvSpPr>
      <dsp:spPr>
        <a:xfrm>
          <a:off x="49055" y="0"/>
          <a:ext cx="2749468" cy="72902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1"/>
              </a:solidFill>
              <a:latin typeface="Bliss 2 Light" panose="02000506030000020004" pitchFamily="50" charset="0"/>
            </a:rPr>
            <a:t>&lt; 18 °C</a:t>
          </a:r>
          <a:endParaRPr lang="fr-FR" sz="2000" kern="1200" dirty="0"/>
        </a:p>
      </dsp:txBody>
      <dsp:txXfrm>
        <a:off x="413567" y="0"/>
        <a:ext cx="2020445" cy="729023"/>
      </dsp:txXfrm>
    </dsp:sp>
    <dsp:sp modelId="{6DD91525-F4C5-44CE-9E75-1864F2F1C6BF}">
      <dsp:nvSpPr>
        <dsp:cNvPr id="0" name=""/>
        <dsp:cNvSpPr/>
      </dsp:nvSpPr>
      <dsp:spPr>
        <a:xfrm>
          <a:off x="2483720" y="0"/>
          <a:ext cx="2749468" cy="72902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3">
                  <a:lumMod val="50000"/>
                </a:schemeClr>
              </a:solidFill>
            </a:rPr>
            <a:t>&gt; 20 °C</a:t>
          </a:r>
        </a:p>
      </dsp:txBody>
      <dsp:txXfrm>
        <a:off x="2848232" y="0"/>
        <a:ext cx="2020445" cy="7290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DB45F-7A33-4FA8-94BD-CEDC01A10C54}">
      <dsp:nvSpPr>
        <dsp:cNvPr id="0" name=""/>
        <dsp:cNvSpPr/>
      </dsp:nvSpPr>
      <dsp:spPr>
        <a:xfrm>
          <a:off x="0" y="0"/>
          <a:ext cx="2719833" cy="850642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Légère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&lt; 1 g/L AL</a:t>
          </a:r>
        </a:p>
      </dsp:txBody>
      <dsp:txXfrm>
        <a:off x="425321" y="0"/>
        <a:ext cx="1869191" cy="850642"/>
      </dsp:txXfrm>
    </dsp:sp>
    <dsp:sp modelId="{46643368-53F8-47E7-917E-0E8557BBC69E}">
      <dsp:nvSpPr>
        <dsp:cNvPr id="0" name=""/>
        <dsp:cNvSpPr/>
      </dsp:nvSpPr>
      <dsp:spPr>
        <a:xfrm>
          <a:off x="2466045" y="0"/>
          <a:ext cx="2719833" cy="85064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accent3">
                  <a:lumMod val="75000"/>
                </a:schemeClr>
              </a:solidFill>
            </a:rPr>
            <a:t>Modérée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3">
                  <a:lumMod val="75000"/>
                </a:schemeClr>
              </a:solidFill>
            </a:rPr>
            <a:t>&lt; 3 g/L AL</a:t>
          </a:r>
        </a:p>
      </dsp:txBody>
      <dsp:txXfrm>
        <a:off x="2891366" y="0"/>
        <a:ext cx="1869191" cy="850642"/>
      </dsp:txXfrm>
    </dsp:sp>
    <dsp:sp modelId="{CB435B5D-1014-4295-A761-C5FBC4D281AA}">
      <dsp:nvSpPr>
        <dsp:cNvPr id="0" name=""/>
        <dsp:cNvSpPr/>
      </dsp:nvSpPr>
      <dsp:spPr>
        <a:xfrm>
          <a:off x="4897933" y="0"/>
          <a:ext cx="2719833" cy="850642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bg1"/>
              </a:solidFill>
            </a:rPr>
            <a:t>Forte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1"/>
              </a:solidFill>
            </a:rPr>
            <a:t>&gt; 3-4 g/L AL</a:t>
          </a:r>
        </a:p>
      </dsp:txBody>
      <dsp:txXfrm>
        <a:off x="5323254" y="0"/>
        <a:ext cx="1869191" cy="8506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3368-53F8-47E7-917E-0E8557BBC69E}">
      <dsp:nvSpPr>
        <dsp:cNvPr id="0" name=""/>
        <dsp:cNvSpPr/>
      </dsp:nvSpPr>
      <dsp:spPr>
        <a:xfrm>
          <a:off x="49055" y="0"/>
          <a:ext cx="2749468" cy="72902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3">
                  <a:lumMod val="75000"/>
                </a:schemeClr>
              </a:solidFill>
              <a:latin typeface="Bliss 2 Light" panose="02000506030000020004" pitchFamily="50" charset="0"/>
            </a:rPr>
            <a:t>&lt; 18 °C</a:t>
          </a:r>
          <a:endParaRPr lang="fr-FR" sz="2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13567" y="0"/>
        <a:ext cx="2020445" cy="729023"/>
      </dsp:txXfrm>
    </dsp:sp>
    <dsp:sp modelId="{6DD91525-F4C5-44CE-9E75-1864F2F1C6BF}">
      <dsp:nvSpPr>
        <dsp:cNvPr id="0" name=""/>
        <dsp:cNvSpPr/>
      </dsp:nvSpPr>
      <dsp:spPr>
        <a:xfrm>
          <a:off x="2483720" y="0"/>
          <a:ext cx="2749468" cy="72902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1"/>
              </a:solidFill>
            </a:rPr>
            <a:t>&gt; 20 °C</a:t>
          </a:r>
        </a:p>
      </dsp:txBody>
      <dsp:txXfrm>
        <a:off x="2848232" y="0"/>
        <a:ext cx="2020445" cy="729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440A361-70E9-499B-8999-F9B63261B9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082EBF-A297-4AF7-B9FF-25D3015CB0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44D01-DE1D-4612-929A-46C1635521A5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B6C2DA-559A-4159-A764-5029E196ED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9C723C-AD62-4836-97FF-DDEF9702CB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F6E1-CBF8-4750-A525-89D2146B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78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74AD-E374-40E1-83DD-C79319BF3149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12FE-8640-4535-82C1-AD3A30C2F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4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59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</a:t>
            </a:r>
            <a:r>
              <a:rPr lang="fr-FR" dirty="0" err="1"/>
              <a:t>freshtank</a:t>
            </a:r>
            <a:r>
              <a:rPr lang="fr-FR" dirty="0"/>
              <a:t> ou </a:t>
            </a:r>
            <a:r>
              <a:rPr lang="fr-FR" dirty="0" err="1"/>
              <a:t>biocontrole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20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4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980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85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3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3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Enlever inoculation séquentielle en fonction de la production d’acide lactique.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563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84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Revoir les dosages (10 g/hl de sc peuvent suffire en </a:t>
            </a:r>
            <a:r>
              <a:rPr lang="fr-FR" dirty="0" err="1"/>
              <a:t>coinoc</a:t>
            </a:r>
            <a:r>
              <a:rPr lang="fr-FR" dirty="0"/>
              <a:t> sauf si conditions limitantes.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54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4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02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3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30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11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30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8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12FE-8640-4535-82C1-AD3A30C2F6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71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D38B6B-C4A5-4DC0-92D5-3A6176E01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2C6609-F65F-4144-97E6-C9C8FA3F5EAB}"/>
              </a:ext>
            </a:extLst>
          </p:cNvPr>
          <p:cNvSpPr txBox="1"/>
          <p:nvPr userDrawn="1"/>
        </p:nvSpPr>
        <p:spPr>
          <a:xfrm>
            <a:off x="5580112" y="6289575"/>
            <a:ext cx="3328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fr-FR" sz="1400" baseline="0">
                <a:solidFill>
                  <a:srgbClr val="00A887"/>
                </a:solidFill>
                <a:latin typeface="Bliss 2 Light" panose="02000506030000020004" pitchFamily="50" charset="0"/>
              </a:rPr>
              <a:t>LEVURES ZYMAFLORE</a:t>
            </a:r>
            <a:r>
              <a:rPr lang="fr-FR" sz="1400">
                <a:solidFill>
                  <a:srgbClr val="00A887"/>
                </a:solidFill>
                <a:latin typeface="Bliss 2 Light" panose="02000506030000020004" pitchFamily="50" charset="0"/>
              </a:rPr>
              <a:t>®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43B05B-1377-4E2B-B160-D2133FCE2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42" y="5488389"/>
            <a:ext cx="1408221" cy="1094596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CBAEC6D6-99EF-4E39-B4CB-4836FE7CB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803" y="2985893"/>
            <a:ext cx="8416391" cy="61559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03EFC19B-30A6-4B20-9F19-1D835B3AF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338" y="3789239"/>
            <a:ext cx="3743325" cy="3598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B2B2B2"/>
                </a:solidFill>
                <a:latin typeface="Bliss 2 Light" panose="02000506030000020004" pitchFamily="50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/>
              <a:t>Nom Prénom</a:t>
            </a:r>
          </a:p>
        </p:txBody>
      </p:sp>
    </p:spTree>
    <p:extLst>
      <p:ext uri="{BB962C8B-B14F-4D97-AF65-F5344CB8AC3E}">
        <p14:creationId xmlns:p14="http://schemas.microsoft.com/office/powerpoint/2010/main" val="19159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72733DED-94AF-477A-B562-E6F16897F8AD}"/>
              </a:ext>
            </a:extLst>
          </p:cNvPr>
          <p:cNvCxnSpPr>
            <a:cxnSpLocks/>
          </p:cNvCxnSpPr>
          <p:nvPr userDrawn="1"/>
        </p:nvCxnSpPr>
        <p:spPr>
          <a:xfrm>
            <a:off x="0" y="6656251"/>
            <a:ext cx="6804248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ADFFFD6-28C1-4D8D-9B01-752F3156FF88}"/>
              </a:ext>
            </a:extLst>
          </p:cNvPr>
          <p:cNvSpPr txBox="1"/>
          <p:nvPr userDrawn="1"/>
        </p:nvSpPr>
        <p:spPr>
          <a:xfrm>
            <a:off x="6696235" y="6498879"/>
            <a:ext cx="2412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A887"/>
                </a:solidFill>
                <a:latin typeface="Bliss 2 Light" panose="02000506030000020004" pitchFamily="50" charset="0"/>
              </a:rPr>
              <a:t> LAFFORT® LEVURES ZYMAFLORE</a:t>
            </a:r>
            <a:r>
              <a:rPr lang="fr-FR" sz="1200" baseline="0">
                <a:solidFill>
                  <a:srgbClr val="00A887"/>
                </a:solidFill>
                <a:latin typeface="Bliss 2 Light" panose="02000506030000020004" pitchFamily="50" charset="0"/>
              </a:rPr>
              <a:t>®</a:t>
            </a: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8847FC94-4655-46EF-AC50-0F026196D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11" y="116632"/>
            <a:ext cx="8552779" cy="61559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54CACF5-6FAA-4589-BBE5-0BBB56B45BE5}"/>
              </a:ext>
            </a:extLst>
          </p:cNvPr>
          <p:cNvCxnSpPr>
            <a:cxnSpLocks/>
          </p:cNvCxnSpPr>
          <p:nvPr userDrawn="1"/>
        </p:nvCxnSpPr>
        <p:spPr>
          <a:xfrm>
            <a:off x="2447764" y="764704"/>
            <a:ext cx="4248471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92A3B677-6685-45F2-966A-D5887BB8F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610" y="1196752"/>
            <a:ext cx="8552780" cy="51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005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E1350E17-58A5-448F-9000-59B9ADF6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92" y="205183"/>
            <a:ext cx="4016276" cy="32476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4FF5FF6-0C19-4944-B330-57F116EC9DBB}"/>
              </a:ext>
            </a:extLst>
          </p:cNvPr>
          <p:cNvCxnSpPr/>
          <p:nvPr userDrawn="1"/>
        </p:nvCxnSpPr>
        <p:spPr>
          <a:xfrm>
            <a:off x="0" y="529946"/>
            <a:ext cx="4188549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3DEF3C33-208B-4A8A-8962-D1718E0884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610" y="827558"/>
            <a:ext cx="8552780" cy="5553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012D259-1522-4DEB-A73D-58C02ECD5C9A}"/>
              </a:ext>
            </a:extLst>
          </p:cNvPr>
          <p:cNvCxnSpPr>
            <a:cxnSpLocks/>
          </p:cNvCxnSpPr>
          <p:nvPr userDrawn="1"/>
        </p:nvCxnSpPr>
        <p:spPr>
          <a:xfrm>
            <a:off x="0" y="6656251"/>
            <a:ext cx="6804248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BD4BD24-4B42-443C-B756-B45D3144D9DA}"/>
              </a:ext>
            </a:extLst>
          </p:cNvPr>
          <p:cNvSpPr txBox="1"/>
          <p:nvPr userDrawn="1"/>
        </p:nvSpPr>
        <p:spPr>
          <a:xfrm>
            <a:off x="6696235" y="6498879"/>
            <a:ext cx="2412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A887"/>
                </a:solidFill>
                <a:latin typeface="Bliss 2 Light" panose="02000506030000020004" pitchFamily="50" charset="0"/>
              </a:rPr>
              <a:t> LAFFORT® LEVURES ZYMAFLORE</a:t>
            </a:r>
            <a:r>
              <a:rPr lang="fr-FR" sz="1200" baseline="0">
                <a:solidFill>
                  <a:srgbClr val="00A887"/>
                </a:solidFill>
                <a:latin typeface="Bliss 2 Light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12205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EADDCFCE-2638-4D94-A3E3-7A9F9FC8E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11" y="365125"/>
            <a:ext cx="8552779" cy="61559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8CA4E06-5C0A-4415-85FB-B180749A9FB5}"/>
              </a:ext>
            </a:extLst>
          </p:cNvPr>
          <p:cNvCxnSpPr>
            <a:cxnSpLocks/>
          </p:cNvCxnSpPr>
          <p:nvPr userDrawn="1"/>
        </p:nvCxnSpPr>
        <p:spPr>
          <a:xfrm>
            <a:off x="2447764" y="980728"/>
            <a:ext cx="4248471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D556ACD-A77E-4CA8-9CBB-1B2500B12EA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450611"/>
            <a:ext cx="0" cy="4570677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Espace réservé du contenu 26">
            <a:extLst>
              <a:ext uri="{FF2B5EF4-FFF2-40B4-BE49-F238E27FC236}">
                <a16:creationId xmlns:a16="http://schemas.microsoft.com/office/drawing/2014/main" id="{8BAF20ED-DD45-47A1-9236-D9A3399AC1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7692" y="1196752"/>
            <a:ext cx="4016971" cy="5184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6">
            <a:extLst>
              <a:ext uri="{FF2B5EF4-FFF2-40B4-BE49-F238E27FC236}">
                <a16:creationId xmlns:a16="http://schemas.microsoft.com/office/drawing/2014/main" id="{AAF9FF77-09AC-44A2-9167-045E3B3E9A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59337" y="1196752"/>
            <a:ext cx="4016971" cy="5184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C2A3277-D9EC-40B3-87EF-EEB3EFFB6037}"/>
              </a:ext>
            </a:extLst>
          </p:cNvPr>
          <p:cNvCxnSpPr>
            <a:cxnSpLocks/>
          </p:cNvCxnSpPr>
          <p:nvPr userDrawn="1"/>
        </p:nvCxnSpPr>
        <p:spPr>
          <a:xfrm>
            <a:off x="0" y="6656251"/>
            <a:ext cx="6804248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CBC876E-D1BB-435B-83D6-F5ED96209528}"/>
              </a:ext>
            </a:extLst>
          </p:cNvPr>
          <p:cNvSpPr txBox="1"/>
          <p:nvPr userDrawn="1"/>
        </p:nvSpPr>
        <p:spPr>
          <a:xfrm>
            <a:off x="6696235" y="6498879"/>
            <a:ext cx="2412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A887"/>
                </a:solidFill>
                <a:latin typeface="Bliss 2 Light" panose="02000506030000020004" pitchFamily="50" charset="0"/>
              </a:rPr>
              <a:t> LAFFORT® LEVURES ZYMAFLORE</a:t>
            </a:r>
            <a:r>
              <a:rPr lang="fr-FR" sz="1200" baseline="0">
                <a:solidFill>
                  <a:srgbClr val="00A887"/>
                </a:solidFill>
                <a:latin typeface="Bliss 2 Light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26020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D2979F65-0FD3-4508-B49D-8868DCB8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92" y="205183"/>
            <a:ext cx="4016276" cy="32476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3894D6C-840C-4FBF-AA80-3C8C3C267CE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052736"/>
            <a:ext cx="0" cy="4896544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A69C084-5571-4C25-B9FB-BC396D31854C}"/>
              </a:ext>
            </a:extLst>
          </p:cNvPr>
          <p:cNvCxnSpPr/>
          <p:nvPr userDrawn="1"/>
        </p:nvCxnSpPr>
        <p:spPr>
          <a:xfrm>
            <a:off x="0" y="529946"/>
            <a:ext cx="4188549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6">
            <a:extLst>
              <a:ext uri="{FF2B5EF4-FFF2-40B4-BE49-F238E27FC236}">
                <a16:creationId xmlns:a16="http://schemas.microsoft.com/office/drawing/2014/main" id="{8CC1F142-51E7-4397-A269-C9BACD28E4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7692" y="827087"/>
            <a:ext cx="4016971" cy="55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6">
            <a:extLst>
              <a:ext uri="{FF2B5EF4-FFF2-40B4-BE49-F238E27FC236}">
                <a16:creationId xmlns:a16="http://schemas.microsoft.com/office/drawing/2014/main" id="{87AE0288-C132-4F34-8A0F-4CB30A9E40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59337" y="827087"/>
            <a:ext cx="4016971" cy="55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58DB942-A55E-4689-A2FD-CAF8F650786A}"/>
              </a:ext>
            </a:extLst>
          </p:cNvPr>
          <p:cNvCxnSpPr>
            <a:cxnSpLocks/>
          </p:cNvCxnSpPr>
          <p:nvPr userDrawn="1"/>
        </p:nvCxnSpPr>
        <p:spPr>
          <a:xfrm>
            <a:off x="0" y="6656251"/>
            <a:ext cx="6804248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8CB650E-2CDC-4646-8BF7-597B7FDAD713}"/>
              </a:ext>
            </a:extLst>
          </p:cNvPr>
          <p:cNvSpPr txBox="1"/>
          <p:nvPr userDrawn="1"/>
        </p:nvSpPr>
        <p:spPr>
          <a:xfrm>
            <a:off x="6696235" y="6498879"/>
            <a:ext cx="2412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A887"/>
                </a:solidFill>
                <a:latin typeface="Bliss 2 Light" panose="02000506030000020004" pitchFamily="50" charset="0"/>
              </a:rPr>
              <a:t> LAFFORT® LEVURES ZYMAFLORE</a:t>
            </a:r>
            <a:r>
              <a:rPr lang="fr-FR" sz="1200" baseline="0">
                <a:solidFill>
                  <a:srgbClr val="00A887"/>
                </a:solidFill>
                <a:latin typeface="Bliss 2 Light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1581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4">
            <a:extLst>
              <a:ext uri="{FF2B5EF4-FFF2-40B4-BE49-F238E27FC236}">
                <a16:creationId xmlns:a16="http://schemas.microsoft.com/office/drawing/2014/main" id="{5F663EE8-F74F-408C-BCDF-BFBB17B837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endParaRPr lang="fr-FR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88D34959-8DA3-43EA-BA92-85A6D7C8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92" y="205183"/>
            <a:ext cx="4016276" cy="32476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135A377-3865-4DAA-94FE-64DD258F31BD}"/>
              </a:ext>
            </a:extLst>
          </p:cNvPr>
          <p:cNvCxnSpPr/>
          <p:nvPr userDrawn="1"/>
        </p:nvCxnSpPr>
        <p:spPr>
          <a:xfrm>
            <a:off x="0" y="529946"/>
            <a:ext cx="4188549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6">
            <a:extLst>
              <a:ext uri="{FF2B5EF4-FFF2-40B4-BE49-F238E27FC236}">
                <a16:creationId xmlns:a16="http://schemas.microsoft.com/office/drawing/2014/main" id="{3451F57D-F85B-40B0-94D8-685B23C6B7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7692" y="827087"/>
            <a:ext cx="4016971" cy="55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095C6FF-94C6-4111-8F47-1BCB06FA8F50}"/>
              </a:ext>
            </a:extLst>
          </p:cNvPr>
          <p:cNvCxnSpPr>
            <a:cxnSpLocks/>
          </p:cNvCxnSpPr>
          <p:nvPr userDrawn="1"/>
        </p:nvCxnSpPr>
        <p:spPr>
          <a:xfrm>
            <a:off x="0" y="6656251"/>
            <a:ext cx="6804248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3BB21D1-C76A-4FD5-BE85-F2F43EDA5CC8}"/>
              </a:ext>
            </a:extLst>
          </p:cNvPr>
          <p:cNvSpPr txBox="1"/>
          <p:nvPr userDrawn="1"/>
        </p:nvSpPr>
        <p:spPr>
          <a:xfrm>
            <a:off x="6696235" y="6498879"/>
            <a:ext cx="2412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A887"/>
                </a:solidFill>
                <a:latin typeface="Bliss 2 Light" panose="02000506030000020004" pitchFamily="50" charset="0"/>
              </a:rPr>
              <a:t> LAFFORT® LEVURES ZYMAFLORE</a:t>
            </a:r>
            <a:r>
              <a:rPr lang="fr-FR" sz="1200" baseline="0">
                <a:solidFill>
                  <a:srgbClr val="00A887"/>
                </a:solidFill>
                <a:latin typeface="Bliss 2 Light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8345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4">
            <a:extLst>
              <a:ext uri="{FF2B5EF4-FFF2-40B4-BE49-F238E27FC236}">
                <a16:creationId xmlns:a16="http://schemas.microsoft.com/office/drawing/2014/main" id="{9D76A836-22C5-402D-B397-A0F7548511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endParaRPr lang="fr-FR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E94B9FD-2BC9-436D-83D2-B2AC0578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205183"/>
            <a:ext cx="4016276" cy="32476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7DF5E8B-B928-421C-A332-98FB700AE924}"/>
              </a:ext>
            </a:extLst>
          </p:cNvPr>
          <p:cNvCxnSpPr/>
          <p:nvPr userDrawn="1"/>
        </p:nvCxnSpPr>
        <p:spPr>
          <a:xfrm>
            <a:off x="4592340" y="529946"/>
            <a:ext cx="4188549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6">
            <a:extLst>
              <a:ext uri="{FF2B5EF4-FFF2-40B4-BE49-F238E27FC236}">
                <a16:creationId xmlns:a16="http://schemas.microsoft.com/office/drawing/2014/main" id="{C147485F-102B-4676-AE5D-5A94AF7BC7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59337" y="827087"/>
            <a:ext cx="4016971" cy="55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92929"/>
                </a:solidFill>
                <a:latin typeface="Bliss 2 Light" panose="02000506030000020004" pitchFamily="50" charset="0"/>
              </a:defRPr>
            </a:lvl1pPr>
            <a:lvl2pPr>
              <a:defRPr sz="1600">
                <a:solidFill>
                  <a:srgbClr val="292929"/>
                </a:solidFill>
                <a:latin typeface="Bliss 2 Light" panose="02000506030000020004" pitchFamily="50" charset="0"/>
              </a:defRPr>
            </a:lvl2pPr>
            <a:lvl3pPr>
              <a:defRPr sz="1400">
                <a:solidFill>
                  <a:srgbClr val="292929"/>
                </a:solidFill>
                <a:latin typeface="Bliss 2 Light" panose="02000506030000020004" pitchFamily="50" charset="0"/>
              </a:defRPr>
            </a:lvl3pPr>
            <a:lvl4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4pPr>
            <a:lvl5pPr>
              <a:defRPr sz="1200">
                <a:solidFill>
                  <a:srgbClr val="292929"/>
                </a:solidFill>
                <a:latin typeface="Bliss 2 Light" panose="020005060300000200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7E07725-C75A-4BDD-A7D8-9AFD2D950EC9}"/>
              </a:ext>
            </a:extLst>
          </p:cNvPr>
          <p:cNvCxnSpPr>
            <a:cxnSpLocks/>
          </p:cNvCxnSpPr>
          <p:nvPr userDrawn="1"/>
        </p:nvCxnSpPr>
        <p:spPr>
          <a:xfrm>
            <a:off x="0" y="6656251"/>
            <a:ext cx="6804248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A1A7F65-466D-4434-9465-C2CED83A37C9}"/>
              </a:ext>
            </a:extLst>
          </p:cNvPr>
          <p:cNvSpPr txBox="1"/>
          <p:nvPr userDrawn="1"/>
        </p:nvSpPr>
        <p:spPr>
          <a:xfrm>
            <a:off x="6696235" y="6498879"/>
            <a:ext cx="2412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A887"/>
                </a:solidFill>
                <a:latin typeface="Bliss 2 Light" panose="02000506030000020004" pitchFamily="50" charset="0"/>
              </a:rPr>
              <a:t> LAFFORT® LEVURES ZYMAFLORE</a:t>
            </a:r>
            <a:r>
              <a:rPr lang="fr-FR" sz="1200" baseline="0">
                <a:solidFill>
                  <a:srgbClr val="00A887"/>
                </a:solidFill>
                <a:latin typeface="Bliss 2 Light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90191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8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  <p:sldLayoutId id="2147483658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0.sv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10.sv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10.svg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image" Target="../media/image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image" Target="../media/image10.svg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rcelaine&#10;&#10;Description générée automatiquement">
            <a:extLst>
              <a:ext uri="{FF2B5EF4-FFF2-40B4-BE49-F238E27FC236}">
                <a16:creationId xmlns:a16="http://schemas.microsoft.com/office/drawing/2014/main" id="{E80BD10A-D3EF-4763-BFD6-595F79630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11327" r="13565" b="10797"/>
          <a:stretch/>
        </p:blipFill>
        <p:spPr>
          <a:xfrm rot="1286253">
            <a:off x="7251771" y="2925409"/>
            <a:ext cx="1512168" cy="155303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F88CC1-A311-4429-B3A9-F3626DBB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04" y="2420897"/>
            <a:ext cx="8416391" cy="735176"/>
          </a:xfrm>
        </p:spPr>
        <p:txBody>
          <a:bodyPr/>
          <a:lstStyle/>
          <a:p>
            <a:r>
              <a:rPr lang="fr-FR" sz="3300" err="1">
                <a:solidFill>
                  <a:srgbClr val="00A887"/>
                </a:solidFill>
              </a:rPr>
              <a:t>BIO</a:t>
            </a:r>
            <a:r>
              <a:rPr lang="fr-FR" sz="3300" err="1"/>
              <a:t>acidification</a:t>
            </a:r>
            <a:r>
              <a:rPr lang="fr-FR" sz="3300"/>
              <a:t> avec </a:t>
            </a:r>
            <a:r>
              <a:rPr lang="fr-FR" sz="3300">
                <a:solidFill>
                  <a:schemeClr val="accent3">
                    <a:lumMod val="75000"/>
                  </a:schemeClr>
                </a:solidFill>
              </a:rPr>
              <a:t>ZYMAFLORE</a:t>
            </a:r>
            <a:r>
              <a:rPr lang="fr-FR" sz="33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OMEGA</a:t>
            </a:r>
            <a:r>
              <a:rPr lang="fr-FR" sz="3300" baseline="30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 </a:t>
            </a:r>
            <a:br>
              <a:rPr lang="fr-FR" sz="3300" baseline="30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300"/>
              <a:t>pour favoriser la fraîcheur des vins</a:t>
            </a:r>
            <a:endParaRPr lang="fr-FR" sz="3300" baseline="3000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844A6E3-E0A7-47E3-B545-AA1B062D8CC1}"/>
              </a:ext>
            </a:extLst>
          </p:cNvPr>
          <p:cNvCxnSpPr/>
          <p:nvPr/>
        </p:nvCxnSpPr>
        <p:spPr>
          <a:xfrm>
            <a:off x="2310617" y="3701928"/>
            <a:ext cx="4538444" cy="0"/>
          </a:xfrm>
          <a:prstGeom prst="line">
            <a:avLst/>
          </a:prstGeom>
          <a:ln w="12700"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BE9EE7A-AF8D-4108-BFFB-739700BA9D62}"/>
              </a:ext>
            </a:extLst>
          </p:cNvPr>
          <p:cNvSpPr txBox="1"/>
          <p:nvPr/>
        </p:nvSpPr>
        <p:spPr>
          <a:xfrm>
            <a:off x="7838" y="44868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i="1">
              <a:solidFill>
                <a:schemeClr val="bg1">
                  <a:lumMod val="50000"/>
                </a:schemeClr>
              </a:solidFill>
              <a:latin typeface="Bliss 2 Light" panose="02000506030000020004" pitchFamily="50" charset="0"/>
            </a:endParaRPr>
          </a:p>
          <a:p>
            <a:pPr algn="ctr"/>
            <a:r>
              <a:rPr lang="fr-FR" sz="1600" i="1">
                <a:solidFill>
                  <a:schemeClr val="bg1">
                    <a:lumMod val="50000"/>
                  </a:schemeClr>
                </a:solidFill>
                <a:latin typeface="Bliss 2 Light" panose="02000506030000020004" pitchFamily="50" charset="0"/>
              </a:rPr>
              <a:t>Ana Hranilovic</a:t>
            </a:r>
          </a:p>
          <a:p>
            <a:pPr algn="ctr"/>
            <a:r>
              <a:rPr lang="fr-FR" sz="1600" i="1">
                <a:solidFill>
                  <a:schemeClr val="bg1">
                    <a:lumMod val="50000"/>
                  </a:schemeClr>
                </a:solidFill>
                <a:latin typeface="Bliss 2 Light" panose="02000506030000020004" pitchFamily="50" charset="0"/>
              </a:rPr>
              <a:t>Marion Favier - Karine Gay - Chantal Mansour - Joana Coulon - Julie Barthoux - Bastien Nazaris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6B1A334-C48E-A92D-3635-C528C683D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63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CC2FC-30A6-4EAD-9D93-ABF61D1A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Faisons connaissance avec </a:t>
            </a:r>
            <a:r>
              <a:rPr lang="fr-FR" sz="2200" b="1" err="1">
                <a:solidFill>
                  <a:srgbClr val="00A887"/>
                </a:solidFill>
                <a:effectLst/>
                <a:latin typeface="+mj-lt"/>
                <a:ea typeface="Calibri" panose="020F0502020204030204" pitchFamily="34" charset="0"/>
              </a:rPr>
              <a:t>Zymaflore</a:t>
            </a:r>
            <a:r>
              <a:rPr lang="fr-FR" sz="2200" b="1">
                <a:solidFill>
                  <a:srgbClr val="00A887"/>
                </a:solidFill>
                <a:effectLst/>
                <a:latin typeface="+mj-lt"/>
                <a:ea typeface="Calibri" panose="020F0502020204030204" pitchFamily="34" charset="0"/>
              </a:rPr>
              <a:t>® OMEGA</a:t>
            </a:r>
            <a:br>
              <a:rPr lang="fr-FR" sz="2200" b="1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endParaRPr lang="fr-FR" sz="22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1E63C03-198E-4825-A293-A94D31ACB779}"/>
              </a:ext>
            </a:extLst>
          </p:cNvPr>
          <p:cNvSpPr/>
          <p:nvPr/>
        </p:nvSpPr>
        <p:spPr>
          <a:xfrm>
            <a:off x="410688" y="1484880"/>
            <a:ext cx="8552778" cy="122022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Forte production d’acide lactique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variable selon des conditions de vinification, allant jusqu’à &gt;10 g/L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diminution du pH et augmentation de l’AT des vins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légère diminution d’alcool (</a:t>
            </a:r>
            <a:r>
              <a:rPr lang="fr-FR">
                <a:solidFill>
                  <a:schemeClr val="tx2"/>
                </a:solidFill>
              </a:rPr>
              <a:t>~15 g/L d’acide lactique </a:t>
            </a:r>
            <a:r>
              <a:rPr lang="fr-FR">
                <a:solidFill>
                  <a:schemeClr val="tx2"/>
                </a:solidFill>
                <a:sym typeface="Wingdings" panose="05000000000000000000" pitchFamily="2" charset="2"/>
              </a:rPr>
              <a:t> perte de</a:t>
            </a:r>
            <a:r>
              <a:rPr lang="fr-FR">
                <a:solidFill>
                  <a:schemeClr val="tx2"/>
                </a:solidFill>
              </a:rPr>
              <a:t> 1 %vol d’éthanol)</a:t>
            </a:r>
            <a:endParaRPr lang="fr-FR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E59CD6F-FFC3-4A33-99BE-5432FB9F3376}"/>
              </a:ext>
            </a:extLst>
          </p:cNvPr>
          <p:cNvSpPr/>
          <p:nvPr/>
        </p:nvSpPr>
        <p:spPr>
          <a:xfrm>
            <a:off x="410688" y="2960886"/>
            <a:ext cx="8552778" cy="8140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À utiliser avec </a:t>
            </a:r>
            <a:r>
              <a:rPr lang="fr-FR" i="1" dirty="0">
                <a:solidFill>
                  <a:schemeClr val="tx1"/>
                </a:solidFill>
                <a:sym typeface="Wingdings" panose="05000000000000000000" pitchFamily="2" charset="2"/>
              </a:rPr>
              <a:t>S. cerevisiae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pour finir la fermentation alcoolique en : </a:t>
            </a:r>
            <a:endParaRPr lang="fr-FR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A887"/>
                </a:solidFill>
                <a:sym typeface="Wingdings" panose="05000000000000000000" pitchFamily="2" charset="2"/>
              </a:rPr>
              <a:t>co</a:t>
            </a:r>
            <a:r>
              <a:rPr lang="fr-FR" b="1" dirty="0">
                <a:solidFill>
                  <a:srgbClr val="00A887"/>
                </a:solidFill>
                <a:sym typeface="Wingdings" panose="05000000000000000000" pitchFamily="2" charset="2"/>
              </a:rPr>
              <a:t>-inoculation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(levurage simultané) - l’effet d’OMEGA est </a:t>
            </a:r>
            <a:r>
              <a:rPr lang="fr-FR" b="1" dirty="0">
                <a:solidFill>
                  <a:srgbClr val="00A887"/>
                </a:solidFill>
                <a:sym typeface="Wingdings" panose="05000000000000000000" pitchFamily="2" charset="2"/>
              </a:rPr>
              <a:t>moins fort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A887"/>
                </a:solidFill>
                <a:sym typeface="Wingdings" panose="05000000000000000000" pitchFamily="2" charset="2"/>
              </a:rPr>
              <a:t>Inoculation séquentielle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– l’effet d’OMEGA est </a:t>
            </a:r>
            <a:r>
              <a:rPr lang="fr-FR" b="1" dirty="0">
                <a:solidFill>
                  <a:srgbClr val="00A887"/>
                </a:solidFill>
                <a:sym typeface="Wingdings" panose="05000000000000000000" pitchFamily="2" charset="2"/>
              </a:rPr>
              <a:t>plus fort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2986519-A857-4125-94E2-4B5FA4F7F54D}"/>
              </a:ext>
            </a:extLst>
          </p:cNvPr>
          <p:cNvSpPr/>
          <p:nvPr/>
        </p:nvSpPr>
        <p:spPr>
          <a:xfrm>
            <a:off x="410688" y="4839152"/>
            <a:ext cx="8552778" cy="64260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Sensible au SO₂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&lt; 4 g/</a:t>
            </a:r>
            <a:r>
              <a:rPr lang="fr-FR" err="1">
                <a:solidFill>
                  <a:schemeClr val="tx1"/>
                </a:solidFill>
                <a:sym typeface="Wingdings" panose="05000000000000000000" pitchFamily="2" charset="2"/>
              </a:rPr>
              <a:t>hL</a:t>
            </a: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 (en fonction du pH, définissant le soufre actif) 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D09A445E-4A93-4FB1-BE10-B3F2A3289371}"/>
              </a:ext>
            </a:extLst>
          </p:cNvPr>
          <p:cNvSpPr/>
          <p:nvPr/>
        </p:nvSpPr>
        <p:spPr>
          <a:xfrm>
            <a:off x="148012" y="1044863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76B6EBB-6891-4B70-986D-BAB31D991798}"/>
              </a:ext>
            </a:extLst>
          </p:cNvPr>
          <p:cNvSpPr/>
          <p:nvPr/>
        </p:nvSpPr>
        <p:spPr>
          <a:xfrm>
            <a:off x="410687" y="904519"/>
            <a:ext cx="8437701" cy="4396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Sélectionnée pour sa capacité </a:t>
            </a:r>
            <a:r>
              <a:rPr lang="fr-FR" b="1" err="1">
                <a:solidFill>
                  <a:srgbClr val="00A887"/>
                </a:solidFill>
              </a:rPr>
              <a:t>BIO</a:t>
            </a:r>
            <a:r>
              <a:rPr lang="fr-FR" b="1" err="1">
                <a:solidFill>
                  <a:schemeClr val="tx1"/>
                </a:solidFill>
              </a:rPr>
              <a:t>acidifiante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1BAD87D-E78C-49DA-B1AF-48E03CF67302}"/>
              </a:ext>
            </a:extLst>
          </p:cNvPr>
          <p:cNvSpPr/>
          <p:nvPr/>
        </p:nvSpPr>
        <p:spPr>
          <a:xfrm>
            <a:off x="410688" y="5654048"/>
            <a:ext cx="8552778" cy="64260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Température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plus forte activité quand températures élevées (&gt; 20 °C)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BB9815D-1891-4990-83E8-C815934DC26D}"/>
              </a:ext>
            </a:extLst>
          </p:cNvPr>
          <p:cNvSpPr/>
          <p:nvPr/>
        </p:nvSpPr>
        <p:spPr>
          <a:xfrm>
            <a:off x="410688" y="3915619"/>
            <a:ext cx="8552778" cy="8140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BIO</a:t>
            </a:r>
            <a:r>
              <a:rPr lang="fr-FR" dirty="0" err="1">
                <a:solidFill>
                  <a:schemeClr val="tx1"/>
                </a:solidFill>
                <a:sym typeface="Wingdings" panose="05000000000000000000" pitchFamily="2" charset="2"/>
              </a:rPr>
              <a:t>contrôle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/ Concept </a:t>
            </a:r>
            <a:r>
              <a:rPr lang="fr-FR" dirty="0" err="1">
                <a:solidFill>
                  <a:schemeClr val="tx1"/>
                </a:solidFill>
                <a:sym typeface="Wingdings" panose="05000000000000000000" pitchFamily="2" charset="2"/>
              </a:rPr>
              <a:t>FreshTank</a:t>
            </a: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Forte expression d’OMEGA qui </a:t>
            </a:r>
            <a:r>
              <a:rPr lang="fr-FR" b="1" dirty="0">
                <a:solidFill>
                  <a:srgbClr val="00A887"/>
                </a:solidFill>
                <a:sym typeface="Wingdings" panose="05000000000000000000" pitchFamily="2" charset="2"/>
              </a:rPr>
              <a:t>inhibe la FML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(&gt; 3-4 g/L d’acide lactique), stratégie d’assemblage. </a:t>
            </a:r>
          </a:p>
        </p:txBody>
      </p:sp>
    </p:spTree>
    <p:extLst>
      <p:ext uri="{BB962C8B-B14F-4D97-AF65-F5344CB8AC3E}">
        <p14:creationId xmlns:p14="http://schemas.microsoft.com/office/powerpoint/2010/main" val="33694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91155-94E3-40AC-A706-62BF99AC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92" y="0"/>
            <a:ext cx="8064650" cy="470388"/>
          </a:xfrm>
        </p:spPr>
        <p:txBody>
          <a:bodyPr/>
          <a:lstStyle/>
          <a:p>
            <a:r>
              <a:rPr lang="fr-FR" sz="2400">
                <a:latin typeface="+mj-lt"/>
              </a:rPr>
              <a:t>Modulation de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BIO</a:t>
            </a:r>
            <a:r>
              <a:rPr lang="fr-FR" sz="2400" err="1">
                <a:latin typeface="+mj-lt"/>
              </a:rPr>
              <a:t>acidifcation</a:t>
            </a:r>
            <a:r>
              <a:rPr lang="fr-FR" sz="2400">
                <a:latin typeface="+mj-lt"/>
              </a:rPr>
              <a:t> par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Zymaflore</a:t>
            </a:r>
            <a:r>
              <a:rPr lang="fr-FR" sz="2400" b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® OMEGA</a:t>
            </a:r>
            <a:br>
              <a:rPr lang="fr-FR" sz="240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9359FF5-18FE-453B-AA2A-9DD142869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415139"/>
              </p:ext>
            </p:extLst>
          </p:nvPr>
        </p:nvGraphicFramePr>
        <p:xfrm>
          <a:off x="958394" y="3203281"/>
          <a:ext cx="7620000" cy="85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99614C36-E2E6-453E-9A37-E1BBFCB9E01D}"/>
              </a:ext>
            </a:extLst>
          </p:cNvPr>
          <p:cNvSpPr/>
          <p:nvPr/>
        </p:nvSpPr>
        <p:spPr>
          <a:xfrm>
            <a:off x="3370605" y="4954886"/>
            <a:ext cx="5135078" cy="729023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court  délai de SC (~24h) / long délai de SC (&gt;2 jours)</a:t>
            </a:r>
          </a:p>
          <a:p>
            <a:pPr lvl="1" algn="ctr"/>
            <a:r>
              <a:rPr lang="fr-FR" sz="2000" dirty="0">
                <a:solidFill>
                  <a:schemeClr val="tx1"/>
                </a:solidFill>
                <a:latin typeface="Bliss 2 Light" panose="02000506030000020004" pitchFamily="50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Bliss 2 Light" panose="02000506030000020004" pitchFamily="50" charset="0"/>
              </a:rPr>
              <a:t>Inoculation séquentielle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D80E38A-9137-4F3B-9180-F4C9F2BA08D9}"/>
              </a:ext>
            </a:extLst>
          </p:cNvPr>
          <p:cNvGraphicFramePr/>
          <p:nvPr/>
        </p:nvGraphicFramePr>
        <p:xfrm>
          <a:off x="3370605" y="2408281"/>
          <a:ext cx="5135078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88F1C02-B30A-4C29-BA72-42748C6FB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235066"/>
              </p:ext>
            </p:extLst>
          </p:nvPr>
        </p:nvGraphicFramePr>
        <p:xfrm>
          <a:off x="3345205" y="4139893"/>
          <a:ext cx="5233189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AB3AFB8A-9564-48EC-AA8F-78374963E871}"/>
              </a:ext>
            </a:extLst>
          </p:cNvPr>
          <p:cNvSpPr/>
          <p:nvPr/>
        </p:nvSpPr>
        <p:spPr>
          <a:xfrm>
            <a:off x="911177" y="1645926"/>
            <a:ext cx="5063004" cy="62882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000">
                <a:solidFill>
                  <a:schemeClr val="tx1"/>
                </a:solidFill>
                <a:latin typeface="Bliss 2 Light" panose="02000506030000020004" pitchFamily="50" charset="0"/>
              </a:rPr>
              <a:t>FML réalisable 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189F2C7E-1CA7-4361-810C-E202261043B2}"/>
              </a:ext>
            </a:extLst>
          </p:cNvPr>
          <p:cNvSpPr/>
          <p:nvPr/>
        </p:nvSpPr>
        <p:spPr>
          <a:xfrm>
            <a:off x="5477347" y="5765860"/>
            <a:ext cx="3101047" cy="75415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000" b="1" dirty="0" err="1">
                <a:solidFill>
                  <a:srgbClr val="00A887"/>
                </a:solidFill>
                <a:latin typeface="Bliss 2 Light" panose="02000506030000020004" pitchFamily="50" charset="0"/>
              </a:rPr>
              <a:t>BIO</a:t>
            </a:r>
            <a:r>
              <a:rPr lang="fr-FR" sz="20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contrôle</a:t>
            </a:r>
            <a:endParaRPr lang="fr-FR" sz="2000" dirty="0">
              <a:solidFill>
                <a:schemeClr val="tx1"/>
              </a:solidFill>
              <a:latin typeface="Bliss 2 Light" panose="02000506030000020004" pitchFamily="50" charset="0"/>
            </a:endParaRPr>
          </a:p>
          <a:p>
            <a:pPr lvl="1"/>
            <a:r>
              <a:rPr lang="fr-FR" sz="16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oMEGA</a:t>
            </a:r>
            <a:r>
              <a:rPr lang="fr-FR" sz="1600" dirty="0">
                <a:solidFill>
                  <a:schemeClr val="tx1"/>
                </a:solidFill>
                <a:latin typeface="Bliss 2 Light" panose="02000506030000020004" pitchFamily="50" charset="0"/>
              </a:rPr>
              <a:t> FRESH TANK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C0F314-4EEF-425C-88EB-2322588B10C5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AL : acide lactique</a:t>
            </a:r>
            <a:endParaRPr lang="fr-FR" sz="1400" i="1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BA32E24-D959-4F2F-9074-480EA7F7E83E}"/>
              </a:ext>
            </a:extLst>
          </p:cNvPr>
          <p:cNvGrpSpPr/>
          <p:nvPr/>
        </p:nvGrpSpPr>
        <p:grpSpPr>
          <a:xfrm>
            <a:off x="3442679" y="2359475"/>
            <a:ext cx="2749468" cy="739806"/>
            <a:chOff x="2483720" y="-10783"/>
            <a:chExt cx="2749468" cy="739806"/>
          </a:xfrm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F3884883-2928-4688-A3ED-512FF2449095}"/>
                </a:ext>
              </a:extLst>
            </p:cNvPr>
            <p:cNvSpPr/>
            <p:nvPr/>
          </p:nvSpPr>
          <p:spPr>
            <a:xfrm>
              <a:off x="2483720" y="0"/>
              <a:ext cx="2749468" cy="729023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8B162309-0D4C-4550-8EA0-1B3A5C77E2BF}"/>
                </a:ext>
              </a:extLst>
            </p:cNvPr>
            <p:cNvSpPr txBox="1"/>
            <p:nvPr/>
          </p:nvSpPr>
          <p:spPr>
            <a:xfrm>
              <a:off x="2693596" y="-10783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bg1"/>
                  </a:solidFill>
                  <a:latin typeface="Bliss 2 Light" panose="02000506030000020004" pitchFamily="50" charset="0"/>
                </a:rPr>
                <a:t>&gt; 20 °C</a:t>
              </a:r>
              <a:endParaRPr lang="fr-FR" sz="2000" kern="1200" dirty="0"/>
            </a:p>
          </p:txBody>
        </p:sp>
      </p:grp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5535F21E-7A18-407B-B75A-D49675F9EA7C}"/>
              </a:ext>
            </a:extLst>
          </p:cNvPr>
          <p:cNvSpPr/>
          <p:nvPr/>
        </p:nvSpPr>
        <p:spPr>
          <a:xfrm>
            <a:off x="839103" y="900016"/>
            <a:ext cx="5135078" cy="628828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liss 2 Light" panose="02000506030000020004" pitchFamily="50" charset="0"/>
              </a:rPr>
              <a:t>Co-inoculation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faible dosage de </a:t>
            </a:r>
            <a:r>
              <a:rPr lang="el-G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Ω</a:t>
            </a:r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    /    dosage élevé de </a:t>
            </a:r>
            <a:r>
              <a:rPr lang="el-G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Ω</a:t>
            </a:r>
            <a:endParaRPr lang="fr-FR" sz="14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9E34201-CFFD-442F-BDCD-C809F5DD85D2}"/>
              </a:ext>
            </a:extLst>
          </p:cNvPr>
          <p:cNvGrpSpPr/>
          <p:nvPr/>
        </p:nvGrpSpPr>
        <p:grpSpPr>
          <a:xfrm>
            <a:off x="903087" y="2381041"/>
            <a:ext cx="2749468" cy="788898"/>
            <a:chOff x="-208272" y="-141617"/>
            <a:chExt cx="2749468" cy="788898"/>
          </a:xfrm>
        </p:grpSpPr>
        <p:sp>
          <p:nvSpPr>
            <p:cNvPr id="27" name="Flèche : chevron 26">
              <a:extLst>
                <a:ext uri="{FF2B5EF4-FFF2-40B4-BE49-F238E27FC236}">
                  <a16:creationId xmlns:a16="http://schemas.microsoft.com/office/drawing/2014/main" id="{9918E9D1-0CC3-451F-805A-E80710B2B1C8}"/>
                </a:ext>
              </a:extLst>
            </p:cNvPr>
            <p:cNvSpPr/>
            <p:nvPr/>
          </p:nvSpPr>
          <p:spPr>
            <a:xfrm>
              <a:off x="-208272" y="-141617"/>
              <a:ext cx="2749468" cy="729023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Flèche : chevron 4">
              <a:extLst>
                <a:ext uri="{FF2B5EF4-FFF2-40B4-BE49-F238E27FC236}">
                  <a16:creationId xmlns:a16="http://schemas.microsoft.com/office/drawing/2014/main" id="{E311024C-F7C5-4DA7-B7B2-D20C65AF79D1}"/>
                </a:ext>
              </a:extLst>
            </p:cNvPr>
            <p:cNvSpPr txBox="1"/>
            <p:nvPr/>
          </p:nvSpPr>
          <p:spPr>
            <a:xfrm>
              <a:off x="156239" y="-81742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tx1"/>
                  </a:solidFill>
                  <a:latin typeface="Bliss 2 Light" panose="02000506030000020004" pitchFamily="50" charset="0"/>
                </a:rPr>
                <a:t>&lt; 18°C</a:t>
              </a:r>
              <a:endParaRPr lang="fr-FR" sz="20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Graphique 18" descr="Geste de balayage avec un remplissage uni">
            <a:extLst>
              <a:ext uri="{FF2B5EF4-FFF2-40B4-BE49-F238E27FC236}">
                <a16:creationId xmlns:a16="http://schemas.microsoft.com/office/drawing/2014/main" id="{A5D50F53-57E1-4114-9B06-EEC048CE1C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0952" y="5048939"/>
            <a:ext cx="1654883" cy="14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Graphic spid="8" grpId="0">
        <p:bldAsOne/>
      </p:bldGraphic>
      <p:bldP spid="9" grpId="0" animBg="1"/>
      <p:bldP spid="1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9359FF5-18FE-453B-AA2A-9DD1428695F9}"/>
              </a:ext>
            </a:extLst>
          </p:cNvPr>
          <p:cNvGraphicFramePr/>
          <p:nvPr/>
        </p:nvGraphicFramePr>
        <p:xfrm>
          <a:off x="958394" y="3203281"/>
          <a:ext cx="7620000" cy="85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99614C36-E2E6-453E-9A37-E1BBFCB9E01D}"/>
              </a:ext>
            </a:extLst>
          </p:cNvPr>
          <p:cNvSpPr/>
          <p:nvPr/>
        </p:nvSpPr>
        <p:spPr>
          <a:xfrm>
            <a:off x="3403751" y="4954886"/>
            <a:ext cx="5135078" cy="729023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court  délai de SC (~24h) / long délai de SC (&gt;2 jours)</a:t>
            </a:r>
          </a:p>
          <a:p>
            <a:pPr lvl="1" algn="ctr"/>
            <a:r>
              <a:rPr lang="fr-FR" sz="2000" dirty="0">
                <a:solidFill>
                  <a:schemeClr val="tx1"/>
                </a:solidFill>
                <a:latin typeface="Bliss 2 Light" panose="02000506030000020004" pitchFamily="50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Bliss 2 Light" panose="02000506030000020004" pitchFamily="50" charset="0"/>
              </a:rPr>
              <a:t>Inoculation séquentielle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D80E38A-9137-4F3B-9180-F4C9F2BA08D9}"/>
              </a:ext>
            </a:extLst>
          </p:cNvPr>
          <p:cNvGraphicFramePr/>
          <p:nvPr/>
        </p:nvGraphicFramePr>
        <p:xfrm>
          <a:off x="3370605" y="2408281"/>
          <a:ext cx="5135078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88F1C02-B30A-4C29-BA72-42748C6FBA9B}"/>
              </a:ext>
            </a:extLst>
          </p:cNvPr>
          <p:cNvGraphicFramePr/>
          <p:nvPr/>
        </p:nvGraphicFramePr>
        <p:xfrm>
          <a:off x="3345205" y="4139893"/>
          <a:ext cx="5233189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AB3AFB8A-9564-48EC-AA8F-78374963E871}"/>
              </a:ext>
            </a:extLst>
          </p:cNvPr>
          <p:cNvSpPr/>
          <p:nvPr/>
        </p:nvSpPr>
        <p:spPr>
          <a:xfrm>
            <a:off x="872249" y="1619014"/>
            <a:ext cx="5063004" cy="62882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Bliss 2 Light" panose="02000506030000020004" pitchFamily="50" charset="0"/>
              </a:rPr>
              <a:t>FML réalisable 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189F2C7E-1CA7-4361-810C-E202261043B2}"/>
              </a:ext>
            </a:extLst>
          </p:cNvPr>
          <p:cNvSpPr/>
          <p:nvPr/>
        </p:nvSpPr>
        <p:spPr>
          <a:xfrm>
            <a:off x="5778500" y="5771387"/>
            <a:ext cx="2799894" cy="75415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latin typeface="Bliss 2 Light" panose="02000506030000020004" pitchFamily="50" charset="0"/>
              </a:rPr>
              <a:t>BIO</a:t>
            </a:r>
            <a:r>
              <a:rPr lang="fr-FR" sz="2000" dirty="0" err="1">
                <a:solidFill>
                  <a:schemeClr val="bg1">
                    <a:lumMod val="95000"/>
                  </a:schemeClr>
                </a:solidFill>
                <a:latin typeface="Bliss 2 Light" panose="02000506030000020004" pitchFamily="50" charset="0"/>
              </a:rPr>
              <a:t>contrôleAssemblages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Bliss 2 Light" panose="02000506030000020004" pitchFamily="50" charset="0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C0F314-4EEF-425C-88EB-2322588B10C5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AL : acide lactique</a:t>
            </a:r>
            <a:endParaRPr lang="fr-FR" sz="1400" i="1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BA32E24-D959-4F2F-9074-480EA7F7E83E}"/>
              </a:ext>
            </a:extLst>
          </p:cNvPr>
          <p:cNvGrpSpPr/>
          <p:nvPr/>
        </p:nvGrpSpPr>
        <p:grpSpPr>
          <a:xfrm>
            <a:off x="3442679" y="2359475"/>
            <a:ext cx="2749468" cy="739806"/>
            <a:chOff x="2483720" y="-10783"/>
            <a:chExt cx="2749468" cy="739806"/>
          </a:xfrm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F3884883-2928-4688-A3ED-512FF2449095}"/>
                </a:ext>
              </a:extLst>
            </p:cNvPr>
            <p:cNvSpPr/>
            <p:nvPr/>
          </p:nvSpPr>
          <p:spPr>
            <a:xfrm>
              <a:off x="2483720" y="0"/>
              <a:ext cx="2749468" cy="729023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8B162309-0D4C-4550-8EA0-1B3A5C77E2BF}"/>
                </a:ext>
              </a:extLst>
            </p:cNvPr>
            <p:cNvSpPr txBox="1"/>
            <p:nvPr/>
          </p:nvSpPr>
          <p:spPr>
            <a:xfrm>
              <a:off x="2693596" y="-10783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accent3">
                      <a:lumMod val="75000"/>
                    </a:schemeClr>
                  </a:solidFill>
                  <a:latin typeface="Bliss 2 Light" panose="02000506030000020004" pitchFamily="50" charset="0"/>
                </a:rPr>
                <a:t>&gt; 20 °C</a:t>
              </a:r>
              <a:endParaRPr lang="fr-FR" sz="2000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5535F21E-7A18-407B-B75A-D49675F9EA7C}"/>
              </a:ext>
            </a:extLst>
          </p:cNvPr>
          <p:cNvSpPr/>
          <p:nvPr/>
        </p:nvSpPr>
        <p:spPr>
          <a:xfrm>
            <a:off x="826721" y="776601"/>
            <a:ext cx="5135078" cy="729881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Co-inoculation</a:t>
            </a:r>
          </a:p>
          <a:p>
            <a:pPr algn="ctr"/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faible dosage de </a:t>
            </a:r>
            <a:r>
              <a:rPr lang="el-G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Ω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    /    dosage élevé de </a:t>
            </a:r>
            <a:r>
              <a:rPr lang="el-G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Ω</a:t>
            </a:r>
            <a:endParaRPr lang="fr-FR" sz="1400" dirty="0">
              <a:solidFill>
                <a:schemeClr val="bg1">
                  <a:lumMod val="75000"/>
                </a:schemeClr>
              </a:solidFill>
              <a:latin typeface="Bliss 2 Light" panose="02000506030000020004" pitchFamily="50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9E34201-CFFD-442F-BDCD-C809F5DD85D2}"/>
              </a:ext>
            </a:extLst>
          </p:cNvPr>
          <p:cNvGrpSpPr/>
          <p:nvPr/>
        </p:nvGrpSpPr>
        <p:grpSpPr>
          <a:xfrm>
            <a:off x="903087" y="2381041"/>
            <a:ext cx="2749468" cy="788898"/>
            <a:chOff x="-208272" y="-141617"/>
            <a:chExt cx="2749468" cy="788898"/>
          </a:xfrm>
        </p:grpSpPr>
        <p:sp>
          <p:nvSpPr>
            <p:cNvPr id="27" name="Flèche : chevron 26">
              <a:extLst>
                <a:ext uri="{FF2B5EF4-FFF2-40B4-BE49-F238E27FC236}">
                  <a16:creationId xmlns:a16="http://schemas.microsoft.com/office/drawing/2014/main" id="{9918E9D1-0CC3-451F-805A-E80710B2B1C8}"/>
                </a:ext>
              </a:extLst>
            </p:cNvPr>
            <p:cNvSpPr/>
            <p:nvPr/>
          </p:nvSpPr>
          <p:spPr>
            <a:xfrm>
              <a:off x="-208272" y="-141617"/>
              <a:ext cx="2749468" cy="729023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Flèche : chevron 4">
              <a:extLst>
                <a:ext uri="{FF2B5EF4-FFF2-40B4-BE49-F238E27FC236}">
                  <a16:creationId xmlns:a16="http://schemas.microsoft.com/office/drawing/2014/main" id="{E311024C-F7C5-4DA7-B7B2-D20C65AF79D1}"/>
                </a:ext>
              </a:extLst>
            </p:cNvPr>
            <p:cNvSpPr txBox="1"/>
            <p:nvPr/>
          </p:nvSpPr>
          <p:spPr>
            <a:xfrm>
              <a:off x="156239" y="-81742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Bliss 2 Light" panose="02000506030000020004" pitchFamily="50" charset="0"/>
                </a:rPr>
                <a:t>&lt; 18°C</a:t>
              </a:r>
              <a:endParaRPr lang="fr-FR" sz="2000" kern="12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9" name="Graphique 18" descr="Geste de balayage avec un remplissage uni">
            <a:extLst>
              <a:ext uri="{FF2B5EF4-FFF2-40B4-BE49-F238E27FC236}">
                <a16:creationId xmlns:a16="http://schemas.microsoft.com/office/drawing/2014/main" id="{A5D50F53-57E1-4114-9B06-EEC048CE1C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0952" y="5048939"/>
            <a:ext cx="1654883" cy="143384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8CD9BBF7-5374-4C0E-990F-6CEA99B88DEF}"/>
              </a:ext>
            </a:extLst>
          </p:cNvPr>
          <p:cNvSpPr txBox="1">
            <a:spLocks/>
          </p:cNvSpPr>
          <p:nvPr/>
        </p:nvSpPr>
        <p:spPr>
          <a:xfrm>
            <a:off x="51219" y="69386"/>
            <a:ext cx="9041561" cy="611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+mj-lt"/>
              </a:rPr>
              <a:t>Inoculation séquentielle de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Zymaflore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® OMEGA </a:t>
            </a:r>
            <a:r>
              <a:rPr lang="fr-FR" sz="2000" dirty="0">
                <a:latin typeface="+mj-lt"/>
              </a:rPr>
              <a:t>pour l’équilibre des </a:t>
            </a:r>
            <a:r>
              <a:rPr lang="fr-FR" sz="2000">
                <a:latin typeface="+mj-lt"/>
              </a:rPr>
              <a:t>vins blancs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4318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FC69CF-4A5A-403E-9DD0-30F465A8A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6777" y="97196"/>
            <a:ext cx="55263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/>
              <a:t>Essai Pessac Léognan Sémillon 2021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52E01D6-F9DB-453F-ADD1-50A52D05A4D4}"/>
              </a:ext>
            </a:extLst>
          </p:cNvPr>
          <p:cNvGraphicFramePr>
            <a:graphicFrameLocks noGrp="1"/>
          </p:cNvGraphicFramePr>
          <p:nvPr/>
        </p:nvGraphicFramePr>
        <p:xfrm>
          <a:off x="160548" y="1141413"/>
          <a:ext cx="1606524" cy="18123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56056">
                  <a:extLst>
                    <a:ext uri="{9D8B030D-6E8A-4147-A177-3AD203B41FA5}">
                      <a16:colId xmlns:a16="http://schemas.microsoft.com/office/drawing/2014/main" val="678397495"/>
                    </a:ext>
                  </a:extLst>
                </a:gridCol>
                <a:gridCol w="650468">
                  <a:extLst>
                    <a:ext uri="{9D8B030D-6E8A-4147-A177-3AD203B41FA5}">
                      <a16:colId xmlns:a16="http://schemas.microsoft.com/office/drawing/2014/main" val="1935194074"/>
                    </a:ext>
                  </a:extLst>
                </a:gridCol>
              </a:tblGrid>
              <a:tr h="2265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Paramètres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39996"/>
                  </a:ext>
                </a:extLst>
              </a:tr>
              <a:tr h="2265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TAP (%Vol)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13,7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962957"/>
                  </a:ext>
                </a:extLst>
              </a:tr>
              <a:tr h="2265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pH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3,4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7878"/>
                  </a:ext>
                </a:extLst>
              </a:tr>
              <a:tr h="4530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AT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(g/L H</a:t>
                      </a:r>
                      <a:r>
                        <a:rPr lang="en-GB" sz="1400" baseline="-25000"/>
                        <a:t>2</a:t>
                      </a:r>
                      <a:r>
                        <a:rPr lang="pt-BR" sz="1300" u="none" strike="noStrike">
                          <a:effectLst/>
                        </a:rPr>
                        <a:t>SO</a:t>
                      </a:r>
                      <a:r>
                        <a:rPr lang="en-GB" sz="1400" u="none" strike="noStrike" baseline="-25000">
                          <a:effectLst/>
                        </a:rPr>
                        <a:t>4</a:t>
                      </a:r>
                      <a:r>
                        <a:rPr lang="pt-BR" sz="1300" u="none" strike="noStrike">
                          <a:effectLst/>
                        </a:rPr>
                        <a:t>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5,3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89711"/>
                  </a:ext>
                </a:extLst>
              </a:tr>
              <a:tr h="2265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A. Malique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2,85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01903"/>
                  </a:ext>
                </a:extLst>
              </a:tr>
              <a:tr h="2265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SO</a:t>
                      </a:r>
                      <a:r>
                        <a:rPr lang="en-GB" sz="1200" baseline="-25000"/>
                        <a:t>2 </a:t>
                      </a:r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(mg/L)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34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1902"/>
                  </a:ext>
                </a:extLst>
              </a:tr>
              <a:tr h="2265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err="1">
                          <a:effectLst/>
                        </a:rPr>
                        <a:t>Nass</a:t>
                      </a:r>
                      <a:r>
                        <a:rPr lang="fr-FR" sz="1300" u="none" strike="noStrike">
                          <a:effectLst/>
                        </a:rPr>
                        <a:t> (mg/L)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 dirty="0">
                          <a:effectLst/>
                        </a:rPr>
                        <a:t>69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43247"/>
                  </a:ext>
                </a:extLst>
              </a:tr>
            </a:tbl>
          </a:graphicData>
        </a:graphic>
      </p:graphicFrame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3715F4-A958-4B4F-B3A2-A439DDF21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22" y="6232"/>
            <a:ext cx="1351406" cy="828000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3EFBD0C-6D97-466E-B21E-C6FEE0B38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40" y="1070257"/>
            <a:ext cx="433042" cy="778572"/>
          </a:xfrm>
          <a:prstGeom prst="rect">
            <a:avLst/>
          </a:prstGeom>
        </p:spPr>
      </p:pic>
      <p:pic>
        <p:nvPicPr>
          <p:cNvPr id="13" name="Image 1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D084296-84E3-4B21-8D8E-6D6406134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04" y="1013211"/>
            <a:ext cx="433042" cy="778572"/>
          </a:xfrm>
          <a:prstGeom prst="rect">
            <a:avLst/>
          </a:prstGeom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BF0E659B-BA43-4B7B-B183-84337AF2C298}"/>
              </a:ext>
            </a:extLst>
          </p:cNvPr>
          <p:cNvGraphicFramePr>
            <a:graphicFrameLocks noGrp="1"/>
          </p:cNvGraphicFramePr>
          <p:nvPr/>
        </p:nvGraphicFramePr>
        <p:xfrm>
          <a:off x="5509560" y="1939023"/>
          <a:ext cx="3586261" cy="1567117"/>
        </p:xfrm>
        <a:graphic>
          <a:graphicData uri="http://schemas.openxmlformats.org/drawingml/2006/table">
            <a:tbl>
              <a:tblPr/>
              <a:tblGrid>
                <a:gridCol w="781416">
                  <a:extLst>
                    <a:ext uri="{9D8B030D-6E8A-4147-A177-3AD203B41FA5}">
                      <a16:colId xmlns:a16="http://schemas.microsoft.com/office/drawing/2014/main" val="1082247142"/>
                    </a:ext>
                  </a:extLst>
                </a:gridCol>
                <a:gridCol w="913256">
                  <a:extLst>
                    <a:ext uri="{9D8B030D-6E8A-4147-A177-3AD203B41FA5}">
                      <a16:colId xmlns:a16="http://schemas.microsoft.com/office/drawing/2014/main" val="373873163"/>
                    </a:ext>
                  </a:extLst>
                </a:gridCol>
                <a:gridCol w="903239">
                  <a:extLst>
                    <a:ext uri="{9D8B030D-6E8A-4147-A177-3AD203B41FA5}">
                      <a16:colId xmlns:a16="http://schemas.microsoft.com/office/drawing/2014/main" val="1960957610"/>
                    </a:ext>
                  </a:extLst>
                </a:gridCol>
                <a:gridCol w="988350">
                  <a:extLst>
                    <a:ext uri="{9D8B030D-6E8A-4147-A177-3AD203B41FA5}">
                      <a16:colId xmlns:a16="http://schemas.microsoft.com/office/drawing/2014/main" val="3028229614"/>
                    </a:ext>
                  </a:extLst>
                </a:gridCol>
              </a:tblGrid>
              <a:tr h="750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4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OMEGA +X5_14°C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OMEGA +X5_18°C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77766"/>
                  </a:ext>
                </a:extLst>
              </a:tr>
              <a:tr h="389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OMEGA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43924"/>
                  </a:ext>
                </a:extLst>
              </a:tr>
              <a:tr h="309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95740"/>
                  </a:ext>
                </a:extLst>
              </a:tr>
            </a:tbl>
          </a:graphicData>
        </a:graphic>
      </p:graphicFrame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AD2D3CE6-D3FE-4D75-8165-7B07DACA7A5D}"/>
              </a:ext>
            </a:extLst>
          </p:cNvPr>
          <p:cNvSpPr/>
          <p:nvPr/>
        </p:nvSpPr>
        <p:spPr>
          <a:xfrm rot="10800000">
            <a:off x="8651602" y="3296216"/>
            <a:ext cx="61208" cy="152398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217BCB93-5EE4-4826-AC59-2526601A65BF}"/>
              </a:ext>
            </a:extLst>
          </p:cNvPr>
          <p:cNvSpPr/>
          <p:nvPr/>
        </p:nvSpPr>
        <p:spPr>
          <a:xfrm rot="10800000">
            <a:off x="7640489" y="3296216"/>
            <a:ext cx="61208" cy="152398"/>
          </a:xfrm>
          <a:prstGeom prst="dow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9995405E-C3DE-4F1B-8F2C-9D53EC1C5455}"/>
              </a:ext>
            </a:extLst>
          </p:cNvPr>
          <p:cNvGraphicFramePr>
            <a:graphicFrameLocks noGrp="1"/>
          </p:cNvGraphicFramePr>
          <p:nvPr/>
        </p:nvGraphicFramePr>
        <p:xfrm>
          <a:off x="5509560" y="3506140"/>
          <a:ext cx="3586261" cy="2547687"/>
        </p:xfrm>
        <a:graphic>
          <a:graphicData uri="http://schemas.openxmlformats.org/drawingml/2006/table">
            <a:tbl>
              <a:tblPr/>
              <a:tblGrid>
                <a:gridCol w="781416">
                  <a:extLst>
                    <a:ext uri="{9D8B030D-6E8A-4147-A177-3AD203B41FA5}">
                      <a16:colId xmlns:a16="http://schemas.microsoft.com/office/drawing/2014/main" val="3288205599"/>
                    </a:ext>
                  </a:extLst>
                </a:gridCol>
                <a:gridCol w="913256">
                  <a:extLst>
                    <a:ext uri="{9D8B030D-6E8A-4147-A177-3AD203B41FA5}">
                      <a16:colId xmlns:a16="http://schemas.microsoft.com/office/drawing/2014/main" val="3495805332"/>
                    </a:ext>
                  </a:extLst>
                </a:gridCol>
                <a:gridCol w="903239">
                  <a:extLst>
                    <a:ext uri="{9D8B030D-6E8A-4147-A177-3AD203B41FA5}">
                      <a16:colId xmlns:a16="http://schemas.microsoft.com/office/drawing/2014/main" val="1454338423"/>
                    </a:ext>
                  </a:extLst>
                </a:gridCol>
                <a:gridCol w="988350">
                  <a:extLst>
                    <a:ext uri="{9D8B030D-6E8A-4147-A177-3AD203B41FA5}">
                      <a16:colId xmlns:a16="http://schemas.microsoft.com/office/drawing/2014/main" val="111119682"/>
                    </a:ext>
                  </a:extLst>
                </a:gridCol>
              </a:tblGrid>
              <a:tr h="309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Sucres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nd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6422"/>
                  </a:ext>
                </a:extLst>
              </a:tr>
              <a:tr h="3096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TAV %Vol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14,66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14,32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14,28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11191"/>
                  </a:ext>
                </a:extLst>
              </a:tr>
              <a:tr h="3096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pH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51497"/>
                  </a:ext>
                </a:extLst>
              </a:tr>
              <a:tr h="500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AT  (g/L </a:t>
                      </a:r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en-GB" sz="1600" baseline="-25000"/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SO</a:t>
                      </a:r>
                      <a:r>
                        <a:rPr lang="en-GB" sz="1600" u="none" strike="noStrike" baseline="-25000">
                          <a:effectLst/>
                        </a:rPr>
                        <a:t>4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5,5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5,7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32085"/>
                  </a:ext>
                </a:extLst>
              </a:tr>
              <a:tr h="500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A.Lactique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fontAlgn="ctr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nd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2,62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10767"/>
                  </a:ext>
                </a:extLst>
              </a:tr>
              <a:tr h="500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AV (g/L </a:t>
                      </a:r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en-GB" sz="1600" baseline="-25000"/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SO</a:t>
                      </a:r>
                      <a:r>
                        <a:rPr lang="en-GB" sz="1600" u="none" strike="noStrike" baseline="-25000">
                          <a:effectLst/>
                        </a:rPr>
                        <a:t>4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8348"/>
                  </a:ext>
                </a:extLst>
              </a:tr>
            </a:tbl>
          </a:graphicData>
        </a:graphic>
      </p:graphicFrame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6AE068F9-902D-4AC0-A426-53BFD57D5C5E}"/>
              </a:ext>
            </a:extLst>
          </p:cNvPr>
          <p:cNvSpPr/>
          <p:nvPr/>
        </p:nvSpPr>
        <p:spPr>
          <a:xfrm>
            <a:off x="5573187" y="6142367"/>
            <a:ext cx="2734736" cy="328841"/>
          </a:xfrm>
          <a:prstGeom prst="roundRect">
            <a:avLst>
              <a:gd name="adj" fmla="val 20268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tx2"/>
                </a:solidFill>
                <a:latin typeface="+mj-lt"/>
              </a:rPr>
              <a:t>Bilan analytique des vins finis </a:t>
            </a:r>
          </a:p>
        </p:txBody>
      </p:sp>
      <p:pic>
        <p:nvPicPr>
          <p:cNvPr id="36" name="Image 3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F93EC41-AC13-4042-8737-5B31E35C4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11" y="981472"/>
            <a:ext cx="433042" cy="77857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E49D597E-1CA8-40C5-B9F0-746B91374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258" y="693878"/>
            <a:ext cx="3737302" cy="2964230"/>
          </a:xfrm>
          <a:prstGeom prst="rect">
            <a:avLst/>
          </a:prstGeom>
        </p:spPr>
      </p:pic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E2AE49A5-BFD6-48EA-BA34-906078026BF8}"/>
              </a:ext>
            </a:extLst>
          </p:cNvPr>
          <p:cNvSpPr/>
          <p:nvPr/>
        </p:nvSpPr>
        <p:spPr>
          <a:xfrm>
            <a:off x="3611733" y="688098"/>
            <a:ext cx="1354800" cy="756000"/>
          </a:xfrm>
          <a:prstGeom prst="roundRect">
            <a:avLst/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2"/>
                </a:solidFill>
                <a:latin typeface="+mj-lt"/>
              </a:rPr>
              <a:t>∆</a:t>
            </a:r>
            <a:r>
              <a:rPr lang="fr-FR" sz="1100" dirty="0">
                <a:solidFill>
                  <a:schemeClr val="tx2"/>
                </a:solidFill>
                <a:latin typeface="+mj-lt"/>
              </a:rPr>
              <a:t> nutrition azotée adaptée à l’inoculation séquentielle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50C47B-EFAB-4C56-9944-D29B907C3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6" y="3429000"/>
            <a:ext cx="4066384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3">
            <a:extLst>
              <a:ext uri="{FF2B5EF4-FFF2-40B4-BE49-F238E27FC236}">
                <a16:creationId xmlns:a16="http://schemas.microsoft.com/office/drawing/2014/main" id="{4D039305-4E87-4FFC-9C62-9ED80A75D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7281"/>
            <a:ext cx="55263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/>
              <a:t>Essai Pessac Léognan Sémillon 2021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1F94B03-C42F-4F70-AC2F-9114A72ED61C}"/>
              </a:ext>
            </a:extLst>
          </p:cNvPr>
          <p:cNvGraphicFramePr>
            <a:graphicFrameLocks noGrp="1"/>
          </p:cNvGraphicFramePr>
          <p:nvPr/>
        </p:nvGraphicFramePr>
        <p:xfrm>
          <a:off x="5443644" y="1919009"/>
          <a:ext cx="3586261" cy="1567117"/>
        </p:xfrm>
        <a:graphic>
          <a:graphicData uri="http://schemas.openxmlformats.org/drawingml/2006/table">
            <a:tbl>
              <a:tblPr/>
              <a:tblGrid>
                <a:gridCol w="781416">
                  <a:extLst>
                    <a:ext uri="{9D8B030D-6E8A-4147-A177-3AD203B41FA5}">
                      <a16:colId xmlns:a16="http://schemas.microsoft.com/office/drawing/2014/main" val="1082247142"/>
                    </a:ext>
                  </a:extLst>
                </a:gridCol>
                <a:gridCol w="913256">
                  <a:extLst>
                    <a:ext uri="{9D8B030D-6E8A-4147-A177-3AD203B41FA5}">
                      <a16:colId xmlns:a16="http://schemas.microsoft.com/office/drawing/2014/main" val="373873163"/>
                    </a:ext>
                  </a:extLst>
                </a:gridCol>
                <a:gridCol w="903239">
                  <a:extLst>
                    <a:ext uri="{9D8B030D-6E8A-4147-A177-3AD203B41FA5}">
                      <a16:colId xmlns:a16="http://schemas.microsoft.com/office/drawing/2014/main" val="1960957610"/>
                    </a:ext>
                  </a:extLst>
                </a:gridCol>
                <a:gridCol w="988350">
                  <a:extLst>
                    <a:ext uri="{9D8B030D-6E8A-4147-A177-3AD203B41FA5}">
                      <a16:colId xmlns:a16="http://schemas.microsoft.com/office/drawing/2014/main" val="3028229614"/>
                    </a:ext>
                  </a:extLst>
                </a:gridCol>
              </a:tblGrid>
              <a:tr h="750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4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OMEGA +X5_14°C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OMEGA +X5_18°C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77766"/>
                  </a:ext>
                </a:extLst>
              </a:tr>
              <a:tr h="389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OMEGA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43924"/>
                  </a:ext>
                </a:extLst>
              </a:tr>
              <a:tr h="309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95740"/>
                  </a:ext>
                </a:extLst>
              </a:tr>
            </a:tbl>
          </a:graphicData>
        </a:graphic>
      </p:graphicFrame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3F3B62BE-C005-4C70-AC50-7F9DB475D58C}"/>
              </a:ext>
            </a:extLst>
          </p:cNvPr>
          <p:cNvSpPr/>
          <p:nvPr/>
        </p:nvSpPr>
        <p:spPr>
          <a:xfrm rot="10800000">
            <a:off x="8651602" y="3296216"/>
            <a:ext cx="61208" cy="152398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A22EC868-70EB-4C67-B9BD-52C45604624E}"/>
              </a:ext>
            </a:extLst>
          </p:cNvPr>
          <p:cNvSpPr/>
          <p:nvPr/>
        </p:nvSpPr>
        <p:spPr>
          <a:xfrm rot="10800000">
            <a:off x="7640489" y="3296216"/>
            <a:ext cx="61208" cy="152398"/>
          </a:xfrm>
          <a:prstGeom prst="dow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BEB080E-F2EC-4388-A944-AECC66705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22" y="6232"/>
            <a:ext cx="1351406" cy="828000"/>
          </a:xfrm>
          <a:prstGeom prst="rect">
            <a:avLst/>
          </a:prstGeom>
        </p:spPr>
      </p:pic>
      <p:pic>
        <p:nvPicPr>
          <p:cNvPr id="19" name="Image 1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9563F7E-8EEB-4005-A439-5E5948097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40" y="1070257"/>
            <a:ext cx="433042" cy="778572"/>
          </a:xfrm>
          <a:prstGeom prst="rect">
            <a:avLst/>
          </a:prstGeom>
        </p:spPr>
      </p:pic>
      <p:pic>
        <p:nvPicPr>
          <p:cNvPr id="20" name="Image 1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C436E34-916B-43A5-BA09-4E3224CC5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04" y="1013211"/>
            <a:ext cx="433042" cy="778572"/>
          </a:xfrm>
          <a:prstGeom prst="rect">
            <a:avLst/>
          </a:prstGeom>
        </p:spPr>
      </p:pic>
      <p:pic>
        <p:nvPicPr>
          <p:cNvPr id="21" name="Image 20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CAC0FB6-90E2-4949-8DD5-E8F57C1B7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11" y="981472"/>
            <a:ext cx="433042" cy="778572"/>
          </a:xfrm>
          <a:prstGeom prst="rect">
            <a:avLst/>
          </a:prstGeom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5E44521-816F-4BEE-8845-E61F1A222927}"/>
              </a:ext>
            </a:extLst>
          </p:cNvPr>
          <p:cNvSpPr/>
          <p:nvPr/>
        </p:nvSpPr>
        <p:spPr>
          <a:xfrm>
            <a:off x="5557739" y="6192778"/>
            <a:ext cx="2734736" cy="328841"/>
          </a:xfrm>
          <a:prstGeom prst="roundRect">
            <a:avLst>
              <a:gd name="adj" fmla="val 20268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tx2"/>
                </a:solidFill>
                <a:latin typeface="+mj-lt"/>
              </a:rPr>
              <a:t>Bilan analytique des vins finis 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300A055-9048-451F-85CB-7A7A68C3D46B}"/>
              </a:ext>
            </a:extLst>
          </p:cNvPr>
          <p:cNvSpPr/>
          <p:nvPr/>
        </p:nvSpPr>
        <p:spPr>
          <a:xfrm>
            <a:off x="83196" y="619496"/>
            <a:ext cx="2538818" cy="450762"/>
          </a:xfrm>
          <a:prstGeom prst="roundRect">
            <a:avLst>
              <a:gd name="adj" fmla="val 20268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>
                <a:solidFill>
                  <a:schemeClr val="tx2"/>
                </a:solidFill>
                <a:latin typeface="+mj-lt"/>
              </a:rPr>
              <a:t>Profils sensoriels des vins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9360F54E-3B79-4063-B810-31ED44B2FD5C}"/>
              </a:ext>
            </a:extLst>
          </p:cNvPr>
          <p:cNvGraphicFramePr>
            <a:graphicFrameLocks noGrp="1"/>
          </p:cNvGraphicFramePr>
          <p:nvPr/>
        </p:nvGraphicFramePr>
        <p:xfrm>
          <a:off x="5443644" y="3486126"/>
          <a:ext cx="3586261" cy="2547687"/>
        </p:xfrm>
        <a:graphic>
          <a:graphicData uri="http://schemas.openxmlformats.org/drawingml/2006/table">
            <a:tbl>
              <a:tblPr/>
              <a:tblGrid>
                <a:gridCol w="781416">
                  <a:extLst>
                    <a:ext uri="{9D8B030D-6E8A-4147-A177-3AD203B41FA5}">
                      <a16:colId xmlns:a16="http://schemas.microsoft.com/office/drawing/2014/main" val="3288205599"/>
                    </a:ext>
                  </a:extLst>
                </a:gridCol>
                <a:gridCol w="913256">
                  <a:extLst>
                    <a:ext uri="{9D8B030D-6E8A-4147-A177-3AD203B41FA5}">
                      <a16:colId xmlns:a16="http://schemas.microsoft.com/office/drawing/2014/main" val="3495805332"/>
                    </a:ext>
                  </a:extLst>
                </a:gridCol>
                <a:gridCol w="903239">
                  <a:extLst>
                    <a:ext uri="{9D8B030D-6E8A-4147-A177-3AD203B41FA5}">
                      <a16:colId xmlns:a16="http://schemas.microsoft.com/office/drawing/2014/main" val="1454338423"/>
                    </a:ext>
                  </a:extLst>
                </a:gridCol>
                <a:gridCol w="988350">
                  <a:extLst>
                    <a:ext uri="{9D8B030D-6E8A-4147-A177-3AD203B41FA5}">
                      <a16:colId xmlns:a16="http://schemas.microsoft.com/office/drawing/2014/main" val="111119682"/>
                    </a:ext>
                  </a:extLst>
                </a:gridCol>
              </a:tblGrid>
              <a:tr h="309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Sucres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nd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6422"/>
                  </a:ext>
                </a:extLst>
              </a:tr>
              <a:tr h="3096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TAV %Vol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14,66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14,32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14,28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11191"/>
                  </a:ext>
                </a:extLst>
              </a:tr>
              <a:tr h="3096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pH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51497"/>
                  </a:ext>
                </a:extLst>
              </a:tr>
              <a:tr h="500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AT  (g/L </a:t>
                      </a:r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en-GB" sz="1600" baseline="-25000"/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SO</a:t>
                      </a:r>
                      <a:r>
                        <a:rPr lang="en-GB" sz="1600" u="none" strike="noStrike" baseline="-25000">
                          <a:effectLst/>
                        </a:rPr>
                        <a:t>4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5,5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5,7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32085"/>
                  </a:ext>
                </a:extLst>
              </a:tr>
              <a:tr h="500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A.Lactique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fontAlgn="ctr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nd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2,62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10767"/>
                  </a:ext>
                </a:extLst>
              </a:tr>
              <a:tr h="500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AV (g/L </a:t>
                      </a:r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en-GB" sz="1600" baseline="-25000"/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SO</a:t>
                      </a:r>
                      <a:r>
                        <a:rPr lang="en-GB" sz="1600" u="none" strike="noStrike" baseline="-25000">
                          <a:effectLst/>
                        </a:rPr>
                        <a:t>4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0,29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8348"/>
                  </a:ext>
                </a:extLst>
              </a:tr>
            </a:tbl>
          </a:graphicData>
        </a:graphic>
      </p:graphicFrame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58E6C96-0E9F-45F4-9C8A-6B7CFCD450FA}"/>
              </a:ext>
            </a:extLst>
          </p:cNvPr>
          <p:cNvSpPr/>
          <p:nvPr/>
        </p:nvSpPr>
        <p:spPr>
          <a:xfrm>
            <a:off x="295611" y="5515275"/>
            <a:ext cx="5016128" cy="1080000"/>
          </a:xfrm>
          <a:prstGeom prst="roundRect">
            <a:avLst/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700" kern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Préservation de la </a:t>
            </a:r>
            <a:r>
              <a:rPr lang="fr-FR" sz="1700" b="1" kern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typicité variétale</a:t>
            </a:r>
            <a:r>
              <a:rPr lang="fr-FR" sz="1700" kern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accentuation de </a:t>
            </a:r>
            <a:r>
              <a:rPr lang="fr-FR" sz="1700" b="1" kern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fraicheur/longueur</a:t>
            </a:r>
            <a:r>
              <a:rPr lang="fr-FR" sz="1700" kern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700" b="1" kern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diminution de volume/sucrosité </a:t>
            </a:r>
            <a:r>
              <a:rPr lang="fr-FR" sz="1700" kern="12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avec Z. OMEGA </a:t>
            </a:r>
            <a:endParaRPr lang="fr-FR" sz="17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450B71-DC94-4991-803D-7FDAC8744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9659" y="701164"/>
            <a:ext cx="6334293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2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91155-94E3-40AC-A706-62BF99AC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92" y="0"/>
            <a:ext cx="8064650" cy="470388"/>
          </a:xfrm>
        </p:spPr>
        <p:txBody>
          <a:bodyPr/>
          <a:lstStyle/>
          <a:p>
            <a:r>
              <a:rPr lang="fr-FR" sz="2400" dirty="0">
                <a:latin typeface="+mj-lt"/>
              </a:rPr>
              <a:t>Forte </a:t>
            </a:r>
            <a:r>
              <a:rPr lang="fr-FR" sz="24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BIO</a:t>
            </a:r>
            <a:r>
              <a:rPr lang="fr-FR" sz="2400" dirty="0" err="1">
                <a:latin typeface="+mj-lt"/>
              </a:rPr>
              <a:t>acidifcation</a:t>
            </a:r>
            <a:r>
              <a:rPr lang="fr-FR" sz="2400" dirty="0">
                <a:latin typeface="+mj-lt"/>
              </a:rPr>
              <a:t> par </a:t>
            </a:r>
            <a:r>
              <a:rPr lang="fr-FR" sz="2400" b="1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Zymaflore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® OMEGA</a:t>
            </a:r>
            <a:b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9359FF5-18FE-453B-AA2A-9DD142869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7252"/>
              </p:ext>
            </p:extLst>
          </p:nvPr>
        </p:nvGraphicFramePr>
        <p:xfrm>
          <a:off x="958394" y="3203281"/>
          <a:ext cx="7620000" cy="85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99614C36-E2E6-453E-9A37-E1BBFCB9E01D}"/>
              </a:ext>
            </a:extLst>
          </p:cNvPr>
          <p:cNvSpPr/>
          <p:nvPr/>
        </p:nvSpPr>
        <p:spPr>
          <a:xfrm>
            <a:off x="3443316" y="4957709"/>
            <a:ext cx="5135078" cy="729023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court  délai de SC (~24h) / </a:t>
            </a:r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long délai de SC (&gt;2 jours)</a:t>
            </a:r>
          </a:p>
          <a:p>
            <a:pPr lvl="1" algn="ctr"/>
            <a:r>
              <a:rPr lang="fr-FR" sz="2000" dirty="0">
                <a:solidFill>
                  <a:schemeClr val="tx1"/>
                </a:solidFill>
                <a:latin typeface="Bliss 2 Light" panose="02000506030000020004" pitchFamily="50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Bliss 2 Light" panose="02000506030000020004" pitchFamily="50" charset="0"/>
              </a:rPr>
              <a:t>Inoculation séquentielle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D80E38A-9137-4F3B-9180-F4C9F2BA08D9}"/>
              </a:ext>
            </a:extLst>
          </p:cNvPr>
          <p:cNvGraphicFramePr/>
          <p:nvPr/>
        </p:nvGraphicFramePr>
        <p:xfrm>
          <a:off x="3370605" y="2408281"/>
          <a:ext cx="5135078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88F1C02-B30A-4C29-BA72-42748C6FB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731568"/>
              </p:ext>
            </p:extLst>
          </p:nvPr>
        </p:nvGraphicFramePr>
        <p:xfrm>
          <a:off x="3345205" y="4139893"/>
          <a:ext cx="5233189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AB3AFB8A-9564-48EC-AA8F-78374963E871}"/>
              </a:ext>
            </a:extLst>
          </p:cNvPr>
          <p:cNvSpPr/>
          <p:nvPr/>
        </p:nvSpPr>
        <p:spPr>
          <a:xfrm>
            <a:off x="872249" y="1619014"/>
            <a:ext cx="5063004" cy="62882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Bliss 2 Light" panose="02000506030000020004" pitchFamily="50" charset="0"/>
              </a:rPr>
              <a:t>FML réalisable 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189F2C7E-1CA7-4361-810C-E202261043B2}"/>
              </a:ext>
            </a:extLst>
          </p:cNvPr>
          <p:cNvSpPr/>
          <p:nvPr/>
        </p:nvSpPr>
        <p:spPr>
          <a:xfrm>
            <a:off x="5522614" y="5775525"/>
            <a:ext cx="3141551" cy="75415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fr-FR" sz="2000" b="1" dirty="0">
              <a:solidFill>
                <a:schemeClr val="accent3">
                  <a:lumMod val="75000"/>
                </a:schemeClr>
              </a:solidFill>
              <a:latin typeface="Bliss 2 Light" panose="02000506030000020004" pitchFamily="50" charset="0"/>
            </a:endParaRPr>
          </a:p>
          <a:p>
            <a:pPr lvl="1" algn="ctr"/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  <a:latin typeface="Bliss 2 Light" panose="02000506030000020004" pitchFamily="50" charset="0"/>
              </a:rPr>
              <a:t>BIO</a:t>
            </a:r>
            <a:r>
              <a:rPr lang="fr-FR" sz="20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contrôle</a:t>
            </a:r>
            <a:r>
              <a:rPr lang="fr-FR" sz="2000" dirty="0">
                <a:solidFill>
                  <a:schemeClr val="tx1"/>
                </a:solidFill>
                <a:latin typeface="Bliss 2 Light" panose="02000506030000020004" pitchFamily="50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oMEGA</a:t>
            </a:r>
            <a:r>
              <a:rPr lang="fr-FR" sz="1600" dirty="0">
                <a:solidFill>
                  <a:schemeClr val="tx1"/>
                </a:solidFill>
                <a:latin typeface="Bliss 2 Light" panose="02000506030000020004" pitchFamily="50" charset="0"/>
              </a:rPr>
              <a:t> FRESH TANK</a:t>
            </a:r>
          </a:p>
          <a:p>
            <a:pPr lvl="1" algn="ctr"/>
            <a:endParaRPr lang="fr-FR" sz="20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C0F314-4EEF-425C-88EB-2322588B10C5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AL : acide lactique</a:t>
            </a:r>
            <a:endParaRPr lang="fr-FR" sz="1400" i="1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BA32E24-D959-4F2F-9074-480EA7F7E83E}"/>
              </a:ext>
            </a:extLst>
          </p:cNvPr>
          <p:cNvGrpSpPr/>
          <p:nvPr/>
        </p:nvGrpSpPr>
        <p:grpSpPr>
          <a:xfrm>
            <a:off x="3442679" y="2359475"/>
            <a:ext cx="2749468" cy="739806"/>
            <a:chOff x="2483720" y="-10783"/>
            <a:chExt cx="2749468" cy="739806"/>
          </a:xfrm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F3884883-2928-4688-A3ED-512FF2449095}"/>
                </a:ext>
              </a:extLst>
            </p:cNvPr>
            <p:cNvSpPr/>
            <p:nvPr/>
          </p:nvSpPr>
          <p:spPr>
            <a:xfrm>
              <a:off x="2483720" y="0"/>
              <a:ext cx="2749468" cy="729023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8B162309-0D4C-4550-8EA0-1B3A5C77E2BF}"/>
                </a:ext>
              </a:extLst>
            </p:cNvPr>
            <p:cNvSpPr txBox="1"/>
            <p:nvPr/>
          </p:nvSpPr>
          <p:spPr>
            <a:xfrm>
              <a:off x="2693596" y="-10783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accent3">
                      <a:lumMod val="75000"/>
                    </a:schemeClr>
                  </a:solidFill>
                  <a:latin typeface="Bliss 2 Light" panose="02000506030000020004" pitchFamily="50" charset="0"/>
                </a:rPr>
                <a:t>&gt; 20 °C</a:t>
              </a:r>
              <a:endParaRPr lang="fr-FR" sz="2000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5535F21E-7A18-407B-B75A-D49675F9EA7C}"/>
              </a:ext>
            </a:extLst>
          </p:cNvPr>
          <p:cNvSpPr/>
          <p:nvPr/>
        </p:nvSpPr>
        <p:spPr>
          <a:xfrm>
            <a:off x="826721" y="776601"/>
            <a:ext cx="5135078" cy="729881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Co-inoculation</a:t>
            </a:r>
          </a:p>
          <a:p>
            <a:pPr algn="ctr"/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faible dosage de </a:t>
            </a:r>
            <a:r>
              <a:rPr lang="el-G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Ω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    /    dosage élevé de </a:t>
            </a:r>
            <a:r>
              <a:rPr lang="el-GR" sz="1400" dirty="0">
                <a:solidFill>
                  <a:schemeClr val="bg1">
                    <a:lumMod val="75000"/>
                  </a:schemeClr>
                </a:solidFill>
                <a:latin typeface="Bliss 2 Light" panose="02000506030000020004" pitchFamily="50" charset="0"/>
              </a:rPr>
              <a:t>Ω</a:t>
            </a:r>
            <a:endParaRPr lang="fr-FR" sz="1400" dirty="0">
              <a:solidFill>
                <a:schemeClr val="bg1">
                  <a:lumMod val="75000"/>
                </a:schemeClr>
              </a:solidFill>
              <a:latin typeface="Bliss 2 Light" panose="02000506030000020004" pitchFamily="50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9E34201-CFFD-442F-BDCD-C809F5DD85D2}"/>
              </a:ext>
            </a:extLst>
          </p:cNvPr>
          <p:cNvGrpSpPr/>
          <p:nvPr/>
        </p:nvGrpSpPr>
        <p:grpSpPr>
          <a:xfrm>
            <a:off x="903087" y="2381041"/>
            <a:ext cx="2749468" cy="788898"/>
            <a:chOff x="-208272" y="-141617"/>
            <a:chExt cx="2749468" cy="788898"/>
          </a:xfrm>
        </p:grpSpPr>
        <p:sp>
          <p:nvSpPr>
            <p:cNvPr id="27" name="Flèche : chevron 26">
              <a:extLst>
                <a:ext uri="{FF2B5EF4-FFF2-40B4-BE49-F238E27FC236}">
                  <a16:creationId xmlns:a16="http://schemas.microsoft.com/office/drawing/2014/main" id="{9918E9D1-0CC3-451F-805A-E80710B2B1C8}"/>
                </a:ext>
              </a:extLst>
            </p:cNvPr>
            <p:cNvSpPr/>
            <p:nvPr/>
          </p:nvSpPr>
          <p:spPr>
            <a:xfrm>
              <a:off x="-208272" y="-141617"/>
              <a:ext cx="2749468" cy="729023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Flèche : chevron 4">
              <a:extLst>
                <a:ext uri="{FF2B5EF4-FFF2-40B4-BE49-F238E27FC236}">
                  <a16:creationId xmlns:a16="http://schemas.microsoft.com/office/drawing/2014/main" id="{E311024C-F7C5-4DA7-B7B2-D20C65AF79D1}"/>
                </a:ext>
              </a:extLst>
            </p:cNvPr>
            <p:cNvSpPr txBox="1"/>
            <p:nvPr/>
          </p:nvSpPr>
          <p:spPr>
            <a:xfrm>
              <a:off x="156239" y="-81742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Bliss 2 Light" panose="02000506030000020004" pitchFamily="50" charset="0"/>
                </a:rPr>
                <a:t>&lt; 18°C</a:t>
              </a:r>
              <a:endParaRPr lang="fr-FR" sz="2000" kern="12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9" name="Graphique 18" descr="Geste de balayage avec un remplissage uni">
            <a:extLst>
              <a:ext uri="{FF2B5EF4-FFF2-40B4-BE49-F238E27FC236}">
                <a16:creationId xmlns:a16="http://schemas.microsoft.com/office/drawing/2014/main" id="{A5D50F53-57E1-4114-9B06-EEC048CE1C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0952" y="5048939"/>
            <a:ext cx="1654883" cy="14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AC11B1-F148-4368-B733-ED7FA3DDE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264835" cy="831343"/>
          </a:xfrm>
          <a:prstGeom prst="rect">
            <a:avLst/>
          </a:prstGeom>
        </p:spPr>
      </p:pic>
      <p:pic>
        <p:nvPicPr>
          <p:cNvPr id="8" name="Image 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70F0D55-BD32-4E42-A9B7-78D535AF5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99" y="989397"/>
            <a:ext cx="433042" cy="778572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83CDE1F-7AB3-43C3-A57E-C57CB53FF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78" y="937020"/>
            <a:ext cx="433042" cy="778572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EF5053E5-0B1B-4FEB-B42B-A7DC33A69853}"/>
              </a:ext>
            </a:extLst>
          </p:cNvPr>
          <p:cNvSpPr txBox="1">
            <a:spLocks/>
          </p:cNvSpPr>
          <p:nvPr/>
        </p:nvSpPr>
        <p:spPr>
          <a:xfrm>
            <a:off x="148661" y="45785"/>
            <a:ext cx="55263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200"/>
              <a:t>Essai Grenache Rosé, Languedoc 2021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6CA3544-1A15-4421-84AD-99B94D6E3B00}"/>
              </a:ext>
            </a:extLst>
          </p:cNvPr>
          <p:cNvGraphicFramePr>
            <a:graphicFrameLocks noGrp="1"/>
          </p:cNvGraphicFramePr>
          <p:nvPr/>
        </p:nvGraphicFramePr>
        <p:xfrm>
          <a:off x="71920" y="804131"/>
          <a:ext cx="1581848" cy="205728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71056">
                  <a:extLst>
                    <a:ext uri="{9D8B030D-6E8A-4147-A177-3AD203B41FA5}">
                      <a16:colId xmlns:a16="http://schemas.microsoft.com/office/drawing/2014/main" val="96429375"/>
                    </a:ext>
                  </a:extLst>
                </a:gridCol>
                <a:gridCol w="610792">
                  <a:extLst>
                    <a:ext uri="{9D8B030D-6E8A-4147-A177-3AD203B41FA5}">
                      <a16:colId xmlns:a16="http://schemas.microsoft.com/office/drawing/2014/main" val="1912199550"/>
                    </a:ext>
                  </a:extLst>
                </a:gridCol>
              </a:tblGrid>
              <a:tr h="20701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u="none" strike="noStrike">
                          <a:solidFill>
                            <a:srgbClr val="000000"/>
                          </a:solidFill>
                          <a:effectLst/>
                        </a:rPr>
                        <a:t>Paramètres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63925"/>
                  </a:ext>
                </a:extLst>
              </a:tr>
              <a:tr h="20701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Sucres (g/L)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196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4905626"/>
                  </a:ext>
                </a:extLst>
              </a:tr>
              <a:tr h="20701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TAP (%Vol)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11,7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5049848"/>
                  </a:ext>
                </a:extLst>
              </a:tr>
              <a:tr h="20701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pH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3,5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8606772"/>
                  </a:ext>
                </a:extLst>
              </a:tr>
              <a:tr h="40759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AT </a:t>
                      </a:r>
                    </a:p>
                    <a:p>
                      <a:pPr algn="ctr" rtl="0" fontAlgn="b"/>
                      <a:r>
                        <a:rPr lang="fr-F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(g/L H</a:t>
                      </a:r>
                      <a:r>
                        <a:rPr lang="en-GB" sz="1400" baseline="-25000" dirty="0"/>
                        <a:t>2</a:t>
                      </a:r>
                      <a:r>
                        <a:rPr lang="fr-F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</a:t>
                      </a:r>
                      <a:r>
                        <a:rPr lang="en-GB" sz="1400" b="0" u="none" strike="noStrike" baseline="-25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fr-F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959924"/>
                  </a:ext>
                </a:extLst>
              </a:tr>
              <a:tr h="20701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A. Malique 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2,2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6581534"/>
                  </a:ext>
                </a:extLst>
              </a:tr>
              <a:tr h="40759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SO</a:t>
                      </a:r>
                      <a:r>
                        <a:rPr lang="en-GB" sz="1400" baseline="-25000"/>
                        <a:t>2</a:t>
                      </a:r>
                      <a:r>
                        <a:rPr lang="de-DE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 L / T (mg/L)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&lt;7 / &lt;20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9073496"/>
                  </a:ext>
                </a:extLst>
              </a:tr>
              <a:tr h="20701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Nass</a:t>
                      </a:r>
                      <a:r>
                        <a:rPr lang="fr-FR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 (mg/L)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223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8802599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9CA986F7-2998-473E-91D9-A789590F8109}"/>
              </a:ext>
            </a:extLst>
          </p:cNvPr>
          <p:cNvGraphicFramePr>
            <a:graphicFrameLocks noGrp="1"/>
          </p:cNvGraphicFramePr>
          <p:nvPr/>
        </p:nvGraphicFramePr>
        <p:xfrm>
          <a:off x="5260965" y="1859621"/>
          <a:ext cx="3877200" cy="1329252"/>
        </p:xfrm>
        <a:graphic>
          <a:graphicData uri="http://schemas.openxmlformats.org/drawingml/2006/table">
            <a:tbl>
              <a:tblPr/>
              <a:tblGrid>
                <a:gridCol w="1285141">
                  <a:extLst>
                    <a:ext uri="{9D8B030D-6E8A-4147-A177-3AD203B41FA5}">
                      <a16:colId xmlns:a16="http://schemas.microsoft.com/office/drawing/2014/main" val="1082247142"/>
                    </a:ext>
                  </a:extLst>
                </a:gridCol>
                <a:gridCol w="1244039">
                  <a:extLst>
                    <a:ext uri="{9D8B030D-6E8A-4147-A177-3AD203B41FA5}">
                      <a16:colId xmlns:a16="http://schemas.microsoft.com/office/drawing/2014/main" val="373873163"/>
                    </a:ext>
                  </a:extLst>
                </a:gridCol>
                <a:gridCol w="1348020">
                  <a:extLst>
                    <a:ext uri="{9D8B030D-6E8A-4147-A177-3AD203B41FA5}">
                      <a16:colId xmlns:a16="http://schemas.microsoft.com/office/drawing/2014/main" val="1960957610"/>
                    </a:ext>
                  </a:extLst>
                </a:gridCol>
              </a:tblGrid>
              <a:tr h="5311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4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OMEGA +X5_Inoc.Séq.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77766"/>
                  </a:ext>
                </a:extLst>
              </a:tr>
              <a:tr h="36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OMEGA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43924"/>
                  </a:ext>
                </a:extLst>
              </a:tr>
              <a:tr h="428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95740"/>
                  </a:ext>
                </a:extLst>
              </a:tr>
            </a:tbl>
          </a:graphicData>
        </a:graphic>
      </p:graphicFrame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93BF1541-BC0A-420F-8601-B5E1FEE52058}"/>
              </a:ext>
            </a:extLst>
          </p:cNvPr>
          <p:cNvSpPr/>
          <p:nvPr/>
        </p:nvSpPr>
        <p:spPr>
          <a:xfrm rot="10800000">
            <a:off x="8466716" y="2998520"/>
            <a:ext cx="61208" cy="15239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Flèche : angle droit à deux pointes 18">
            <a:extLst>
              <a:ext uri="{FF2B5EF4-FFF2-40B4-BE49-F238E27FC236}">
                <a16:creationId xmlns:a16="http://schemas.microsoft.com/office/drawing/2014/main" id="{A940E5A4-2BA1-4D6D-89E8-4CC917DC716C}"/>
              </a:ext>
            </a:extLst>
          </p:cNvPr>
          <p:cNvSpPr/>
          <p:nvPr/>
        </p:nvSpPr>
        <p:spPr>
          <a:xfrm rot="13355414">
            <a:off x="7693793" y="5415670"/>
            <a:ext cx="492741" cy="470644"/>
          </a:xfrm>
          <a:prstGeom prst="leftUpArrow">
            <a:avLst/>
          </a:prstGeom>
          <a:solidFill>
            <a:schemeClr val="accent3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84EB1E-861C-4710-A77A-B0BA1C52C7C7}"/>
              </a:ext>
            </a:extLst>
          </p:cNvPr>
          <p:cNvSpPr/>
          <p:nvPr/>
        </p:nvSpPr>
        <p:spPr>
          <a:xfrm>
            <a:off x="6959064" y="5784784"/>
            <a:ext cx="1990547" cy="712269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bg1"/>
                </a:solidFill>
                <a:latin typeface="Bliss 2 Light" panose="02000506030000020004" pitchFamily="50" charset="0"/>
              </a:rPr>
              <a:t>ASSEMBLAGE </a:t>
            </a:r>
          </a:p>
          <a:p>
            <a:pPr algn="ctr"/>
            <a:r>
              <a:rPr lang="fr-FR" sz="2000">
                <a:solidFill>
                  <a:schemeClr val="bg1"/>
                </a:solidFill>
                <a:latin typeface="Bliss 2 Light" panose="02000506030000020004" pitchFamily="50" charset="0"/>
              </a:rPr>
              <a:t>(1:1)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09F28F9-5C8E-4E7D-A929-A372A5CC0AE7}"/>
              </a:ext>
            </a:extLst>
          </p:cNvPr>
          <p:cNvSpPr/>
          <p:nvPr/>
        </p:nvSpPr>
        <p:spPr>
          <a:xfrm>
            <a:off x="5223212" y="1292683"/>
            <a:ext cx="1512772" cy="430887"/>
          </a:xfrm>
          <a:prstGeom prst="roundRect">
            <a:avLst>
              <a:gd name="adj" fmla="val 20268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+mj-lt"/>
              </a:rPr>
              <a:t>Bilan analytique des vins secs</a:t>
            </a:r>
            <a:endParaRPr lang="fr-FR" sz="800">
              <a:solidFill>
                <a:schemeClr val="tx2"/>
              </a:solidFill>
            </a:endParaRPr>
          </a:p>
        </p:txBody>
      </p:sp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61EFD340-4C9F-4654-ADA9-1C99C4E9BDAD}"/>
              </a:ext>
            </a:extLst>
          </p:cNvPr>
          <p:cNvGraphicFramePr>
            <a:graphicFrameLocks noGrp="1"/>
          </p:cNvGraphicFramePr>
          <p:nvPr/>
        </p:nvGraphicFramePr>
        <p:xfrm>
          <a:off x="5260966" y="3188873"/>
          <a:ext cx="3877200" cy="2163735"/>
        </p:xfrm>
        <a:graphic>
          <a:graphicData uri="http://schemas.openxmlformats.org/drawingml/2006/table">
            <a:tbl>
              <a:tblPr/>
              <a:tblGrid>
                <a:gridCol w="1172768">
                  <a:extLst>
                    <a:ext uri="{9D8B030D-6E8A-4147-A177-3AD203B41FA5}">
                      <a16:colId xmlns:a16="http://schemas.microsoft.com/office/drawing/2014/main" val="3288205599"/>
                    </a:ext>
                  </a:extLst>
                </a:gridCol>
                <a:gridCol w="1370637">
                  <a:extLst>
                    <a:ext uri="{9D8B030D-6E8A-4147-A177-3AD203B41FA5}">
                      <a16:colId xmlns:a16="http://schemas.microsoft.com/office/drawing/2014/main" val="3495805332"/>
                    </a:ext>
                  </a:extLst>
                </a:gridCol>
                <a:gridCol w="1333795">
                  <a:extLst>
                    <a:ext uri="{9D8B030D-6E8A-4147-A177-3AD203B41FA5}">
                      <a16:colId xmlns:a16="http://schemas.microsoft.com/office/drawing/2014/main" val="1454338423"/>
                    </a:ext>
                  </a:extLst>
                </a:gridCol>
              </a:tblGrid>
              <a:tr h="245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TAV %Vol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11191"/>
                  </a:ext>
                </a:extLst>
              </a:tr>
              <a:tr h="245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51497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  </a:t>
                      </a:r>
                    </a:p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(g/L </a:t>
                      </a:r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en-GB" sz="1600" baseline="-25000"/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SO</a:t>
                      </a:r>
                      <a:r>
                        <a:rPr lang="en-GB" sz="1600" u="none" strike="noStrike" baseline="-25000">
                          <a:effectLst/>
                        </a:rPr>
                        <a:t>4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32085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A. Lactique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10767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A. Malique (g/L)*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8348"/>
                  </a:ext>
                </a:extLst>
              </a:tr>
              <a:tr h="2451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/>
                        <a:t>SO</a:t>
                      </a:r>
                      <a:r>
                        <a:rPr lang="en-GB" sz="1400" baseline="-25000"/>
                        <a:t>2 </a:t>
                      </a:r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(mg/L)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lq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48896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54170738-31CF-4C42-A6FB-135806ADB457}"/>
              </a:ext>
            </a:extLst>
          </p:cNvPr>
          <p:cNvSpPr txBox="1"/>
          <p:nvPr/>
        </p:nvSpPr>
        <p:spPr>
          <a:xfrm>
            <a:off x="104250" y="6621452"/>
            <a:ext cx="893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2"/>
                </a:solidFill>
              </a:rPr>
              <a:t>*Consommation partielle d’acide malique par l’OMEGA (en accord avec d’autres essais)</a:t>
            </a:r>
            <a:endParaRPr lang="fr-FR" sz="1400" i="1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A711F8E-0573-40F0-850B-0C2936C37BC0}"/>
              </a:ext>
            </a:extLst>
          </p:cNvPr>
          <p:cNvSpPr/>
          <p:nvPr/>
        </p:nvSpPr>
        <p:spPr>
          <a:xfrm>
            <a:off x="88084" y="3339817"/>
            <a:ext cx="4852101" cy="546808"/>
          </a:xfrm>
          <a:prstGeom prst="roundRect">
            <a:avLst>
              <a:gd name="adj" fmla="val 2026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Stratégie de réduction de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SO₂ </a:t>
            </a:r>
            <a:endParaRPr lang="fr-FR" b="1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40E9CB0B-EC27-42BF-99D0-BB5B768A8ED4}"/>
              </a:ext>
            </a:extLst>
          </p:cNvPr>
          <p:cNvSpPr/>
          <p:nvPr/>
        </p:nvSpPr>
        <p:spPr>
          <a:xfrm>
            <a:off x="104250" y="3893189"/>
            <a:ext cx="4819771" cy="56034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tx1"/>
                </a:solidFill>
              </a:rPr>
              <a:t>SO₂</a:t>
            </a:r>
            <a:r>
              <a:rPr lang="fr-FR" sz="1600">
                <a:solidFill>
                  <a:schemeClr val="tx1"/>
                </a:solidFill>
              </a:rPr>
              <a:t> libre et total nécessaire pour obtenir un </a:t>
            </a:r>
          </a:p>
          <a:p>
            <a:pPr algn="ctr"/>
            <a:r>
              <a:rPr lang="fr-FR" sz="1600" b="1">
                <a:solidFill>
                  <a:schemeClr val="tx1"/>
                </a:solidFill>
              </a:rPr>
              <a:t>SO₂ actif de 0,6 mg/L 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5E58BB4E-AD18-4DBE-947C-D57D40D7468B}"/>
              </a:ext>
            </a:extLst>
          </p:cNvPr>
          <p:cNvSpPr/>
          <p:nvPr/>
        </p:nvSpPr>
        <p:spPr>
          <a:xfrm>
            <a:off x="3517025" y="4462386"/>
            <a:ext cx="1437996" cy="50074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>
                <a:solidFill>
                  <a:schemeClr val="tx1"/>
                </a:solidFill>
              </a:rPr>
              <a:t>Bilan SO₂ faible</a:t>
            </a:r>
            <a:endParaRPr lang="fr-FR" sz="1600" i="1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94B1BA-8602-4BFB-A428-268ED71B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91" y="4193418"/>
            <a:ext cx="4712616" cy="25239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BB5101-22D0-4500-8ECC-4A5B7BCAE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005" y="628867"/>
            <a:ext cx="3519577" cy="2753063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A1A342D-266D-477C-B306-972E0776BF55}"/>
              </a:ext>
            </a:extLst>
          </p:cNvPr>
          <p:cNvSpPr/>
          <p:nvPr/>
        </p:nvSpPr>
        <p:spPr>
          <a:xfrm>
            <a:off x="4362679" y="6122959"/>
            <a:ext cx="2195708" cy="417218"/>
          </a:xfrm>
          <a:prstGeom prst="roundRect">
            <a:avLst>
              <a:gd name="adj" fmla="val 20268"/>
            </a:avLst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sym typeface="Wingdings" panose="05000000000000000000" pitchFamily="2" charset="2"/>
              </a:rPr>
              <a:t>Sulfitage 2,3 g/</a:t>
            </a:r>
            <a:r>
              <a:rPr lang="fr-FR" b="1" i="1" dirty="0" err="1">
                <a:solidFill>
                  <a:schemeClr val="bg1"/>
                </a:solidFill>
                <a:sym typeface="Wingdings" panose="05000000000000000000" pitchFamily="2" charset="2"/>
              </a:rPr>
              <a:t>hL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A1F25F3-D140-4C0C-B474-CFC6E0CC92F9}"/>
              </a:ext>
            </a:extLst>
          </p:cNvPr>
          <p:cNvSpPr/>
          <p:nvPr/>
        </p:nvSpPr>
        <p:spPr>
          <a:xfrm>
            <a:off x="4362679" y="5650993"/>
            <a:ext cx="2195707" cy="401026"/>
          </a:xfrm>
          <a:prstGeom prst="roundRect">
            <a:avLst>
              <a:gd name="adj" fmla="val 20268"/>
            </a:avLst>
          </a:prstGeom>
          <a:solidFill>
            <a:srgbClr val="ED8405"/>
          </a:solidFill>
          <a:ln w="12700">
            <a:solidFill>
              <a:srgbClr val="ED840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/>
                </a:solidFill>
                <a:sym typeface="Wingdings" panose="05000000000000000000" pitchFamily="2" charset="2"/>
              </a:rPr>
              <a:t>Sulfitage 3,5 g/</a:t>
            </a:r>
            <a:r>
              <a:rPr lang="fr-FR" b="1" i="1" dirty="0" err="1">
                <a:solidFill>
                  <a:schemeClr val="bg1"/>
                </a:solidFill>
                <a:sym typeface="Wingdings" panose="05000000000000000000" pitchFamily="2" charset="2"/>
              </a:rPr>
              <a:t>hL</a:t>
            </a:r>
            <a:r>
              <a:rPr lang="fr-FR" b="1" i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FB004659-D7D1-4A99-9423-707A7CF8E9EE}"/>
              </a:ext>
            </a:extLst>
          </p:cNvPr>
          <p:cNvSpPr/>
          <p:nvPr/>
        </p:nvSpPr>
        <p:spPr>
          <a:xfrm rot="5400000" flipH="1">
            <a:off x="6604708" y="2943550"/>
            <a:ext cx="500745" cy="4566166"/>
          </a:xfrm>
          <a:prstGeom prst="downArrow">
            <a:avLst/>
          </a:prstGeom>
          <a:noFill/>
          <a:ln w="2857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3" grpId="0"/>
      <p:bldP spid="34" grpId="0" animBg="1"/>
      <p:bldP spid="37" grpId="0" animBg="1"/>
      <p:bldP spid="39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AC11B1-F148-4368-B733-ED7FA3DDE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264835" cy="831343"/>
          </a:xfrm>
          <a:prstGeom prst="rect">
            <a:avLst/>
          </a:prstGeom>
        </p:spPr>
      </p:pic>
      <p:pic>
        <p:nvPicPr>
          <p:cNvPr id="8" name="Image 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70F0D55-BD32-4E42-A9B7-78D535AF5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99" y="989397"/>
            <a:ext cx="433042" cy="778572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83CDE1F-7AB3-43C3-A57E-C57CB53FF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78" y="937020"/>
            <a:ext cx="433042" cy="778572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EF5053E5-0B1B-4FEB-B42B-A7DC33A69853}"/>
              </a:ext>
            </a:extLst>
          </p:cNvPr>
          <p:cNvSpPr txBox="1">
            <a:spLocks/>
          </p:cNvSpPr>
          <p:nvPr/>
        </p:nvSpPr>
        <p:spPr>
          <a:xfrm>
            <a:off x="148661" y="45785"/>
            <a:ext cx="55263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200"/>
              <a:t>Essai Grenache Rosé, Languedoc 2021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8C13B5C-AE40-4526-A0CF-9931F763F870}"/>
              </a:ext>
            </a:extLst>
          </p:cNvPr>
          <p:cNvSpPr/>
          <p:nvPr/>
        </p:nvSpPr>
        <p:spPr>
          <a:xfrm>
            <a:off x="5211367" y="1277350"/>
            <a:ext cx="1512772" cy="430887"/>
          </a:xfrm>
          <a:prstGeom prst="roundRect">
            <a:avLst>
              <a:gd name="adj" fmla="val 20268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+mj-lt"/>
              </a:rPr>
              <a:t>Bilan analytique des vins secs</a:t>
            </a:r>
            <a:endParaRPr lang="fr-FR" sz="800">
              <a:solidFill>
                <a:schemeClr val="tx2"/>
              </a:solidFill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8480E86-E4AA-4937-ACB4-425B246D7B3F}"/>
              </a:ext>
            </a:extLst>
          </p:cNvPr>
          <p:cNvGraphicFramePr>
            <a:graphicFrameLocks noGrp="1"/>
          </p:cNvGraphicFramePr>
          <p:nvPr/>
        </p:nvGraphicFramePr>
        <p:xfrm>
          <a:off x="5260965" y="1859621"/>
          <a:ext cx="3877200" cy="1329252"/>
        </p:xfrm>
        <a:graphic>
          <a:graphicData uri="http://schemas.openxmlformats.org/drawingml/2006/table">
            <a:tbl>
              <a:tblPr/>
              <a:tblGrid>
                <a:gridCol w="1285141">
                  <a:extLst>
                    <a:ext uri="{9D8B030D-6E8A-4147-A177-3AD203B41FA5}">
                      <a16:colId xmlns:a16="http://schemas.microsoft.com/office/drawing/2014/main" val="1082247142"/>
                    </a:ext>
                  </a:extLst>
                </a:gridCol>
                <a:gridCol w="1244039">
                  <a:extLst>
                    <a:ext uri="{9D8B030D-6E8A-4147-A177-3AD203B41FA5}">
                      <a16:colId xmlns:a16="http://schemas.microsoft.com/office/drawing/2014/main" val="373873163"/>
                    </a:ext>
                  </a:extLst>
                </a:gridCol>
                <a:gridCol w="1348020">
                  <a:extLst>
                    <a:ext uri="{9D8B030D-6E8A-4147-A177-3AD203B41FA5}">
                      <a16:colId xmlns:a16="http://schemas.microsoft.com/office/drawing/2014/main" val="1960957610"/>
                    </a:ext>
                  </a:extLst>
                </a:gridCol>
              </a:tblGrid>
              <a:tr h="5311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4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Bliss 2 Light" panose="02000506030000020004" pitchFamily="50" charset="0"/>
                        </a:rPr>
                        <a:t>OMEGA +X5_Inoc.Séq.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77766"/>
                  </a:ext>
                </a:extLst>
              </a:tr>
              <a:tr h="369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OMEGA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43924"/>
                  </a:ext>
                </a:extLst>
              </a:tr>
              <a:tr h="428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X5</a:t>
                      </a: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20 g/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Bliss 2 Light" panose="02000506030000020004" pitchFamily="50" charset="0"/>
                        </a:rPr>
                        <a:t>hL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Bliss 2 Light" panose="02000506030000020004" pitchFamily="50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95740"/>
                  </a:ext>
                </a:extLst>
              </a:tr>
            </a:tbl>
          </a:graphicData>
        </a:graphic>
      </p:graphicFrame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1DA6C802-2504-464A-ABFE-2A2BF2ED0D26}"/>
              </a:ext>
            </a:extLst>
          </p:cNvPr>
          <p:cNvSpPr/>
          <p:nvPr/>
        </p:nvSpPr>
        <p:spPr>
          <a:xfrm rot="10800000">
            <a:off x="8466716" y="2998520"/>
            <a:ext cx="61208" cy="15239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6508FB6F-1491-4273-9C4D-5BAE4F95D3EB}"/>
              </a:ext>
            </a:extLst>
          </p:cNvPr>
          <p:cNvGraphicFramePr>
            <a:graphicFrameLocks noGrp="1"/>
          </p:cNvGraphicFramePr>
          <p:nvPr/>
        </p:nvGraphicFramePr>
        <p:xfrm>
          <a:off x="5260966" y="3188873"/>
          <a:ext cx="3877200" cy="2163735"/>
        </p:xfrm>
        <a:graphic>
          <a:graphicData uri="http://schemas.openxmlformats.org/drawingml/2006/table">
            <a:tbl>
              <a:tblPr/>
              <a:tblGrid>
                <a:gridCol w="1172768">
                  <a:extLst>
                    <a:ext uri="{9D8B030D-6E8A-4147-A177-3AD203B41FA5}">
                      <a16:colId xmlns:a16="http://schemas.microsoft.com/office/drawing/2014/main" val="3288205599"/>
                    </a:ext>
                  </a:extLst>
                </a:gridCol>
                <a:gridCol w="1370637">
                  <a:extLst>
                    <a:ext uri="{9D8B030D-6E8A-4147-A177-3AD203B41FA5}">
                      <a16:colId xmlns:a16="http://schemas.microsoft.com/office/drawing/2014/main" val="3495805332"/>
                    </a:ext>
                  </a:extLst>
                </a:gridCol>
                <a:gridCol w="1333795">
                  <a:extLst>
                    <a:ext uri="{9D8B030D-6E8A-4147-A177-3AD203B41FA5}">
                      <a16:colId xmlns:a16="http://schemas.microsoft.com/office/drawing/2014/main" val="1454338423"/>
                    </a:ext>
                  </a:extLst>
                </a:gridCol>
              </a:tblGrid>
              <a:tr h="245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TAV %Vol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11191"/>
                  </a:ext>
                </a:extLst>
              </a:tr>
              <a:tr h="245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51497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  </a:t>
                      </a:r>
                    </a:p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(g/L </a:t>
                      </a:r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en-GB" sz="1600" baseline="-25000"/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SO</a:t>
                      </a:r>
                      <a:r>
                        <a:rPr lang="en-GB" sz="1600" u="none" strike="noStrike" baseline="-25000">
                          <a:effectLst/>
                        </a:rPr>
                        <a:t>4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32085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A. Lactique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10767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A. Malique (g/L)</a:t>
                      </a:r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8348"/>
                  </a:ext>
                </a:extLst>
              </a:tr>
              <a:tr h="2451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/>
                        <a:t>SO</a:t>
                      </a:r>
                      <a:r>
                        <a:rPr lang="en-GB" sz="1400" baseline="-25000"/>
                        <a:t>2 </a:t>
                      </a:r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(mg/L)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fr-F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lq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48896"/>
                  </a:ext>
                </a:extLst>
              </a:tr>
            </a:tbl>
          </a:graphicData>
        </a:graphic>
      </p:graphicFrame>
      <p:sp>
        <p:nvSpPr>
          <p:cNvPr id="25" name="Flèche : angle droit à deux pointes 24">
            <a:extLst>
              <a:ext uri="{FF2B5EF4-FFF2-40B4-BE49-F238E27FC236}">
                <a16:creationId xmlns:a16="http://schemas.microsoft.com/office/drawing/2014/main" id="{4CF5C148-2129-4564-B5BE-F86060ED7ACD}"/>
              </a:ext>
            </a:extLst>
          </p:cNvPr>
          <p:cNvSpPr/>
          <p:nvPr/>
        </p:nvSpPr>
        <p:spPr>
          <a:xfrm rot="13355414">
            <a:off x="7693793" y="5415670"/>
            <a:ext cx="492741" cy="470644"/>
          </a:xfrm>
          <a:prstGeom prst="leftUpArrow">
            <a:avLst/>
          </a:prstGeom>
          <a:solidFill>
            <a:schemeClr val="accent3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ECA982-32A9-49CE-BBFD-710BD3A32EF6}"/>
              </a:ext>
            </a:extLst>
          </p:cNvPr>
          <p:cNvSpPr/>
          <p:nvPr/>
        </p:nvSpPr>
        <p:spPr>
          <a:xfrm>
            <a:off x="6959064" y="5784784"/>
            <a:ext cx="1990547" cy="712269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bg1"/>
                </a:solidFill>
                <a:latin typeface="Bliss 2 Light" panose="02000506030000020004" pitchFamily="50" charset="0"/>
              </a:rPr>
              <a:t>ASSEMBLAGE </a:t>
            </a:r>
          </a:p>
          <a:p>
            <a:pPr algn="ctr"/>
            <a:r>
              <a:rPr lang="fr-FR" sz="2000">
                <a:solidFill>
                  <a:schemeClr val="bg1"/>
                </a:solidFill>
                <a:latin typeface="Bliss 2 Light" panose="02000506030000020004" pitchFamily="50" charset="0"/>
              </a:rPr>
              <a:t>(1:1)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9808038-B051-423A-9CE6-F95CD3C2301C}"/>
              </a:ext>
            </a:extLst>
          </p:cNvPr>
          <p:cNvSpPr/>
          <p:nvPr/>
        </p:nvSpPr>
        <p:spPr>
          <a:xfrm>
            <a:off x="259466" y="711639"/>
            <a:ext cx="2538818" cy="450762"/>
          </a:xfrm>
          <a:prstGeom prst="roundRect">
            <a:avLst>
              <a:gd name="adj" fmla="val 20268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>
                <a:solidFill>
                  <a:schemeClr val="tx2"/>
                </a:solidFill>
                <a:latin typeface="+mj-lt"/>
              </a:rPr>
              <a:t>Profils sensoriels des vins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77EBB53-2C0E-4455-8BCB-7CA1AF102A3C}"/>
              </a:ext>
            </a:extLst>
          </p:cNvPr>
          <p:cNvSpPr/>
          <p:nvPr/>
        </p:nvSpPr>
        <p:spPr>
          <a:xfrm>
            <a:off x="295611" y="5515275"/>
            <a:ext cx="4500000" cy="981778"/>
          </a:xfrm>
          <a:prstGeom prst="roundRect">
            <a:avLst/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7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Apport de </a:t>
            </a:r>
            <a:r>
              <a:rPr lang="fr-FR" sz="17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fraîcheur dans les assemblages.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831407-71FF-434F-90AA-6590611AF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280" y="822734"/>
            <a:ext cx="6761050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91155-94E3-40AC-A706-62BF99AC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92" y="0"/>
            <a:ext cx="8064650" cy="470388"/>
          </a:xfrm>
        </p:spPr>
        <p:txBody>
          <a:bodyPr/>
          <a:lstStyle/>
          <a:p>
            <a:r>
              <a:rPr lang="fr-FR" sz="2400" dirty="0">
                <a:latin typeface="+mj-lt"/>
              </a:rPr>
              <a:t>Modulation de </a:t>
            </a:r>
            <a:r>
              <a:rPr lang="fr-FR" sz="24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BIO</a:t>
            </a:r>
            <a:r>
              <a:rPr lang="fr-FR" sz="2400" dirty="0" err="1">
                <a:latin typeface="+mj-lt"/>
              </a:rPr>
              <a:t>acidifcation</a:t>
            </a:r>
            <a:r>
              <a:rPr lang="fr-FR" sz="2400" dirty="0">
                <a:latin typeface="+mj-lt"/>
              </a:rPr>
              <a:t> par </a:t>
            </a:r>
            <a:r>
              <a:rPr lang="fr-FR" sz="2400" b="1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Zymaflore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® OMEGA</a:t>
            </a:r>
            <a:b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9359FF5-18FE-453B-AA2A-9DD1428695F9}"/>
              </a:ext>
            </a:extLst>
          </p:cNvPr>
          <p:cNvGraphicFramePr/>
          <p:nvPr/>
        </p:nvGraphicFramePr>
        <p:xfrm>
          <a:off x="958394" y="3203281"/>
          <a:ext cx="7620000" cy="85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99614C36-E2E6-453E-9A37-E1BBFCB9E01D}"/>
              </a:ext>
            </a:extLst>
          </p:cNvPr>
          <p:cNvSpPr/>
          <p:nvPr/>
        </p:nvSpPr>
        <p:spPr>
          <a:xfrm>
            <a:off x="3466968" y="4941760"/>
            <a:ext cx="5135078" cy="729023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court  délai de SC (~24h) / long délai de SC (&gt;2 jours)</a:t>
            </a:r>
          </a:p>
          <a:p>
            <a:pPr lvl="1" algn="ctr"/>
            <a:r>
              <a:rPr lang="fr-FR" sz="2000" dirty="0">
                <a:solidFill>
                  <a:schemeClr val="tx1"/>
                </a:solidFill>
                <a:latin typeface="Bliss 2 Light" panose="02000506030000020004" pitchFamily="50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Bliss 2 Light" panose="02000506030000020004" pitchFamily="50" charset="0"/>
              </a:rPr>
              <a:t>Inoculation séquentielle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D80E38A-9137-4F3B-9180-F4C9F2BA08D9}"/>
              </a:ext>
            </a:extLst>
          </p:cNvPr>
          <p:cNvGraphicFramePr/>
          <p:nvPr/>
        </p:nvGraphicFramePr>
        <p:xfrm>
          <a:off x="3370605" y="2408281"/>
          <a:ext cx="5135078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88F1C02-B30A-4C29-BA72-42748C6FBA9B}"/>
              </a:ext>
            </a:extLst>
          </p:cNvPr>
          <p:cNvGraphicFramePr/>
          <p:nvPr/>
        </p:nvGraphicFramePr>
        <p:xfrm>
          <a:off x="3345205" y="4139893"/>
          <a:ext cx="5233189" cy="72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AB3AFB8A-9564-48EC-AA8F-78374963E871}"/>
              </a:ext>
            </a:extLst>
          </p:cNvPr>
          <p:cNvSpPr/>
          <p:nvPr/>
        </p:nvSpPr>
        <p:spPr>
          <a:xfrm>
            <a:off x="911177" y="1645926"/>
            <a:ext cx="5063004" cy="62882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000">
                <a:solidFill>
                  <a:schemeClr val="tx1"/>
                </a:solidFill>
                <a:latin typeface="Bliss 2 Light" panose="02000506030000020004" pitchFamily="50" charset="0"/>
              </a:rPr>
              <a:t>FML réalisable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C0F314-4EEF-425C-88EB-2322588B10C5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AL : acide lactique</a:t>
            </a:r>
            <a:endParaRPr lang="fr-FR" sz="1400" i="1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BA32E24-D959-4F2F-9074-480EA7F7E83E}"/>
              </a:ext>
            </a:extLst>
          </p:cNvPr>
          <p:cNvGrpSpPr/>
          <p:nvPr/>
        </p:nvGrpSpPr>
        <p:grpSpPr>
          <a:xfrm>
            <a:off x="3442679" y="2359475"/>
            <a:ext cx="2749468" cy="739806"/>
            <a:chOff x="2483720" y="-10783"/>
            <a:chExt cx="2749468" cy="739806"/>
          </a:xfrm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F3884883-2928-4688-A3ED-512FF2449095}"/>
                </a:ext>
              </a:extLst>
            </p:cNvPr>
            <p:cNvSpPr/>
            <p:nvPr/>
          </p:nvSpPr>
          <p:spPr>
            <a:xfrm>
              <a:off x="2483720" y="0"/>
              <a:ext cx="2749468" cy="729023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8B162309-0D4C-4550-8EA0-1B3A5C77E2BF}"/>
                </a:ext>
              </a:extLst>
            </p:cNvPr>
            <p:cNvSpPr txBox="1"/>
            <p:nvPr/>
          </p:nvSpPr>
          <p:spPr>
            <a:xfrm>
              <a:off x="2693596" y="-10783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bg1"/>
                  </a:solidFill>
                  <a:latin typeface="Bliss 2 Light" panose="02000506030000020004" pitchFamily="50" charset="0"/>
                </a:rPr>
                <a:t>&gt; 20 °C</a:t>
              </a:r>
              <a:endParaRPr lang="fr-FR" sz="2000" kern="1200" dirty="0"/>
            </a:p>
          </p:txBody>
        </p:sp>
      </p:grp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5535F21E-7A18-407B-B75A-D49675F9EA7C}"/>
              </a:ext>
            </a:extLst>
          </p:cNvPr>
          <p:cNvSpPr/>
          <p:nvPr/>
        </p:nvSpPr>
        <p:spPr>
          <a:xfrm>
            <a:off x="839103" y="900016"/>
            <a:ext cx="5135078" cy="628828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liss 2 Light" panose="02000506030000020004" pitchFamily="50" charset="0"/>
              </a:rPr>
              <a:t>Co-inoculation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faible dosage de </a:t>
            </a:r>
            <a:r>
              <a:rPr lang="el-G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Ω</a:t>
            </a:r>
            <a:r>
              <a:rPr lang="fr-F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    /    dosage élevé de </a:t>
            </a:r>
            <a:r>
              <a:rPr lang="el-GR" sz="1400" dirty="0">
                <a:solidFill>
                  <a:schemeClr val="tx1"/>
                </a:solidFill>
                <a:latin typeface="Bliss 2 Light" panose="02000506030000020004" pitchFamily="50" charset="0"/>
              </a:rPr>
              <a:t>Ω</a:t>
            </a:r>
            <a:endParaRPr lang="fr-FR" sz="14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9E34201-CFFD-442F-BDCD-C809F5DD85D2}"/>
              </a:ext>
            </a:extLst>
          </p:cNvPr>
          <p:cNvGrpSpPr/>
          <p:nvPr/>
        </p:nvGrpSpPr>
        <p:grpSpPr>
          <a:xfrm>
            <a:off x="903087" y="2381041"/>
            <a:ext cx="2749468" cy="788898"/>
            <a:chOff x="-208272" y="-141617"/>
            <a:chExt cx="2749468" cy="788898"/>
          </a:xfrm>
        </p:grpSpPr>
        <p:sp>
          <p:nvSpPr>
            <p:cNvPr id="27" name="Flèche : chevron 26">
              <a:extLst>
                <a:ext uri="{FF2B5EF4-FFF2-40B4-BE49-F238E27FC236}">
                  <a16:creationId xmlns:a16="http://schemas.microsoft.com/office/drawing/2014/main" id="{9918E9D1-0CC3-451F-805A-E80710B2B1C8}"/>
                </a:ext>
              </a:extLst>
            </p:cNvPr>
            <p:cNvSpPr/>
            <p:nvPr/>
          </p:nvSpPr>
          <p:spPr>
            <a:xfrm>
              <a:off x="-208272" y="-141617"/>
              <a:ext cx="2749468" cy="729023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Flèche : chevron 4">
              <a:extLst>
                <a:ext uri="{FF2B5EF4-FFF2-40B4-BE49-F238E27FC236}">
                  <a16:creationId xmlns:a16="http://schemas.microsoft.com/office/drawing/2014/main" id="{E311024C-F7C5-4DA7-B7B2-D20C65AF79D1}"/>
                </a:ext>
              </a:extLst>
            </p:cNvPr>
            <p:cNvSpPr txBox="1"/>
            <p:nvPr/>
          </p:nvSpPr>
          <p:spPr>
            <a:xfrm>
              <a:off x="156239" y="-81742"/>
              <a:ext cx="2020445" cy="72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bg1"/>
                  </a:solidFill>
                  <a:latin typeface="Bliss 2 Light" panose="02000506030000020004" pitchFamily="50" charset="0"/>
                </a:rPr>
                <a:t>&lt; 18°C</a:t>
              </a:r>
              <a:endParaRPr lang="fr-FR" sz="2000" kern="1200" dirty="0"/>
            </a:p>
          </p:txBody>
        </p:sp>
      </p:grpSp>
      <p:pic>
        <p:nvPicPr>
          <p:cNvPr id="19" name="Graphique 18" descr="Geste de balayage avec un remplissage uni">
            <a:extLst>
              <a:ext uri="{FF2B5EF4-FFF2-40B4-BE49-F238E27FC236}">
                <a16:creationId xmlns:a16="http://schemas.microsoft.com/office/drawing/2014/main" id="{A5D50F53-57E1-4114-9B06-EEC048CE1C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0952" y="5048939"/>
            <a:ext cx="1654883" cy="1433842"/>
          </a:xfrm>
          <a:prstGeom prst="rect">
            <a:avLst/>
          </a:prstGeom>
        </p:spPr>
      </p:pic>
      <p:sp>
        <p:nvSpPr>
          <p:cNvPr id="3" name="Flèche : chevron 2">
            <a:extLst>
              <a:ext uri="{FF2B5EF4-FFF2-40B4-BE49-F238E27FC236}">
                <a16:creationId xmlns:a16="http://schemas.microsoft.com/office/drawing/2014/main" id="{A6637FA1-505E-3723-C383-6C35FA2A2657}"/>
              </a:ext>
            </a:extLst>
          </p:cNvPr>
          <p:cNvSpPr/>
          <p:nvPr/>
        </p:nvSpPr>
        <p:spPr>
          <a:xfrm>
            <a:off x="5522614" y="5739313"/>
            <a:ext cx="3141551" cy="754158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fr-FR" sz="2000" b="1" dirty="0">
              <a:solidFill>
                <a:schemeClr val="accent3">
                  <a:lumMod val="75000"/>
                </a:schemeClr>
              </a:solidFill>
              <a:latin typeface="Bliss 2 Light" panose="02000506030000020004" pitchFamily="50" charset="0"/>
            </a:endParaRPr>
          </a:p>
          <a:p>
            <a:pPr lvl="1" algn="ctr"/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  <a:latin typeface="Bliss 2 Light" panose="02000506030000020004" pitchFamily="50" charset="0"/>
              </a:rPr>
              <a:t>BIO</a:t>
            </a:r>
            <a:r>
              <a:rPr lang="fr-FR" sz="20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contrôle</a:t>
            </a:r>
            <a:r>
              <a:rPr lang="fr-FR" sz="2000" dirty="0">
                <a:solidFill>
                  <a:schemeClr val="tx1"/>
                </a:solidFill>
                <a:latin typeface="Bliss 2 Light" panose="02000506030000020004" pitchFamily="50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Bliss 2 Light" panose="02000506030000020004" pitchFamily="50" charset="0"/>
              </a:rPr>
              <a:t>oMEGA</a:t>
            </a:r>
            <a:r>
              <a:rPr lang="fr-FR" sz="1600" dirty="0">
                <a:solidFill>
                  <a:schemeClr val="tx1"/>
                </a:solidFill>
                <a:latin typeface="Bliss 2 Light" panose="02000506030000020004" pitchFamily="50" charset="0"/>
              </a:rPr>
              <a:t> FRESH TANK</a:t>
            </a:r>
          </a:p>
          <a:p>
            <a:pPr lvl="1" algn="ctr"/>
            <a:endParaRPr lang="fr-FR" sz="2000" dirty="0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5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307A2C2D-23DE-49DB-B356-F1CF2AD56304}"/>
              </a:ext>
            </a:extLst>
          </p:cNvPr>
          <p:cNvSpPr txBox="1"/>
          <p:nvPr/>
        </p:nvSpPr>
        <p:spPr>
          <a:xfrm>
            <a:off x="6544372" y="2197033"/>
            <a:ext cx="2507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effectLst/>
                <a:ea typeface="Calibri" panose="020F0502020204030204" pitchFamily="34" charset="0"/>
              </a:rPr>
              <a:t>. </a:t>
            </a:r>
            <a:endParaRPr lang="fr-FR" sz="16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A99FAF-D962-470F-8463-18B140933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" r="2059"/>
          <a:stretch/>
        </p:blipFill>
        <p:spPr>
          <a:xfrm>
            <a:off x="5098487" y="536624"/>
            <a:ext cx="4083062" cy="1101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363772-BC8C-4FD4-9A51-A84913305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56"/>
          <a:stretch/>
        </p:blipFill>
        <p:spPr>
          <a:xfrm>
            <a:off x="6174769" y="-351"/>
            <a:ext cx="2969231" cy="6041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C21B32-0B1D-4785-B6CB-FB1D76D84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97" y="1687215"/>
            <a:ext cx="6112816" cy="3642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D584DF0-E436-4CCB-B53C-E8F5C17CB34F}"/>
              </a:ext>
            </a:extLst>
          </p:cNvPr>
          <p:cNvSpPr/>
          <p:nvPr/>
        </p:nvSpPr>
        <p:spPr>
          <a:xfrm>
            <a:off x="4572000" y="1687214"/>
            <a:ext cx="1909813" cy="3513382"/>
          </a:xfrm>
          <a:prstGeom prst="roundRect">
            <a:avLst/>
          </a:prstGeom>
          <a:solidFill>
            <a:srgbClr val="EC7896">
              <a:alpha val="5882"/>
            </a:srgb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3A5373-765B-47F6-B1EE-926AD2F6C440}"/>
              </a:ext>
            </a:extLst>
          </p:cNvPr>
          <p:cNvSpPr txBox="1"/>
          <p:nvPr/>
        </p:nvSpPr>
        <p:spPr>
          <a:xfrm>
            <a:off x="71431" y="56471"/>
            <a:ext cx="52631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/>
              <a:t>Compatibilité malolactique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6B335E1-4364-43EC-9CCC-23E4707241A4}"/>
              </a:ext>
            </a:extLst>
          </p:cNvPr>
          <p:cNvSpPr/>
          <p:nvPr/>
        </p:nvSpPr>
        <p:spPr>
          <a:xfrm>
            <a:off x="6752556" y="1687216"/>
            <a:ext cx="2090791" cy="3513382"/>
          </a:xfrm>
          <a:prstGeom prst="roundRect">
            <a:avLst>
              <a:gd name="adj" fmla="val 20268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>
                <a:ea typeface="Calibri" panose="020F0502020204030204" pitchFamily="34" charset="0"/>
              </a:rPr>
              <a:t>Durée de FML des vins en fonction de leur teneur en acide lactique. </a:t>
            </a:r>
          </a:p>
          <a:p>
            <a:pPr algn="ctr"/>
            <a:endParaRPr lang="fr-FR" sz="1600" b="1">
              <a:ea typeface="Calibri" panose="020F0502020204030204" pitchFamily="34" charset="0"/>
            </a:endParaRPr>
          </a:p>
          <a:p>
            <a:pPr algn="ctr"/>
            <a:r>
              <a:rPr lang="fr-FR" sz="1600">
                <a:ea typeface="Calibri" panose="020F0502020204030204" pitchFamily="34" charset="0"/>
              </a:rPr>
              <a:t>Au-delà de 4 g/L d’acide lactique, la FML n’est pas initiée 80 jours après l’ensemencement des bactéries lactiques.</a:t>
            </a:r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3EFE3AC-8237-440D-A070-C8D7803B457F}"/>
              </a:ext>
            </a:extLst>
          </p:cNvPr>
          <p:cNvSpPr txBox="1"/>
          <p:nvPr/>
        </p:nvSpPr>
        <p:spPr>
          <a:xfrm>
            <a:off x="0" y="658265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FML : </a:t>
            </a:r>
            <a:r>
              <a:rPr lang="fr-FR" sz="1400" i="1">
                <a:latin typeface="Bliss 2 Light" panose="02000506030000020004" pitchFamily="50" charset="0"/>
              </a:rPr>
              <a:t>fermentation malolactique</a:t>
            </a:r>
            <a:endParaRPr lang="fr-FR" sz="1400" i="1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C5AF0A7-5C59-48F7-B783-8BEAF7B8C6AB}"/>
              </a:ext>
            </a:extLst>
          </p:cNvPr>
          <p:cNvSpPr txBox="1"/>
          <p:nvPr/>
        </p:nvSpPr>
        <p:spPr>
          <a:xfrm>
            <a:off x="448095" y="5046709"/>
            <a:ext cx="1752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>
                <a:latin typeface="Bliss 2 Light" panose="02000506030000020004" pitchFamily="50" charset="0"/>
              </a:rPr>
              <a:t>Favier et al. 2021</a:t>
            </a:r>
            <a:endParaRPr lang="fr-FR" sz="1400" i="1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BB338D9-9602-4E86-AD8C-22A9787AFCBB}"/>
              </a:ext>
            </a:extLst>
          </p:cNvPr>
          <p:cNvSpPr/>
          <p:nvPr/>
        </p:nvSpPr>
        <p:spPr>
          <a:xfrm>
            <a:off x="448095" y="5697530"/>
            <a:ext cx="3774583" cy="687730"/>
          </a:xfrm>
          <a:prstGeom prst="roundRect">
            <a:avLst>
              <a:gd name="adj" fmla="val 20268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3">
                    <a:lumMod val="75000"/>
                  </a:schemeClr>
                </a:solidFill>
                <a:latin typeface="Bliss 2 Light" panose="02000506030000020004" pitchFamily="50" charset="0"/>
              </a:rPr>
              <a:t>FML réalisable</a:t>
            </a:r>
          </a:p>
          <a:p>
            <a:pPr algn="ctr"/>
            <a:r>
              <a:rPr lang="fr-FR" b="1">
                <a:solidFill>
                  <a:schemeClr val="accent3">
                    <a:lumMod val="75000"/>
                  </a:schemeClr>
                </a:solidFill>
                <a:latin typeface="Bliss 2 Light" panose="02000506030000020004" pitchFamily="50" charset="0"/>
              </a:rPr>
              <a:t> &lt; 3-4 g/L d’acide lactique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2FE3277-0973-4CC0-A789-2461A9EB5F82}"/>
              </a:ext>
            </a:extLst>
          </p:cNvPr>
          <p:cNvSpPr/>
          <p:nvPr/>
        </p:nvSpPr>
        <p:spPr>
          <a:xfrm>
            <a:off x="4673868" y="5733618"/>
            <a:ext cx="4169479" cy="687730"/>
          </a:xfrm>
          <a:prstGeom prst="roundRect">
            <a:avLst>
              <a:gd name="adj" fmla="val 20268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err="1">
                <a:solidFill>
                  <a:srgbClr val="E73E51"/>
                </a:solidFill>
                <a:latin typeface="Bliss 2 Light" panose="02000506030000020004" pitchFamily="50" charset="0"/>
              </a:rPr>
              <a:t>BIO</a:t>
            </a:r>
            <a:r>
              <a:rPr lang="fr-FR" err="1">
                <a:solidFill>
                  <a:srgbClr val="E73E51"/>
                </a:solidFill>
                <a:latin typeface="Bliss 2 Light" panose="02000506030000020004" pitchFamily="50" charset="0"/>
              </a:rPr>
              <a:t>contrôle</a:t>
            </a:r>
            <a:r>
              <a:rPr lang="fr-FR">
                <a:solidFill>
                  <a:srgbClr val="E73E51"/>
                </a:solidFill>
                <a:latin typeface="Bliss 2 Light" panose="02000506030000020004" pitchFamily="50" charset="0"/>
              </a:rPr>
              <a:t> par l’inhibition de la FML </a:t>
            </a:r>
          </a:p>
          <a:p>
            <a:pPr algn="ctr"/>
            <a:r>
              <a:rPr lang="fr-FR">
                <a:solidFill>
                  <a:srgbClr val="E73E51"/>
                </a:solidFill>
                <a:latin typeface="Bliss 2 Light" panose="02000506030000020004" pitchFamily="50" charset="0"/>
              </a:rPr>
              <a:t>&gt; 3-4 g/L d’acide lactique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1A213A6-3F85-4717-85C3-1B938B94F251}"/>
              </a:ext>
            </a:extLst>
          </p:cNvPr>
          <p:cNvSpPr/>
          <p:nvPr/>
        </p:nvSpPr>
        <p:spPr>
          <a:xfrm>
            <a:off x="267127" y="648662"/>
            <a:ext cx="4657603" cy="903805"/>
          </a:xfrm>
          <a:prstGeom prst="roundRect">
            <a:avLst>
              <a:gd name="adj" fmla="val 20268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>
                <a:latin typeface="Bliss 2 Light" panose="02000506030000020004" pitchFamily="50" charset="0"/>
              </a:rPr>
              <a:t>En fonction de la concentration en acide lactique, la </a:t>
            </a:r>
            <a:r>
              <a:rPr lang="fr-FR" b="1">
                <a:solidFill>
                  <a:srgbClr val="005745"/>
                </a:solidFill>
                <a:latin typeface="Bliss 2 Light" panose="02000506030000020004" pitchFamily="50" charset="0"/>
              </a:rPr>
              <a:t>FML </a:t>
            </a:r>
            <a:r>
              <a:rPr lang="fr-FR">
                <a:solidFill>
                  <a:schemeClr val="tx1"/>
                </a:solidFill>
                <a:latin typeface="Bliss 2 Light" panose="02000506030000020004" pitchFamily="50" charset="0"/>
              </a:rPr>
              <a:t>est soit</a:t>
            </a:r>
            <a:r>
              <a:rPr lang="fr-FR">
                <a:solidFill>
                  <a:schemeClr val="accent3">
                    <a:lumMod val="75000"/>
                  </a:schemeClr>
                </a:solidFill>
                <a:latin typeface="Bliss 2 Light" panose="02000506030000020004" pitchFamily="50" charset="0"/>
              </a:rPr>
              <a:t> </a:t>
            </a:r>
            <a:r>
              <a:rPr lang="fr-FR" b="1">
                <a:solidFill>
                  <a:schemeClr val="accent3">
                    <a:lumMod val="75000"/>
                  </a:schemeClr>
                </a:solidFill>
                <a:latin typeface="Bliss 2 Light" panose="02000506030000020004" pitchFamily="50" charset="0"/>
              </a:rPr>
              <a:t>réalisable</a:t>
            </a:r>
            <a:r>
              <a:rPr lang="fr-FR" b="1">
                <a:solidFill>
                  <a:srgbClr val="005745"/>
                </a:solidFill>
                <a:latin typeface="Bliss 2 Light" panose="02000506030000020004" pitchFamily="50" charset="0"/>
              </a:rPr>
              <a:t>, </a:t>
            </a:r>
            <a:r>
              <a:rPr lang="fr-FR">
                <a:solidFill>
                  <a:schemeClr val="tx1"/>
                </a:solidFill>
                <a:latin typeface="Bliss 2 Light" panose="02000506030000020004" pitchFamily="50" charset="0"/>
              </a:rPr>
              <a:t>soit </a:t>
            </a:r>
            <a:r>
              <a:rPr lang="fr-FR" b="1">
                <a:solidFill>
                  <a:srgbClr val="E73E51"/>
                </a:solidFill>
                <a:latin typeface="Bliss 2 Light" panose="02000506030000020004" pitchFamily="50" charset="0"/>
              </a:rPr>
              <a:t>inhibée. </a:t>
            </a:r>
          </a:p>
        </p:txBody>
      </p:sp>
    </p:spTree>
    <p:extLst>
      <p:ext uri="{BB962C8B-B14F-4D97-AF65-F5344CB8AC3E}">
        <p14:creationId xmlns:p14="http://schemas.microsoft.com/office/powerpoint/2010/main" val="28234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6" grpId="0"/>
      <p:bldP spid="28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6B52B10-617F-4E40-84CB-7961F0CE7FBF}"/>
              </a:ext>
            </a:extLst>
          </p:cNvPr>
          <p:cNvSpPr/>
          <p:nvPr/>
        </p:nvSpPr>
        <p:spPr>
          <a:xfrm>
            <a:off x="427727" y="1191009"/>
            <a:ext cx="1620000" cy="900000"/>
          </a:xfrm>
          <a:prstGeom prst="roundRect">
            <a:avLst/>
          </a:prstGeom>
          <a:solidFill>
            <a:srgbClr val="F9F9F9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ysClr val="windowText" lastClr="000000"/>
                </a:solidFill>
                <a:latin typeface="Bliss 2 Light" panose="02000506030000020004" pitchFamily="50" charset="0"/>
              </a:rPr>
              <a:t>Gestion   viticole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BA35F47-4D90-4A20-A0D6-E79CA3D18EF1}"/>
              </a:ext>
            </a:extLst>
          </p:cNvPr>
          <p:cNvGrpSpPr/>
          <p:nvPr/>
        </p:nvGrpSpPr>
        <p:grpSpPr>
          <a:xfrm>
            <a:off x="2668970" y="2581732"/>
            <a:ext cx="1881372" cy="2475050"/>
            <a:chOff x="539552" y="1172807"/>
            <a:chExt cx="1881372" cy="2475050"/>
          </a:xfrm>
          <a:solidFill>
            <a:srgbClr val="F9F9F9"/>
          </a:solidFill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394C106-4BAB-4DCA-B09D-C0781CE5E6E6}"/>
                </a:ext>
              </a:extLst>
            </p:cNvPr>
            <p:cNvSpPr/>
            <p:nvPr/>
          </p:nvSpPr>
          <p:spPr>
            <a:xfrm>
              <a:off x="679558" y="1172807"/>
              <a:ext cx="1620001" cy="900000"/>
            </a:xfrm>
            <a:prstGeom prst="roundRect">
              <a:avLst/>
            </a:prstGeom>
            <a:grpFill/>
            <a:ln>
              <a:solidFill>
                <a:srgbClr val="00A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  <a:latin typeface="Bliss 2 Light" panose="02000506030000020004" pitchFamily="50" charset="0"/>
                </a:rPr>
                <a:t>Acidification chimique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79418EA-1080-43DF-A84D-9DD6EF4428B5}"/>
                </a:ext>
              </a:extLst>
            </p:cNvPr>
            <p:cNvSpPr/>
            <p:nvPr/>
          </p:nvSpPr>
          <p:spPr>
            <a:xfrm>
              <a:off x="539552" y="2747857"/>
              <a:ext cx="1881372" cy="900000"/>
            </a:xfrm>
            <a:prstGeom prst="roundRect">
              <a:avLst/>
            </a:prstGeom>
            <a:grpFill/>
            <a:ln>
              <a:solidFill>
                <a:srgbClr val="00A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  <a:latin typeface="Bliss 2 Light" panose="02000506030000020004" pitchFamily="50" charset="0"/>
                </a:rPr>
                <a:t>Acide tartrique, malique </a:t>
              </a:r>
            </a:p>
            <a:p>
              <a:pPr algn="ctr"/>
              <a:r>
                <a:rPr lang="fr-FR">
                  <a:solidFill>
                    <a:schemeClr val="tx1"/>
                  </a:solidFill>
                  <a:latin typeface="Bliss 2 Light" panose="02000506030000020004" pitchFamily="50" charset="0"/>
                </a:rPr>
                <a:t>ou lactique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BB3F9BD5-FB2D-4E1E-929C-7EBBAF00A7D0}"/>
                </a:ext>
              </a:extLst>
            </p:cNvPr>
            <p:cNvCxnSpPr>
              <a:cxnSpLocks/>
              <a:stCxn id="11" idx="2"/>
              <a:endCxn id="8" idx="0"/>
            </p:cNvCxnSpPr>
            <p:nvPr/>
          </p:nvCxnSpPr>
          <p:spPr>
            <a:xfrm flipH="1">
              <a:off x="1480238" y="2072807"/>
              <a:ext cx="9321" cy="675050"/>
            </a:xfrm>
            <a:prstGeom prst="straightConnector1">
              <a:avLst/>
            </a:prstGeom>
            <a:grpFill/>
            <a:ln>
              <a:solidFill>
                <a:srgbClr val="00A88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E617222-7FE3-4CAF-BB45-6FD95FA6C548}"/>
              </a:ext>
            </a:extLst>
          </p:cNvPr>
          <p:cNvSpPr/>
          <p:nvPr/>
        </p:nvSpPr>
        <p:spPr>
          <a:xfrm>
            <a:off x="2767853" y="1231732"/>
            <a:ext cx="1620000" cy="900000"/>
          </a:xfrm>
          <a:prstGeom prst="roundRect">
            <a:avLst/>
          </a:prstGeom>
          <a:solidFill>
            <a:srgbClr val="F9F9F9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ysClr val="windowText" lastClr="000000"/>
                </a:solidFill>
                <a:latin typeface="Bliss 2 Light" panose="02000506030000020004" pitchFamily="50" charset="0"/>
              </a:rPr>
              <a:t>Gestion œnologique</a:t>
            </a:r>
          </a:p>
        </p:txBody>
      </p:sp>
      <p:sp>
        <p:nvSpPr>
          <p:cNvPr id="21" name="Flèche : chevron 20">
            <a:extLst>
              <a:ext uri="{FF2B5EF4-FFF2-40B4-BE49-F238E27FC236}">
                <a16:creationId xmlns:a16="http://schemas.microsoft.com/office/drawing/2014/main" id="{ADA4D857-1A16-4B45-9543-6616DCDF5972}"/>
              </a:ext>
            </a:extLst>
          </p:cNvPr>
          <p:cNvSpPr/>
          <p:nvPr/>
        </p:nvSpPr>
        <p:spPr>
          <a:xfrm>
            <a:off x="2228993" y="1497456"/>
            <a:ext cx="217451" cy="28710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C9BFA058-2110-41B5-B4C6-39F773195C1D}"/>
              </a:ext>
            </a:extLst>
          </p:cNvPr>
          <p:cNvSpPr/>
          <p:nvPr/>
        </p:nvSpPr>
        <p:spPr>
          <a:xfrm>
            <a:off x="2301534" y="2888178"/>
            <a:ext cx="217451" cy="28710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E39D026-59EE-4D3A-92A8-FF3D05B346F4}"/>
              </a:ext>
            </a:extLst>
          </p:cNvPr>
          <p:cNvSpPr/>
          <p:nvPr/>
        </p:nvSpPr>
        <p:spPr>
          <a:xfrm>
            <a:off x="5071424" y="2551859"/>
            <a:ext cx="1620001" cy="900000"/>
          </a:xfrm>
          <a:prstGeom prst="roundRect">
            <a:avLst/>
          </a:prstGeom>
          <a:solidFill>
            <a:srgbClr val="F9F9F9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  <a:latin typeface="Bliss 2 Light" panose="02000506030000020004" pitchFamily="50" charset="0"/>
              </a:rPr>
              <a:t>Méthodes physiques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454DCF7-AD4B-49C7-A26D-C476D8480CFA}"/>
              </a:ext>
            </a:extLst>
          </p:cNvPr>
          <p:cNvSpPr/>
          <p:nvPr/>
        </p:nvSpPr>
        <p:spPr>
          <a:xfrm>
            <a:off x="4939995" y="4126909"/>
            <a:ext cx="1751430" cy="1793831"/>
          </a:xfrm>
          <a:prstGeom prst="roundRect">
            <a:avLst/>
          </a:prstGeom>
          <a:solidFill>
            <a:srgbClr val="F9F9F9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  <a:latin typeface="Bliss 2 Light" panose="02000506030000020004" pitchFamily="50" charset="0"/>
              </a:rPr>
              <a:t>Traitement 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Bliss 2 Light" panose="02000506030000020004" pitchFamily="50" charset="0"/>
              </a:rPr>
              <a:t>électro-membranaire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Bliss 2 Light" panose="02000506030000020004" pitchFamily="50" charset="0"/>
              </a:rPr>
              <a:t> échangeur cationique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B7AC988-0E21-4D6D-A829-3068E6DD8A3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15710" y="3429000"/>
            <a:ext cx="0" cy="697909"/>
          </a:xfrm>
          <a:prstGeom prst="straightConnector1">
            <a:avLst/>
          </a:prstGeom>
          <a:ln>
            <a:solidFill>
              <a:srgbClr val="00A88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5DC0BC4F-3A47-433B-A7BF-7ECFDA53C8F8}"/>
              </a:ext>
            </a:extLst>
          </p:cNvPr>
          <p:cNvSpPr/>
          <p:nvPr/>
        </p:nvSpPr>
        <p:spPr>
          <a:xfrm>
            <a:off x="4663182" y="2881165"/>
            <a:ext cx="217451" cy="28710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3E24669-2C83-437D-9823-FC9A0ECCE79B}"/>
              </a:ext>
            </a:extLst>
          </p:cNvPr>
          <p:cNvSpPr/>
          <p:nvPr/>
        </p:nvSpPr>
        <p:spPr>
          <a:xfrm>
            <a:off x="7391602" y="2586954"/>
            <a:ext cx="1620001" cy="900000"/>
          </a:xfrm>
          <a:prstGeom prst="roundRect">
            <a:avLst/>
          </a:prstGeom>
          <a:solidFill>
            <a:srgbClr val="F9F9F9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  <a:latin typeface="Bliss 2 Light" panose="02000506030000020004" pitchFamily="50" charset="0"/>
              </a:rPr>
              <a:t>Microbiologie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3A3A339-8F19-4981-80BC-D46E777399AA}"/>
              </a:ext>
            </a:extLst>
          </p:cNvPr>
          <p:cNvSpPr/>
          <p:nvPr/>
        </p:nvSpPr>
        <p:spPr>
          <a:xfrm>
            <a:off x="7260917" y="4126909"/>
            <a:ext cx="1881372" cy="1080000"/>
          </a:xfrm>
          <a:prstGeom prst="roundRect">
            <a:avLst/>
          </a:prstGeom>
          <a:solidFill>
            <a:srgbClr val="F9F9F9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err="1">
                <a:solidFill>
                  <a:srgbClr val="00A887"/>
                </a:solidFill>
                <a:latin typeface="Bliss 2 Light" panose="02000506030000020004" pitchFamily="50" charset="0"/>
              </a:rPr>
              <a:t>BIO</a:t>
            </a:r>
            <a:r>
              <a:rPr lang="fr-FR" b="1" err="1">
                <a:solidFill>
                  <a:schemeClr val="tx1"/>
                </a:solidFill>
                <a:latin typeface="Bliss 2 Light" panose="02000506030000020004" pitchFamily="50" charset="0"/>
              </a:rPr>
              <a:t>acidification</a:t>
            </a:r>
            <a:endParaRPr lang="fr-FR" b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7E30C35-8781-4026-B8F2-82BA44336AAD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8201603" y="3486954"/>
            <a:ext cx="0" cy="639955"/>
          </a:xfrm>
          <a:prstGeom prst="straightConnector1">
            <a:avLst/>
          </a:prstGeom>
          <a:ln>
            <a:solidFill>
              <a:srgbClr val="00A88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èche : chevron 36">
            <a:extLst>
              <a:ext uri="{FF2B5EF4-FFF2-40B4-BE49-F238E27FC236}">
                <a16:creationId xmlns:a16="http://schemas.microsoft.com/office/drawing/2014/main" id="{CFFCD117-CD59-410D-A388-82E4EFBCD25B}"/>
              </a:ext>
            </a:extLst>
          </p:cNvPr>
          <p:cNvSpPr/>
          <p:nvPr/>
        </p:nvSpPr>
        <p:spPr>
          <a:xfrm>
            <a:off x="6891857" y="2888178"/>
            <a:ext cx="217451" cy="28710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E151418-E370-4C8E-A399-3223211E37DC}"/>
              </a:ext>
            </a:extLst>
          </p:cNvPr>
          <p:cNvSpPr txBox="1"/>
          <p:nvPr/>
        </p:nvSpPr>
        <p:spPr>
          <a:xfrm>
            <a:off x="2723886" y="5513547"/>
            <a:ext cx="1707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Limite OIV 4 g/L exprimés </a:t>
            </a:r>
          </a:p>
          <a:p>
            <a:pPr algn="ctr"/>
            <a:r>
              <a:rPr lang="fr-FR" sz="1400" dirty="0"/>
              <a:t>en acide tartrique.</a:t>
            </a:r>
          </a:p>
          <a:p>
            <a:pPr algn="ctr"/>
            <a:r>
              <a:rPr lang="fr-FR" sz="1400" dirty="0"/>
              <a:t>Soumis à l’étiquetage</a:t>
            </a:r>
          </a:p>
        </p:txBody>
      </p:sp>
      <p:sp>
        <p:nvSpPr>
          <p:cNvPr id="55" name="Titre 54">
            <a:extLst>
              <a:ext uri="{FF2B5EF4-FFF2-40B4-BE49-F238E27FC236}">
                <a16:creationId xmlns:a16="http://schemas.microsoft.com/office/drawing/2014/main" id="{D04CF35B-6473-474D-AF0C-84C46AF3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00"/>
              <a:t>Gestion d’acidité dans le contexte du réchauffement climatique</a:t>
            </a:r>
          </a:p>
        </p:txBody>
      </p:sp>
      <p:sp>
        <p:nvSpPr>
          <p:cNvPr id="71" name="Flèche : chevron 70">
            <a:extLst>
              <a:ext uri="{FF2B5EF4-FFF2-40B4-BE49-F238E27FC236}">
                <a16:creationId xmlns:a16="http://schemas.microsoft.com/office/drawing/2014/main" id="{6B2D83AD-7C5F-4132-8C4F-16BAA70E0565}"/>
              </a:ext>
            </a:extLst>
          </p:cNvPr>
          <p:cNvSpPr/>
          <p:nvPr/>
        </p:nvSpPr>
        <p:spPr>
          <a:xfrm>
            <a:off x="29010" y="1497455"/>
            <a:ext cx="217451" cy="28710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pic>
        <p:nvPicPr>
          <p:cNvPr id="22" name="Graphique 21" descr="Retour avec un remplissage uni">
            <a:extLst>
              <a:ext uri="{FF2B5EF4-FFF2-40B4-BE49-F238E27FC236}">
                <a16:creationId xmlns:a16="http://schemas.microsoft.com/office/drawing/2014/main" id="{15F15DD1-FF7B-4949-8429-04D3AF6CD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143885" y="5143728"/>
            <a:ext cx="836957" cy="698216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4948935-8C6E-4E76-A4D9-EC82F944867B}"/>
              </a:ext>
            </a:extLst>
          </p:cNvPr>
          <p:cNvSpPr/>
          <p:nvPr/>
        </p:nvSpPr>
        <p:spPr>
          <a:xfrm>
            <a:off x="5815710" y="5956931"/>
            <a:ext cx="3289519" cy="590559"/>
          </a:xfrm>
          <a:prstGeom prst="roundRect">
            <a:avLst/>
          </a:prstGeom>
          <a:solidFill>
            <a:srgbClr val="FFE5E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>
                <a:solidFill>
                  <a:schemeClr val="tx1"/>
                </a:solidFill>
                <a:cs typeface="Calibri" panose="020F0502020204030204" pitchFamily="34" charset="0"/>
              </a:rPr>
              <a:t>Quel microorganisme ?</a:t>
            </a:r>
          </a:p>
        </p:txBody>
      </p:sp>
    </p:spTree>
    <p:extLst>
      <p:ext uri="{BB962C8B-B14F-4D97-AF65-F5344CB8AC3E}">
        <p14:creationId xmlns:p14="http://schemas.microsoft.com/office/powerpoint/2010/main" val="21942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8" grpId="0"/>
      <p:bldP spid="7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077C2-53B6-41D1-A122-476772C1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</a:t>
            </a:r>
            <a:r>
              <a:rPr lang="fr-FR" sz="2800"/>
              <a:t>MISE EN OEUVRE</a:t>
            </a:r>
          </a:p>
        </p:txBody>
      </p:sp>
      <p:pic>
        <p:nvPicPr>
          <p:cNvPr id="8" name="Image 7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EC9F1E47-6780-4A15-94E8-DE3B13590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2" y="924244"/>
            <a:ext cx="665297" cy="6823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9FF696-1A61-46F3-BC51-F4CC7893E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95" y="930075"/>
            <a:ext cx="854703" cy="819091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7D01C71C-D687-4D84-929B-849542A03085}"/>
              </a:ext>
            </a:extLst>
          </p:cNvPr>
          <p:cNvGrpSpPr/>
          <p:nvPr/>
        </p:nvGrpSpPr>
        <p:grpSpPr>
          <a:xfrm>
            <a:off x="2702421" y="970618"/>
            <a:ext cx="1512168" cy="1370984"/>
            <a:chOff x="4310723" y="2962116"/>
            <a:chExt cx="3853282" cy="3450790"/>
          </a:xfrm>
        </p:grpSpPr>
        <p:pic>
          <p:nvPicPr>
            <p:cNvPr id="12" name="Image 11" descr="Une image contenant texte, tasse&#10;&#10;Description générée automatiquement">
              <a:extLst>
                <a:ext uri="{FF2B5EF4-FFF2-40B4-BE49-F238E27FC236}">
                  <a16:creationId xmlns:a16="http://schemas.microsoft.com/office/drawing/2014/main" id="{6C267888-A1DD-4473-B704-A9C48D9B7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3068960"/>
              <a:ext cx="3664013" cy="334394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3C1DE3-670D-4A70-9740-36E53D607344}"/>
                </a:ext>
              </a:extLst>
            </p:cNvPr>
            <p:cNvSpPr/>
            <p:nvPr/>
          </p:nvSpPr>
          <p:spPr>
            <a:xfrm>
              <a:off x="4310723" y="2962116"/>
              <a:ext cx="1858156" cy="933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sz="1200" i="1" err="1">
                <a:solidFill>
                  <a:schemeClr val="tx1"/>
                </a:solidFill>
                <a:latin typeface="Bliss 2 Light" panose="02000506030000020004" pitchFamily="50" charset="0"/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F55B38AE-BB92-4F1A-9765-913AA791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3729">
            <a:off x="1735988" y="-92214"/>
            <a:ext cx="1168166" cy="179812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59B2506-07E9-441B-92A7-C4BD0601CBBE}"/>
              </a:ext>
            </a:extLst>
          </p:cNvPr>
          <p:cNvSpPr txBox="1"/>
          <p:nvPr/>
        </p:nvSpPr>
        <p:spPr>
          <a:xfrm>
            <a:off x="4735850" y="1788271"/>
            <a:ext cx="276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latin typeface="Bliss 2 Light" panose="02000506030000020004" pitchFamily="50" charset="0"/>
              </a:rPr>
              <a:t> X 10 son poids en eau (37° C)</a:t>
            </a:r>
          </a:p>
          <a:p>
            <a:pPr algn="ctr"/>
            <a:r>
              <a:rPr lang="fr-FR" sz="1400">
                <a:solidFill>
                  <a:srgbClr val="FF0066"/>
                </a:solidFill>
                <a:latin typeface="Bliss 2 Light" panose="02000506030000020004" pitchFamily="50" charset="0"/>
              </a:rPr>
              <a:t>± </a:t>
            </a:r>
            <a:r>
              <a:rPr lang="en-GB" sz="1400">
                <a:solidFill>
                  <a:srgbClr val="FF0066"/>
                </a:solidFill>
                <a:latin typeface="Bliss 2 Light" panose="02000506030000020004" pitchFamily="50" charset="0"/>
              </a:rPr>
              <a:t>SUPERSTART® (15-20g/</a:t>
            </a:r>
            <a:r>
              <a:rPr lang="en-GB" sz="1400" err="1">
                <a:solidFill>
                  <a:srgbClr val="FF0066"/>
                </a:solidFill>
                <a:latin typeface="Bliss 2 Light" panose="02000506030000020004" pitchFamily="50" charset="0"/>
              </a:rPr>
              <a:t>hL</a:t>
            </a:r>
            <a:r>
              <a:rPr lang="en-GB" sz="1400">
                <a:solidFill>
                  <a:srgbClr val="FF0066"/>
                </a:solidFill>
                <a:latin typeface="Bliss 2 Light" panose="02000506030000020004" pitchFamily="50" charset="0"/>
              </a:rPr>
              <a:t>)</a:t>
            </a:r>
            <a:endParaRPr lang="fr-FR" sz="1400">
              <a:latin typeface="Bliss 2 Light" panose="02000506030000020004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3A23A01-C38E-4BE4-9944-6235ACB32C7C}"/>
              </a:ext>
            </a:extLst>
          </p:cNvPr>
          <p:cNvSpPr txBox="1"/>
          <p:nvPr/>
        </p:nvSpPr>
        <p:spPr>
          <a:xfrm>
            <a:off x="-173703" y="1701487"/>
            <a:ext cx="254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latin typeface="Bliss 2 Light" panose="02000506030000020004" pitchFamily="50" charset="0"/>
              </a:rPr>
              <a:t>20 minutes </a:t>
            </a:r>
          </a:p>
          <a:p>
            <a:pPr algn="ctr"/>
            <a:r>
              <a:rPr lang="fr-FR" sz="1400" i="1">
                <a:latin typeface="Bliss 2 Light" panose="02000506030000020004" pitchFamily="50" charset="0"/>
              </a:rPr>
              <a:t>(&lt;45min)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C9BC574-BC7C-4063-A23B-730B1D1CA715}"/>
              </a:ext>
            </a:extLst>
          </p:cNvPr>
          <p:cNvSpPr/>
          <p:nvPr/>
        </p:nvSpPr>
        <p:spPr>
          <a:xfrm>
            <a:off x="541259" y="2416795"/>
            <a:ext cx="3967917" cy="5232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chemeClr val="tx1"/>
                </a:solidFill>
                <a:latin typeface="Bliss 2 Light" panose="02000506030000020004" pitchFamily="50" charset="0"/>
              </a:rPr>
              <a:t>Co-inoculation</a:t>
            </a:r>
          </a:p>
          <a:p>
            <a:pPr algn="ctr"/>
            <a:r>
              <a:rPr lang="fr-FR" sz="2000" b="1" i="1" dirty="0">
                <a:solidFill>
                  <a:schemeClr val="tx1"/>
                </a:solidFill>
                <a:latin typeface="Bliss 2 Light" panose="02000506030000020004" pitchFamily="50" charset="0"/>
              </a:rPr>
              <a:t> (levurage simultané)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9DBAF31-CEEF-4623-99AB-DEAF7857B4F9}"/>
              </a:ext>
            </a:extLst>
          </p:cNvPr>
          <p:cNvSpPr/>
          <p:nvPr/>
        </p:nvSpPr>
        <p:spPr>
          <a:xfrm>
            <a:off x="4735850" y="2416796"/>
            <a:ext cx="3967917" cy="5232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>
                <a:solidFill>
                  <a:schemeClr val="tx1"/>
                </a:solidFill>
                <a:latin typeface="Bliss 2 Light" panose="02000506030000020004" pitchFamily="50" charset="0"/>
              </a:rPr>
              <a:t>Inoculation séquentielle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1095A57-FB31-4668-8244-8864D20B6CEE}"/>
              </a:ext>
            </a:extLst>
          </p:cNvPr>
          <p:cNvSpPr txBox="1"/>
          <p:nvPr/>
        </p:nvSpPr>
        <p:spPr>
          <a:xfrm>
            <a:off x="37294" y="2978358"/>
            <a:ext cx="447188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i="1" u="sng" dirty="0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Dose : 20 g/</a:t>
            </a:r>
            <a:r>
              <a:rPr lang="fr-FR" sz="1600" i="1" u="sng" dirty="0" err="1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hL</a:t>
            </a:r>
            <a:endParaRPr lang="fr-FR" sz="1600" i="1" u="sng" dirty="0">
              <a:solidFill>
                <a:schemeClr val="accent3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sz="1500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  <a:cs typeface="Calibri" panose="020F0502020204030204" pitchFamily="34" charset="0"/>
              </a:rPr>
              <a:t>Préparer un levain de </a:t>
            </a:r>
            <a:r>
              <a:rPr lang="fr-FR" sz="1500" i="1" dirty="0">
                <a:latin typeface="+mj-lt"/>
                <a:cs typeface="Calibri" panose="020F0502020204030204" pitchFamily="34" charset="0"/>
              </a:rPr>
              <a:t>S. cerevisiae </a:t>
            </a:r>
            <a:r>
              <a:rPr lang="fr-FR" sz="1500" dirty="0">
                <a:latin typeface="+mj-lt"/>
                <a:cs typeface="Calibri" panose="020F0502020204030204" pitchFamily="34" charset="0"/>
              </a:rPr>
              <a:t>selon le protocole LAFFORT® habituel (15-20 g/</a:t>
            </a:r>
            <a:r>
              <a:rPr lang="fr-FR" sz="1500" dirty="0" err="1">
                <a:latin typeface="+mj-lt"/>
                <a:cs typeface="Calibri" panose="020F0502020204030204" pitchFamily="34" charset="0"/>
              </a:rPr>
              <a:t>hL</a:t>
            </a:r>
            <a:r>
              <a:rPr lang="fr-FR" sz="1500" dirty="0">
                <a:latin typeface="+mj-lt"/>
                <a:cs typeface="Calibri" panose="020F0502020204030204" pitchFamily="34" charset="0"/>
              </a:rPr>
              <a:t>).</a:t>
            </a:r>
          </a:p>
          <a:p>
            <a:pPr marL="342900" indent="-342900" algn="l">
              <a:buFont typeface="+mj-lt"/>
              <a:buAutoNum type="arabicPeriod"/>
            </a:pPr>
            <a:endParaRPr lang="fr-FR" sz="1500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  <a:cs typeface="Calibri" panose="020F0502020204030204" pitchFamily="34" charset="0"/>
              </a:rPr>
              <a:t>Préparer le levain de ZYMAFLORE® OMEGA</a:t>
            </a:r>
            <a:r>
              <a:rPr lang="fr-FR" sz="1500" i="1" baseline="30000" dirty="0">
                <a:latin typeface="+mj-lt"/>
                <a:cs typeface="Calibri" panose="020F0502020204030204" pitchFamily="34" charset="0"/>
              </a:rPr>
              <a:t>LT</a:t>
            </a:r>
            <a:r>
              <a:rPr lang="fr-FR" sz="1500" i="1" dirty="0">
                <a:latin typeface="+mj-lt"/>
                <a:cs typeface="Calibri" panose="020F0502020204030204" pitchFamily="34" charset="0"/>
              </a:rPr>
              <a:t>.</a:t>
            </a:r>
            <a:endParaRPr lang="fr-FR" sz="1500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fr-FR" sz="1500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  <a:cs typeface="Calibri" panose="020F0502020204030204" pitchFamily="34" charset="0"/>
              </a:rPr>
              <a:t>Ajouter les 2 levains en même temps, puis homogénéiser la cuve.</a:t>
            </a:r>
          </a:p>
          <a:p>
            <a:pPr marL="342900" indent="-342900" algn="l">
              <a:buFont typeface="+mj-lt"/>
              <a:buAutoNum type="arabicPeriod"/>
            </a:pPr>
            <a:endParaRPr lang="fr-FR" sz="1500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  <a:cs typeface="Calibri" panose="020F0502020204030204" pitchFamily="34" charset="0"/>
              </a:rPr>
              <a:t>Procéder à l’ajustement de l’azote assimilable si nécessaire.</a:t>
            </a:r>
          </a:p>
          <a:p>
            <a:pPr marL="285750" indent="-285750" algn="l">
              <a:buFontTx/>
              <a:buChar char="-"/>
            </a:pPr>
            <a:endParaRPr lang="fr-FR" sz="1600" dirty="0">
              <a:latin typeface="+mj-lt"/>
              <a:cs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fr-FR" sz="1600" dirty="0">
              <a:latin typeface="+mj-lt"/>
              <a:cs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fr-FR" sz="1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55EA7A-4A6F-42DC-A8CA-CBAF3402BEDB}"/>
              </a:ext>
            </a:extLst>
          </p:cNvPr>
          <p:cNvSpPr txBox="1"/>
          <p:nvPr/>
        </p:nvSpPr>
        <p:spPr>
          <a:xfrm>
            <a:off x="4681171" y="2964812"/>
            <a:ext cx="4450130" cy="4293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i="1" u="sng" dirty="0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Dose : 20  g/</a:t>
            </a:r>
            <a:r>
              <a:rPr lang="fr-FR" sz="1600" i="1" u="sng" dirty="0" err="1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hL</a:t>
            </a:r>
            <a:endParaRPr lang="fr-FR" sz="1600" i="1" u="sng" dirty="0">
              <a:solidFill>
                <a:schemeClr val="accent3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algn="l"/>
            <a:endParaRPr lang="fr-FR" sz="15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</a:rPr>
              <a:t>Préparer le levain de ZYMAFLORE</a:t>
            </a:r>
            <a:r>
              <a:rPr lang="fr-FR" sz="1500" dirty="0">
                <a:latin typeface="+mj-lt"/>
                <a:cs typeface="Calibri" panose="020F0502020204030204" pitchFamily="34" charset="0"/>
              </a:rPr>
              <a:t>®</a:t>
            </a:r>
            <a:r>
              <a:rPr lang="fr-FR" sz="1500" dirty="0">
                <a:latin typeface="+mj-lt"/>
              </a:rPr>
              <a:t> OMEGA</a:t>
            </a:r>
            <a:r>
              <a:rPr lang="fr-FR" sz="1500" i="1" baseline="30000" dirty="0">
                <a:latin typeface="+mj-lt"/>
              </a:rPr>
              <a:t>LT</a:t>
            </a:r>
            <a:r>
              <a:rPr lang="fr-FR" sz="1500" dirty="0">
                <a:latin typeface="+mj-l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endParaRPr lang="fr-FR" sz="15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500" dirty="0">
                <a:latin typeface="+mj-lt"/>
                <a:cs typeface="Calibri" panose="020F0502020204030204" pitchFamily="34" charset="0"/>
              </a:rPr>
              <a:t>Ajouter</a:t>
            </a:r>
            <a:r>
              <a:rPr lang="fr-FR" sz="1500" dirty="0">
                <a:latin typeface="+mj-lt"/>
              </a:rPr>
              <a:t> le levain puis homogénéiser la cuve. Procéder à l’ajustement de l’azote assimilable si nécessaire.</a:t>
            </a:r>
          </a:p>
          <a:p>
            <a:pPr marL="342900" indent="-342900" algn="l">
              <a:buFont typeface="+mj-lt"/>
              <a:buAutoNum type="arabicPeriod"/>
            </a:pPr>
            <a:endParaRPr lang="fr-FR" sz="15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</a:rPr>
              <a:t>Suivi de la FA et / ou la </a:t>
            </a:r>
            <a:r>
              <a:rPr lang="fr-FR" sz="1500" dirty="0" err="1">
                <a:solidFill>
                  <a:srgbClr val="00A887"/>
                </a:solidFill>
                <a:latin typeface="+mj-lt"/>
              </a:rPr>
              <a:t>BIO</a:t>
            </a:r>
            <a:r>
              <a:rPr lang="fr-FR" sz="1500" dirty="0" err="1">
                <a:latin typeface="+mj-lt"/>
              </a:rPr>
              <a:t>acidification</a:t>
            </a:r>
            <a:r>
              <a:rPr lang="fr-FR" sz="1500" dirty="0">
                <a:latin typeface="+mj-lt"/>
              </a:rPr>
              <a:t> (ex. densité, pH,  AT, la production d’acide L-lactique) </a:t>
            </a:r>
          </a:p>
          <a:p>
            <a:pPr marL="342900" indent="-342900" algn="l">
              <a:buFont typeface="+mj-lt"/>
              <a:buAutoNum type="arabicPeriod"/>
            </a:pPr>
            <a:endParaRPr lang="fr-FR" sz="15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</a:rPr>
              <a:t>Préparer un levain de </a:t>
            </a:r>
            <a:r>
              <a:rPr lang="fr-FR" sz="1500" i="1" dirty="0">
                <a:latin typeface="+mj-lt"/>
              </a:rPr>
              <a:t>S. cerevisiae </a:t>
            </a:r>
            <a:r>
              <a:rPr lang="fr-FR" sz="1500" dirty="0">
                <a:latin typeface="+mj-lt"/>
              </a:rPr>
              <a:t>selon le protocole LAFFORT</a:t>
            </a:r>
            <a:r>
              <a:rPr lang="fr-FR" sz="1500" dirty="0">
                <a:latin typeface="+mj-lt"/>
                <a:cs typeface="Calibri" panose="020F0502020204030204" pitchFamily="34" charset="0"/>
              </a:rPr>
              <a:t>®</a:t>
            </a:r>
            <a:r>
              <a:rPr lang="fr-FR" sz="1500" dirty="0">
                <a:latin typeface="+mj-lt"/>
              </a:rPr>
              <a:t> habituel (20 g/</a:t>
            </a:r>
            <a:r>
              <a:rPr lang="fr-FR" sz="1500" dirty="0" err="1">
                <a:latin typeface="+mj-lt"/>
              </a:rPr>
              <a:t>hL</a:t>
            </a:r>
            <a:r>
              <a:rPr lang="fr-FR" sz="1500" dirty="0">
                <a:latin typeface="+mj-lt"/>
              </a:rPr>
              <a:t>).</a:t>
            </a:r>
          </a:p>
          <a:p>
            <a:pPr marL="342900" indent="-342900" algn="l">
              <a:buFont typeface="+mj-lt"/>
              <a:buAutoNum type="arabicPeriod"/>
            </a:pPr>
            <a:endParaRPr lang="fr-FR" sz="1500" i="1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500" dirty="0">
                <a:latin typeface="+mj-lt"/>
              </a:rPr>
              <a:t>Inoculer avec le levain de SC et procéder à l’apport d’azote nécessaire. </a:t>
            </a:r>
          </a:p>
          <a:p>
            <a:pPr marL="285750" indent="-285750" algn="l">
              <a:buFontTx/>
              <a:buChar char="-"/>
            </a:pPr>
            <a:endParaRPr lang="fr-FR" sz="1600" dirty="0">
              <a:latin typeface="+mj-lt"/>
            </a:endParaRPr>
          </a:p>
          <a:p>
            <a:pPr marL="285750" indent="-285750" algn="l">
              <a:buFontTx/>
              <a:buChar char="-"/>
            </a:pPr>
            <a:endParaRPr lang="fr-FR" sz="1600" dirty="0">
              <a:latin typeface="+mj-lt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AB7FE60-DE8A-4DB7-BF77-870EEA5E9D16}"/>
              </a:ext>
            </a:extLst>
          </p:cNvPr>
          <p:cNvCxnSpPr/>
          <p:nvPr/>
        </p:nvCxnSpPr>
        <p:spPr>
          <a:xfrm>
            <a:off x="804605" y="2379198"/>
            <a:ext cx="7704856" cy="0"/>
          </a:xfrm>
          <a:prstGeom prst="line">
            <a:avLst/>
          </a:prstGeom>
          <a:ln>
            <a:solidFill>
              <a:srgbClr val="00A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91AC20E-C8D1-4C8C-863A-E464004E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818" y="360415"/>
            <a:ext cx="1167240" cy="17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arme 30">
            <a:extLst>
              <a:ext uri="{FF2B5EF4-FFF2-40B4-BE49-F238E27FC236}">
                <a16:creationId xmlns:a16="http://schemas.microsoft.com/office/drawing/2014/main" id="{812B6175-5094-44C8-8E9B-D3565225BC02}"/>
              </a:ext>
            </a:extLst>
          </p:cNvPr>
          <p:cNvSpPr/>
          <p:nvPr/>
        </p:nvSpPr>
        <p:spPr>
          <a:xfrm rot="5400000">
            <a:off x="2347711" y="1765142"/>
            <a:ext cx="1870450" cy="1886938"/>
          </a:xfrm>
          <a:prstGeom prst="teardrop">
            <a:avLst>
              <a:gd name="adj" fmla="val 94799"/>
            </a:avLst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0244C-0D8D-4114-B058-36470A9B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494" y="110860"/>
            <a:ext cx="9143999" cy="615595"/>
          </a:xfrm>
        </p:spPr>
        <p:txBody>
          <a:bodyPr lIns="91440" tIns="45720" rIns="91440" bIns="45720" anchor="t"/>
          <a:lstStyle/>
          <a:p>
            <a:r>
              <a:rPr lang="fr-FR" sz="2500">
                <a:latin typeface="+mj-lt"/>
              </a:rPr>
              <a:t>Gamme de levures </a:t>
            </a:r>
            <a:r>
              <a:rPr lang="fr-FR" sz="2500" i="1">
                <a:latin typeface="+mj-lt"/>
              </a:rPr>
              <a:t>non-Saccharomyces</a:t>
            </a:r>
            <a:r>
              <a:rPr lang="fr-FR" sz="2500">
                <a:latin typeface="+mj-lt"/>
              </a:rPr>
              <a:t> LAFFORT</a:t>
            </a:r>
            <a:r>
              <a:rPr lang="fr-FR" sz="2500">
                <a:latin typeface="+mj-lt"/>
                <a:cs typeface="Calibri"/>
              </a:rPr>
              <a:t>®</a:t>
            </a:r>
            <a:br>
              <a:rPr lang="fr-FR" sz="2500">
                <a:latin typeface="+mj-lt"/>
              </a:rPr>
            </a:br>
            <a:endParaRPr lang="fr-FR" sz="2500">
              <a:latin typeface="+mj-lt"/>
            </a:endParaRPr>
          </a:p>
        </p:txBody>
      </p:sp>
      <p:sp>
        <p:nvSpPr>
          <p:cNvPr id="22" name="Légende : encadrée à une bordure 21">
            <a:extLst>
              <a:ext uri="{FF2B5EF4-FFF2-40B4-BE49-F238E27FC236}">
                <a16:creationId xmlns:a16="http://schemas.microsoft.com/office/drawing/2014/main" id="{10E4F6BA-47FB-4B68-B7DC-E7D3E512125D}"/>
              </a:ext>
            </a:extLst>
          </p:cNvPr>
          <p:cNvSpPr/>
          <p:nvPr/>
        </p:nvSpPr>
        <p:spPr>
          <a:xfrm>
            <a:off x="75495" y="1635070"/>
            <a:ext cx="1879875" cy="1248065"/>
          </a:xfrm>
          <a:prstGeom prst="accentCallout1">
            <a:avLst>
              <a:gd name="adj1" fmla="val 7518"/>
              <a:gd name="adj2" fmla="val 111299"/>
              <a:gd name="adj3" fmla="val 38604"/>
              <a:gd name="adj4" fmla="val 131679"/>
            </a:avLst>
          </a:prstGeom>
          <a:ln>
            <a:solidFill>
              <a:srgbClr val="00A88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Développement des arômes et volume en bouche.</a:t>
            </a:r>
            <a:endParaRPr lang="fr-FR" sz="1400" baseline="0" dirty="0">
              <a:latin typeface="Bliss 2 Light" panose="02000506030000020004" pitchFamily="50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20 - 40g/</a:t>
            </a:r>
            <a:r>
              <a:rPr lang="fr-FR" sz="1400" dirty="0" err="1">
                <a:latin typeface="Bliss 2 Light" panose="02000506030000020004" pitchFamily="50" charset="0"/>
                <a:cs typeface="Calibri" panose="020F0502020204030204" pitchFamily="34" charset="0"/>
              </a:rPr>
              <a:t>hL</a:t>
            </a:r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 ; inoculation séquentielle avec </a:t>
            </a:r>
            <a:r>
              <a:rPr lang="fr-FR" sz="1400" i="1" dirty="0">
                <a:latin typeface="Bliss 2 Light" panose="02000506030000020004" pitchFamily="50" charset="0"/>
                <a:cs typeface="Calibri" panose="020F0502020204030204" pitchFamily="34" charset="0"/>
              </a:rPr>
              <a:t>S. cerevisiae.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4AF0A6E-38D3-4476-953D-87DE6F5BC0C7}"/>
              </a:ext>
            </a:extLst>
          </p:cNvPr>
          <p:cNvSpPr/>
          <p:nvPr/>
        </p:nvSpPr>
        <p:spPr>
          <a:xfrm>
            <a:off x="46187" y="769969"/>
            <a:ext cx="2312104" cy="734338"/>
          </a:xfrm>
          <a:prstGeom prst="roundRect">
            <a:avLst/>
          </a:prstGeom>
          <a:solidFill>
            <a:srgbClr val="00A887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Bliss 2 Light" panose="02000506030000020004" pitchFamily="50" charset="0"/>
              </a:rPr>
              <a:t>ZYMAFLORE</a:t>
            </a:r>
            <a:r>
              <a:rPr lang="fr-FR" sz="1600" b="1">
                <a:latin typeface="Bliss 2 Light" panose="02000506030000020004" pitchFamily="50" charset="0"/>
                <a:cs typeface="Calibri" panose="020F0502020204030204" pitchFamily="34" charset="0"/>
              </a:rPr>
              <a:t>® ALPHA</a:t>
            </a:r>
            <a:r>
              <a:rPr lang="fr-FR" sz="1600" b="1" i="1" baseline="30000">
                <a:latin typeface="Bliss 2 Light" panose="02000506030000020004" pitchFamily="50" charset="0"/>
                <a:cs typeface="Calibri" panose="020F0502020204030204" pitchFamily="34" charset="0"/>
              </a:rPr>
              <a:t>TD</a:t>
            </a:r>
            <a:endParaRPr lang="fr-FR" sz="1600" i="1">
              <a:latin typeface="Bliss 2 Light" panose="02000506030000020004" pitchFamily="50" charset="0"/>
            </a:endParaRPr>
          </a:p>
          <a:p>
            <a:pPr algn="ctr"/>
            <a:r>
              <a:rPr lang="fr-FR" sz="1600">
                <a:latin typeface="Bliss 2 Light" panose="02000506030000020004" pitchFamily="50" charset="0"/>
                <a:cs typeface="Calibri" panose="020F0502020204030204" pitchFamily="34" charset="0"/>
              </a:rPr>
              <a:t>R</a:t>
            </a:r>
            <a:r>
              <a:rPr lang="fr-FR" sz="1600" baseline="0">
                <a:latin typeface="Bliss 2 Light" panose="02000506030000020004" pitchFamily="50" charset="0"/>
                <a:cs typeface="Calibri" panose="020F0502020204030204" pitchFamily="34" charset="0"/>
              </a:rPr>
              <a:t>évélation aromatique </a:t>
            </a:r>
            <a:endParaRPr lang="en-GB" sz="1600"/>
          </a:p>
        </p:txBody>
      </p:sp>
      <p:sp>
        <p:nvSpPr>
          <p:cNvPr id="25" name="Légende : encadrée à une bordure 24">
            <a:extLst>
              <a:ext uri="{FF2B5EF4-FFF2-40B4-BE49-F238E27FC236}">
                <a16:creationId xmlns:a16="http://schemas.microsoft.com/office/drawing/2014/main" id="{5A5F9093-F875-4CFB-B01C-7F4540B1669D}"/>
              </a:ext>
            </a:extLst>
          </p:cNvPr>
          <p:cNvSpPr/>
          <p:nvPr/>
        </p:nvSpPr>
        <p:spPr>
          <a:xfrm>
            <a:off x="6819514" y="1749398"/>
            <a:ext cx="2248991" cy="1248065"/>
          </a:xfrm>
          <a:prstGeom prst="accentCallout1">
            <a:avLst>
              <a:gd name="adj1" fmla="val 18619"/>
              <a:gd name="adj2" fmla="val 256"/>
              <a:gd name="adj3" fmla="val 43976"/>
              <a:gd name="adj4" fmla="val -26554"/>
            </a:avLst>
          </a:prstGeom>
          <a:ln>
            <a:solidFill>
              <a:srgbClr val="00A88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aseline="0" dirty="0">
                <a:latin typeface="Bliss 2 Light" panose="02000506030000020004" pitchFamily="50" charset="0"/>
                <a:cs typeface="Calibri" panose="020F0502020204030204" pitchFamily="34" charset="0"/>
              </a:rPr>
              <a:t>Moût et raisins : </a:t>
            </a:r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2 - 5 g/</a:t>
            </a:r>
            <a:r>
              <a:rPr lang="fr-FR" sz="1400" dirty="0" err="1">
                <a:latin typeface="Bliss 2 Light" panose="02000506030000020004" pitchFamily="50" charset="0"/>
                <a:cs typeface="Calibri" panose="020F0502020204030204" pitchFamily="34" charset="0"/>
              </a:rPr>
              <a:t>hL</a:t>
            </a:r>
            <a:endParaRPr lang="fr-FR" sz="1400" dirty="0">
              <a:latin typeface="Bliss 2 Light" panose="02000506030000020004" pitchFamily="50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Réhydratation ou non.</a:t>
            </a:r>
          </a:p>
          <a:p>
            <a:r>
              <a:rPr lang="fr-FR" sz="1400" b="1" dirty="0">
                <a:solidFill>
                  <a:srgbClr val="00A887"/>
                </a:solidFill>
                <a:latin typeface="Bliss 2 Light" panose="02000506030000020004" pitchFamily="50" charset="0"/>
                <a:cs typeface="Calibri" panose="020F0502020204030204" pitchFamily="34" charset="0"/>
              </a:rPr>
              <a:t>Application sur le matériel</a:t>
            </a:r>
            <a:r>
              <a:rPr lang="fr-FR" sz="1400" b="1" dirty="0">
                <a:latin typeface="Bliss 2 Light" panose="02000506030000020004" pitchFamily="50" charset="0"/>
                <a:cs typeface="Calibri" panose="020F0502020204030204" pitchFamily="34" charset="0"/>
              </a:rPr>
              <a:t>.</a:t>
            </a:r>
            <a:endParaRPr lang="en-GB" sz="1050" b="1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326BD2A-D2C5-4411-8AF8-2CE26E2359B0}"/>
              </a:ext>
            </a:extLst>
          </p:cNvPr>
          <p:cNvSpPr/>
          <p:nvPr/>
        </p:nvSpPr>
        <p:spPr>
          <a:xfrm>
            <a:off x="6693355" y="840776"/>
            <a:ext cx="2404458" cy="734797"/>
          </a:xfrm>
          <a:prstGeom prst="roundRect">
            <a:avLst/>
          </a:prstGeom>
          <a:solidFill>
            <a:srgbClr val="00A887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Bliss 2 Light" panose="02000506030000020004" pitchFamily="50" charset="0"/>
              </a:rPr>
              <a:t>ZYMAFLORE</a:t>
            </a:r>
            <a:r>
              <a:rPr lang="fr-FR" sz="1600" b="1" dirty="0">
                <a:latin typeface="Bliss 2 Light" panose="02000506030000020004" pitchFamily="50" charset="0"/>
                <a:cs typeface="Calibri" panose="020F0502020204030204" pitchFamily="34" charset="0"/>
              </a:rPr>
              <a:t>® EGIDE</a:t>
            </a:r>
            <a:r>
              <a:rPr lang="fr-FR" sz="1600" b="1" i="1" baseline="30000" dirty="0">
                <a:latin typeface="Bliss 2 Light" panose="02000506030000020004" pitchFamily="50" charset="0"/>
                <a:cs typeface="Calibri" panose="020F0502020204030204" pitchFamily="34" charset="0"/>
              </a:rPr>
              <a:t>TDMP</a:t>
            </a:r>
            <a:endParaRPr lang="fr-FR" sz="1600" i="1" dirty="0">
              <a:latin typeface="Bliss 2 Light" panose="02000506030000020004" pitchFamily="50" charset="0"/>
            </a:endParaRPr>
          </a:p>
          <a:p>
            <a:pPr algn="ctr"/>
            <a:r>
              <a:rPr lang="fr-FR" b="1" baseline="0" dirty="0">
                <a:latin typeface="Bliss 2 Light" panose="02000506030000020004" pitchFamily="50" charset="0"/>
                <a:cs typeface="Calibri" panose="020F0502020204030204" pitchFamily="34" charset="0"/>
              </a:rPr>
              <a:t>Bioprotection</a:t>
            </a:r>
            <a:endParaRPr lang="en-GB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31437DB-B967-424F-B76B-3215E6AE5B27}"/>
              </a:ext>
            </a:extLst>
          </p:cNvPr>
          <p:cNvSpPr/>
          <p:nvPr/>
        </p:nvSpPr>
        <p:spPr>
          <a:xfrm>
            <a:off x="2741493" y="2141408"/>
            <a:ext cx="1159298" cy="116530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590" t="-10369" r="-20347" b="-2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Légende : encadrée à une bordure 27">
            <a:extLst>
              <a:ext uri="{FF2B5EF4-FFF2-40B4-BE49-F238E27FC236}">
                <a16:creationId xmlns:a16="http://schemas.microsoft.com/office/drawing/2014/main" id="{62BBF099-5EDE-4948-B3B6-F63365731E50}"/>
              </a:ext>
            </a:extLst>
          </p:cNvPr>
          <p:cNvSpPr/>
          <p:nvPr/>
        </p:nvSpPr>
        <p:spPr>
          <a:xfrm>
            <a:off x="7025820" y="4938395"/>
            <a:ext cx="2152138" cy="1248065"/>
          </a:xfrm>
          <a:prstGeom prst="accentCallout1">
            <a:avLst>
              <a:gd name="adj1" fmla="val 18619"/>
              <a:gd name="adj2" fmla="val 256"/>
              <a:gd name="adj3" fmla="val 16649"/>
              <a:gd name="adj4" fmla="val -37675"/>
            </a:avLst>
          </a:prstGeom>
          <a:ln>
            <a:solidFill>
              <a:srgbClr val="00A88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aseline="0" dirty="0">
                <a:latin typeface="Bliss 2 Light" panose="02000506030000020004" pitchFamily="50" charset="0"/>
                <a:cs typeface="Calibri" panose="020F0502020204030204" pitchFamily="34" charset="0"/>
              </a:rPr>
              <a:t>Moût et raisins : </a:t>
            </a:r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2 - 5 g/</a:t>
            </a:r>
            <a:r>
              <a:rPr lang="fr-FR" sz="1400" dirty="0" err="1">
                <a:latin typeface="Bliss 2 Light" panose="02000506030000020004" pitchFamily="50" charset="0"/>
                <a:cs typeface="Calibri" panose="020F0502020204030204" pitchFamily="34" charset="0"/>
              </a:rPr>
              <a:t>hL</a:t>
            </a:r>
            <a:endParaRPr lang="fr-FR" sz="1400" dirty="0">
              <a:latin typeface="Bliss 2 Light" panose="02000506030000020004" pitchFamily="50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Réhydratation ou non.</a:t>
            </a:r>
          </a:p>
          <a:p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Adaptée aux températures extrêmes (0 - 6°C).</a:t>
            </a:r>
          </a:p>
          <a:p>
            <a:r>
              <a:rPr lang="fr-FR" sz="1400" b="1" dirty="0">
                <a:solidFill>
                  <a:srgbClr val="00A887"/>
                </a:solidFill>
                <a:latin typeface="Bliss 2 Light" panose="02000506030000020004" pitchFamily="50" charset="0"/>
                <a:cs typeface="Calibri" panose="020F0502020204030204" pitchFamily="34" charset="0"/>
              </a:rPr>
              <a:t>Forte </a:t>
            </a:r>
            <a:r>
              <a:rPr lang="fr-FR" sz="1400" b="1">
                <a:solidFill>
                  <a:srgbClr val="00A887"/>
                </a:solidFill>
                <a:latin typeface="Bliss 2 Light" panose="02000506030000020004" pitchFamily="50" charset="0"/>
                <a:cs typeface="Calibri" panose="020F0502020204030204" pitchFamily="34" charset="0"/>
              </a:rPr>
              <a:t>capacité à </a:t>
            </a:r>
            <a:r>
              <a:rPr lang="fr-FR" sz="1400" b="1" dirty="0">
                <a:solidFill>
                  <a:srgbClr val="00A887"/>
                </a:solidFill>
                <a:latin typeface="Bliss 2 Light" panose="02000506030000020004" pitchFamily="50" charset="0"/>
                <a:cs typeface="Calibri" panose="020F0502020204030204" pitchFamily="34" charset="0"/>
              </a:rPr>
              <a:t>consommer de l’oxygène 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63259BD-2D36-4699-99A4-9E870894C7AF}"/>
              </a:ext>
            </a:extLst>
          </p:cNvPr>
          <p:cNvSpPr/>
          <p:nvPr/>
        </p:nvSpPr>
        <p:spPr>
          <a:xfrm>
            <a:off x="6940169" y="4037370"/>
            <a:ext cx="2203831" cy="727200"/>
          </a:xfrm>
          <a:prstGeom prst="roundRect">
            <a:avLst/>
          </a:prstGeom>
          <a:solidFill>
            <a:srgbClr val="00A887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Bliss 2 Light" panose="02000506030000020004" pitchFamily="50" charset="0"/>
              </a:rPr>
              <a:t>ZYMAFLORE</a:t>
            </a:r>
            <a:r>
              <a:rPr lang="fr-FR" sz="1600" b="1">
                <a:latin typeface="Bliss 2 Light" panose="02000506030000020004" pitchFamily="50" charset="0"/>
                <a:cs typeface="Calibri" panose="020F0502020204030204" pitchFamily="34" charset="0"/>
              </a:rPr>
              <a:t>® KHIO</a:t>
            </a:r>
            <a:r>
              <a:rPr lang="fr-FR" sz="1600" b="1" i="1" baseline="30000">
                <a:latin typeface="Bliss 2 Light" panose="02000506030000020004" pitchFamily="50" charset="0"/>
                <a:cs typeface="Calibri" panose="020F0502020204030204" pitchFamily="34" charset="0"/>
              </a:rPr>
              <a:t>MP</a:t>
            </a:r>
            <a:endParaRPr lang="fr-FR" sz="1600" i="1">
              <a:latin typeface="Bliss 2 Light" panose="02000506030000020004" pitchFamily="50" charset="0"/>
            </a:endParaRPr>
          </a:p>
          <a:p>
            <a:pPr algn="ctr"/>
            <a:r>
              <a:rPr lang="fr-FR" sz="1600" baseline="0">
                <a:latin typeface="Bliss 2 Light" panose="02000506030000020004" pitchFamily="50" charset="0"/>
                <a:cs typeface="Calibri" panose="020F0502020204030204" pitchFamily="34" charset="0"/>
              </a:rPr>
              <a:t>Bioprotection « givrée »</a:t>
            </a:r>
            <a:endParaRPr lang="en-GB" sz="1600"/>
          </a:p>
        </p:txBody>
      </p:sp>
      <p:sp>
        <p:nvSpPr>
          <p:cNvPr id="39" name="Larme 38">
            <a:extLst>
              <a:ext uri="{FF2B5EF4-FFF2-40B4-BE49-F238E27FC236}">
                <a16:creationId xmlns:a16="http://schemas.microsoft.com/office/drawing/2014/main" id="{10BC25D2-5552-4656-962B-F4F9F2D5EEBD}"/>
              </a:ext>
            </a:extLst>
          </p:cNvPr>
          <p:cNvSpPr/>
          <p:nvPr/>
        </p:nvSpPr>
        <p:spPr>
          <a:xfrm rot="10800000">
            <a:off x="4414980" y="1773384"/>
            <a:ext cx="1886936" cy="1870451"/>
          </a:xfrm>
          <a:prstGeom prst="teardrop">
            <a:avLst>
              <a:gd name="adj" fmla="val 95876"/>
            </a:avLst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259B160-7446-44AE-8FD7-02D04EF6520F}"/>
              </a:ext>
            </a:extLst>
          </p:cNvPr>
          <p:cNvSpPr/>
          <p:nvPr/>
        </p:nvSpPr>
        <p:spPr>
          <a:xfrm>
            <a:off x="4745150" y="2071635"/>
            <a:ext cx="1211620" cy="118860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33" t="-15818" r="-25166" b="-32194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27080"/>
              <a:satOff val="-1234"/>
              <a:lumOff val="55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Larme 39">
            <a:extLst>
              <a:ext uri="{FF2B5EF4-FFF2-40B4-BE49-F238E27FC236}">
                <a16:creationId xmlns:a16="http://schemas.microsoft.com/office/drawing/2014/main" id="{67E2DE8A-A1E4-4D18-B77D-72521DC9339F}"/>
              </a:ext>
            </a:extLst>
          </p:cNvPr>
          <p:cNvSpPr/>
          <p:nvPr/>
        </p:nvSpPr>
        <p:spPr>
          <a:xfrm rot="16200000">
            <a:off x="4414980" y="3795892"/>
            <a:ext cx="1886936" cy="1870451"/>
          </a:xfrm>
          <a:prstGeom prst="teardrop">
            <a:avLst>
              <a:gd name="adj" fmla="val 95876"/>
            </a:avLst>
          </a:prstGeom>
          <a:solidFill>
            <a:srgbClr val="8CD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Image 10">
            <a:extLst>
              <a:ext uri="{FF2B5EF4-FFF2-40B4-BE49-F238E27FC236}">
                <a16:creationId xmlns:a16="http://schemas.microsoft.com/office/drawing/2014/main" id="{18E1BFDC-2F6C-4D30-ADCE-48000F69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t="14708" r="17907" b="16466"/>
          <a:stretch/>
        </p:blipFill>
        <p:spPr bwMode="auto">
          <a:xfrm>
            <a:off x="4744521" y="4054258"/>
            <a:ext cx="1211620" cy="12781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arme 40">
            <a:extLst>
              <a:ext uri="{FF2B5EF4-FFF2-40B4-BE49-F238E27FC236}">
                <a16:creationId xmlns:a16="http://schemas.microsoft.com/office/drawing/2014/main" id="{09F58F51-8003-42C9-8969-C04DF74FC351}"/>
              </a:ext>
            </a:extLst>
          </p:cNvPr>
          <p:cNvSpPr/>
          <p:nvPr/>
        </p:nvSpPr>
        <p:spPr>
          <a:xfrm>
            <a:off x="2324139" y="3775773"/>
            <a:ext cx="1886936" cy="1870451"/>
          </a:xfrm>
          <a:prstGeom prst="teardrop">
            <a:avLst>
              <a:gd name="adj" fmla="val 95876"/>
            </a:avLst>
          </a:prstGeom>
          <a:solidFill>
            <a:srgbClr val="004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A4929C9B-8924-43F5-90CC-ED0AA11C2326}"/>
              </a:ext>
            </a:extLst>
          </p:cNvPr>
          <p:cNvSpPr/>
          <p:nvPr/>
        </p:nvSpPr>
        <p:spPr>
          <a:xfrm>
            <a:off x="22454" y="4333043"/>
            <a:ext cx="2240127" cy="720000"/>
          </a:xfrm>
          <a:prstGeom prst="roundRect">
            <a:avLst/>
          </a:prstGeom>
          <a:solidFill>
            <a:srgbClr val="00A887"/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dirty="0">
                <a:latin typeface="+mj-lt"/>
              </a:rPr>
              <a:t>ZYMAFLORE</a:t>
            </a:r>
            <a:r>
              <a:rPr lang="fr-FR" sz="1600" dirty="0">
                <a:latin typeface="+mj-lt"/>
                <a:cs typeface="Calibri" panose="020F0502020204030204" pitchFamily="34" charset="0"/>
              </a:rPr>
              <a:t>®</a:t>
            </a:r>
            <a:r>
              <a:rPr lang="fr-FR" sz="1600" dirty="0">
                <a:latin typeface="+mj-lt"/>
              </a:rPr>
              <a:t> OMEGA</a:t>
            </a:r>
            <a:r>
              <a:rPr lang="fr-FR" sz="1600" i="1" baseline="30000" dirty="0">
                <a:latin typeface="+mj-lt"/>
              </a:rPr>
              <a:t>LT</a:t>
            </a:r>
          </a:p>
          <a:p>
            <a:pPr algn="ctr"/>
            <a:r>
              <a:rPr lang="fr-FR" b="1" dirty="0" err="1">
                <a:latin typeface="+mj-lt"/>
              </a:rPr>
              <a:t>BIOacidification</a:t>
            </a:r>
            <a:endParaRPr lang="fr-FR" b="1" dirty="0">
              <a:latin typeface="+mj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97D23EA-C431-4D5A-BF11-615DD00B144E}"/>
              </a:ext>
            </a:extLst>
          </p:cNvPr>
          <p:cNvSpPr txBox="1"/>
          <p:nvPr/>
        </p:nvSpPr>
        <p:spPr>
          <a:xfrm rot="18644393">
            <a:off x="2418378" y="197079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>
                <a:solidFill>
                  <a:schemeClr val="bg1"/>
                </a:solidFill>
                <a:latin typeface="Bliss 2 Light" panose="02000506030000020004" pitchFamily="50" charset="0"/>
              </a:rPr>
              <a:t>2010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4313B0-9DF0-4D19-98B9-F39C8A9F8E6B}"/>
              </a:ext>
            </a:extLst>
          </p:cNvPr>
          <p:cNvSpPr txBox="1"/>
          <p:nvPr/>
        </p:nvSpPr>
        <p:spPr>
          <a:xfrm rot="18995569">
            <a:off x="4470937" y="19345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>
                <a:solidFill>
                  <a:schemeClr val="bg1"/>
                </a:solidFill>
                <a:latin typeface="Bliss 2 Light" panose="02000506030000020004" pitchFamily="50" charset="0"/>
              </a:rPr>
              <a:t>2017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EE5A46-CEB6-4E38-AAA8-15F7A5B5D287}"/>
              </a:ext>
            </a:extLst>
          </p:cNvPr>
          <p:cNvSpPr txBox="1"/>
          <p:nvPr/>
        </p:nvSpPr>
        <p:spPr>
          <a:xfrm rot="18822226">
            <a:off x="4324943" y="3757421"/>
            <a:ext cx="9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>
                <a:solidFill>
                  <a:schemeClr val="bg1"/>
                </a:solidFill>
                <a:latin typeface="Bliss 2 Light" panose="02000506030000020004" pitchFamily="50" charset="0"/>
              </a:rPr>
              <a:t>2021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59F009E-4B62-46AC-A267-3F684F48E2C1}"/>
              </a:ext>
            </a:extLst>
          </p:cNvPr>
          <p:cNvSpPr txBox="1"/>
          <p:nvPr/>
        </p:nvSpPr>
        <p:spPr>
          <a:xfrm rot="18822226">
            <a:off x="2494860" y="3825506"/>
            <a:ext cx="9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>
                <a:solidFill>
                  <a:schemeClr val="bg1"/>
                </a:solidFill>
                <a:latin typeface="Bliss 2 Light" panose="02000506030000020004" pitchFamily="50" charset="0"/>
              </a:rPr>
              <a:t>2022</a:t>
            </a:r>
          </a:p>
        </p:txBody>
      </p:sp>
      <p:sp>
        <p:nvSpPr>
          <p:cNvPr id="30" name="Légende : encadrée à une bordure 29">
            <a:extLst>
              <a:ext uri="{FF2B5EF4-FFF2-40B4-BE49-F238E27FC236}">
                <a16:creationId xmlns:a16="http://schemas.microsoft.com/office/drawing/2014/main" id="{87F8E9A2-BF39-45AA-8A4F-4DD5DB87D172}"/>
              </a:ext>
            </a:extLst>
          </p:cNvPr>
          <p:cNvSpPr/>
          <p:nvPr/>
        </p:nvSpPr>
        <p:spPr>
          <a:xfrm>
            <a:off x="149728" y="5082511"/>
            <a:ext cx="1933921" cy="1352707"/>
          </a:xfrm>
          <a:prstGeom prst="accentCallout1">
            <a:avLst>
              <a:gd name="adj1" fmla="val 7518"/>
              <a:gd name="adj2" fmla="val 111299"/>
              <a:gd name="adj3" fmla="val 21518"/>
              <a:gd name="adj4" fmla="val 127138"/>
            </a:avLst>
          </a:prstGeom>
          <a:ln>
            <a:solidFill>
              <a:srgbClr val="00A88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Moût et raisins ;</a:t>
            </a:r>
          </a:p>
          <a:p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20  g/</a:t>
            </a:r>
            <a:r>
              <a:rPr lang="fr-FR" sz="1400" dirty="0" err="1">
                <a:latin typeface="Bliss 2 Light" panose="02000506030000020004" pitchFamily="50" charset="0"/>
                <a:cs typeface="Calibri" panose="020F0502020204030204" pitchFamily="34" charset="0"/>
              </a:rPr>
              <a:t>hL</a:t>
            </a:r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 ; </a:t>
            </a:r>
          </a:p>
          <a:p>
            <a:r>
              <a:rPr lang="fr-FR" sz="1400" dirty="0" err="1">
                <a:latin typeface="Bliss 2 Light" panose="02000506030000020004" pitchFamily="50" charset="0"/>
                <a:cs typeface="Calibri" panose="020F0502020204030204" pitchFamily="34" charset="0"/>
              </a:rPr>
              <a:t>co</a:t>
            </a:r>
            <a:r>
              <a:rPr lang="fr-FR" sz="1400" dirty="0">
                <a:latin typeface="Bliss 2 Light" panose="02000506030000020004" pitchFamily="50" charset="0"/>
                <a:cs typeface="Calibri" panose="020F0502020204030204" pitchFamily="34" charset="0"/>
              </a:rPr>
              <a:t>-inoculation ou inoculation séquentielle avec </a:t>
            </a:r>
            <a:r>
              <a:rPr lang="fr-FR" sz="1400" i="1" dirty="0">
                <a:latin typeface="Bliss 2 Light" panose="02000506030000020004" pitchFamily="50" charset="0"/>
                <a:cs typeface="Calibri" panose="020F0502020204030204" pitchFamily="34" charset="0"/>
              </a:rPr>
              <a:t>S. cerevisiae.</a:t>
            </a:r>
          </a:p>
        </p:txBody>
      </p:sp>
      <p:pic>
        <p:nvPicPr>
          <p:cNvPr id="4" name="Image 3" descr="Une image contenant texte, porcelaine&#10;&#10;Description générée automatiquement">
            <a:extLst>
              <a:ext uri="{FF2B5EF4-FFF2-40B4-BE49-F238E27FC236}">
                <a16:creationId xmlns:a16="http://schemas.microsoft.com/office/drawing/2014/main" id="{983E93C3-CACD-4BAF-81CC-6DFC17739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51" y="3833486"/>
            <a:ext cx="2039982" cy="18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7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4">
            <a:extLst>
              <a:ext uri="{FF2B5EF4-FFF2-40B4-BE49-F238E27FC236}">
                <a16:creationId xmlns:a16="http://schemas.microsoft.com/office/drawing/2014/main" id="{0D721745-8D99-4551-A1D6-1F88F1B7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11" y="116632"/>
            <a:ext cx="8552779" cy="615595"/>
          </a:xfrm>
        </p:spPr>
        <p:txBody>
          <a:bodyPr/>
          <a:lstStyle/>
          <a:p>
            <a:r>
              <a:rPr lang="fr-FR" sz="2600" b="1" err="1">
                <a:solidFill>
                  <a:schemeClr val="accent3">
                    <a:lumMod val="75000"/>
                  </a:schemeClr>
                </a:solidFill>
              </a:rPr>
              <a:t>BIO</a:t>
            </a:r>
            <a:r>
              <a:rPr lang="fr-FR" sz="2600" err="1"/>
              <a:t>acidification</a:t>
            </a:r>
            <a:r>
              <a:rPr lang="fr-FR" sz="2600"/>
              <a:t> avec la levure </a:t>
            </a:r>
            <a:r>
              <a:rPr lang="fr-FR" sz="2600" i="1" err="1"/>
              <a:t>Lachancea</a:t>
            </a:r>
            <a:r>
              <a:rPr lang="fr-FR" sz="2600" i="1"/>
              <a:t> </a:t>
            </a:r>
            <a:r>
              <a:rPr lang="fr-FR" sz="2600" i="1" err="1"/>
              <a:t>thermotolerans</a:t>
            </a:r>
            <a:endParaRPr lang="fr-FR" sz="2600" i="1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43E8496-F3AD-4AE5-B202-6A8740365344}"/>
              </a:ext>
            </a:extLst>
          </p:cNvPr>
          <p:cNvSpPr/>
          <p:nvPr/>
        </p:nvSpPr>
        <p:spPr>
          <a:xfrm>
            <a:off x="2857500" y="2343150"/>
            <a:ext cx="5749290" cy="354330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D5CB6039-7499-4419-8806-6D792CC1A93F}"/>
              </a:ext>
            </a:extLst>
          </p:cNvPr>
          <p:cNvSpPr/>
          <p:nvPr/>
        </p:nvSpPr>
        <p:spPr>
          <a:xfrm>
            <a:off x="4753229" y="4732377"/>
            <a:ext cx="2054637" cy="10190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 err="1"/>
              <a:t>éthanol</a:t>
            </a:r>
            <a:endParaRPr lang="en-AU" sz="2000" b="1"/>
          </a:p>
        </p:txBody>
      </p:sp>
      <p:sp>
        <p:nvSpPr>
          <p:cNvPr id="13" name="Oval 69">
            <a:extLst>
              <a:ext uri="{FF2B5EF4-FFF2-40B4-BE49-F238E27FC236}">
                <a16:creationId xmlns:a16="http://schemas.microsoft.com/office/drawing/2014/main" id="{042BCF22-66F7-49D7-AA7E-008BA5EF3C52}"/>
              </a:ext>
            </a:extLst>
          </p:cNvPr>
          <p:cNvSpPr/>
          <p:nvPr/>
        </p:nvSpPr>
        <p:spPr>
          <a:xfrm>
            <a:off x="3261294" y="4308375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69">
            <a:extLst>
              <a:ext uri="{FF2B5EF4-FFF2-40B4-BE49-F238E27FC236}">
                <a16:creationId xmlns:a16="http://schemas.microsoft.com/office/drawing/2014/main" id="{58442002-6498-4775-820D-3D8047D06A5D}"/>
              </a:ext>
            </a:extLst>
          </p:cNvPr>
          <p:cNvSpPr/>
          <p:nvPr/>
        </p:nvSpPr>
        <p:spPr>
          <a:xfrm>
            <a:off x="3490775" y="4448817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68">
            <a:extLst>
              <a:ext uri="{FF2B5EF4-FFF2-40B4-BE49-F238E27FC236}">
                <a16:creationId xmlns:a16="http://schemas.microsoft.com/office/drawing/2014/main" id="{7E9D06B3-B502-4520-8C47-2E87C031F00C}"/>
              </a:ext>
            </a:extLst>
          </p:cNvPr>
          <p:cNvSpPr/>
          <p:nvPr/>
        </p:nvSpPr>
        <p:spPr>
          <a:xfrm>
            <a:off x="3433992" y="4281206"/>
            <a:ext cx="175560" cy="167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69">
            <a:extLst>
              <a:ext uri="{FF2B5EF4-FFF2-40B4-BE49-F238E27FC236}">
                <a16:creationId xmlns:a16="http://schemas.microsoft.com/office/drawing/2014/main" id="{B3EDAB9B-ED39-4ACF-BA88-80521E2B5D8F}"/>
              </a:ext>
            </a:extLst>
          </p:cNvPr>
          <p:cNvSpPr/>
          <p:nvPr/>
        </p:nvSpPr>
        <p:spPr>
          <a:xfrm>
            <a:off x="3618838" y="2567412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69">
            <a:extLst>
              <a:ext uri="{FF2B5EF4-FFF2-40B4-BE49-F238E27FC236}">
                <a16:creationId xmlns:a16="http://schemas.microsoft.com/office/drawing/2014/main" id="{1F2D6A28-3B69-47CC-A614-9B0F71EDB21F}"/>
              </a:ext>
            </a:extLst>
          </p:cNvPr>
          <p:cNvSpPr/>
          <p:nvPr/>
        </p:nvSpPr>
        <p:spPr>
          <a:xfrm>
            <a:off x="3877553" y="2677491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68">
            <a:extLst>
              <a:ext uri="{FF2B5EF4-FFF2-40B4-BE49-F238E27FC236}">
                <a16:creationId xmlns:a16="http://schemas.microsoft.com/office/drawing/2014/main" id="{10C13A64-764A-4B08-955B-C158BA375C12}"/>
              </a:ext>
            </a:extLst>
          </p:cNvPr>
          <p:cNvSpPr/>
          <p:nvPr/>
        </p:nvSpPr>
        <p:spPr>
          <a:xfrm>
            <a:off x="3789773" y="2567413"/>
            <a:ext cx="175560" cy="167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Hexagon 22">
            <a:extLst>
              <a:ext uri="{FF2B5EF4-FFF2-40B4-BE49-F238E27FC236}">
                <a16:creationId xmlns:a16="http://schemas.microsoft.com/office/drawing/2014/main" id="{237433AE-EEE9-4677-9830-92A0F8DBBB87}"/>
              </a:ext>
            </a:extLst>
          </p:cNvPr>
          <p:cNvSpPr/>
          <p:nvPr/>
        </p:nvSpPr>
        <p:spPr>
          <a:xfrm>
            <a:off x="4838971" y="2403848"/>
            <a:ext cx="1253043" cy="984817"/>
          </a:xfrm>
          <a:prstGeom prst="hexagon">
            <a:avLst/>
          </a:prstGeom>
          <a:solidFill>
            <a:srgbClr val="FAD5C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sucres</a:t>
            </a: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52EA443B-852B-4FCE-80DC-70CF91E818E9}"/>
              </a:ext>
            </a:extLst>
          </p:cNvPr>
          <p:cNvSpPr/>
          <p:nvPr/>
        </p:nvSpPr>
        <p:spPr>
          <a:xfrm rot="3824068">
            <a:off x="4863485" y="3758747"/>
            <a:ext cx="1637714" cy="61122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i="1"/>
              <a:t>pyruvate</a:t>
            </a:r>
          </a:p>
        </p:txBody>
      </p:sp>
      <p:sp>
        <p:nvSpPr>
          <p:cNvPr id="33" name="Star: 7 Points 26">
            <a:extLst>
              <a:ext uri="{FF2B5EF4-FFF2-40B4-BE49-F238E27FC236}">
                <a16:creationId xmlns:a16="http://schemas.microsoft.com/office/drawing/2014/main" id="{389CFA6E-F296-4462-8554-20F000E0E946}"/>
              </a:ext>
            </a:extLst>
          </p:cNvPr>
          <p:cNvSpPr/>
          <p:nvPr/>
        </p:nvSpPr>
        <p:spPr>
          <a:xfrm>
            <a:off x="4075205" y="3352749"/>
            <a:ext cx="279035" cy="281979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Star: 7 Points 26">
            <a:extLst>
              <a:ext uri="{FF2B5EF4-FFF2-40B4-BE49-F238E27FC236}">
                <a16:creationId xmlns:a16="http://schemas.microsoft.com/office/drawing/2014/main" id="{2F48261E-2A02-4E9C-B7AA-CA2766161017}"/>
              </a:ext>
            </a:extLst>
          </p:cNvPr>
          <p:cNvSpPr/>
          <p:nvPr/>
        </p:nvSpPr>
        <p:spPr>
          <a:xfrm>
            <a:off x="4347494" y="4018926"/>
            <a:ext cx="279035" cy="281979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Star: 7 Points 26">
            <a:extLst>
              <a:ext uri="{FF2B5EF4-FFF2-40B4-BE49-F238E27FC236}">
                <a16:creationId xmlns:a16="http://schemas.microsoft.com/office/drawing/2014/main" id="{EBAB8A44-3069-4025-8743-F78E2F07637D}"/>
              </a:ext>
            </a:extLst>
          </p:cNvPr>
          <p:cNvSpPr/>
          <p:nvPr/>
        </p:nvSpPr>
        <p:spPr>
          <a:xfrm>
            <a:off x="6714305" y="2567412"/>
            <a:ext cx="279035" cy="281979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Star: 7 Points 26">
            <a:extLst>
              <a:ext uri="{FF2B5EF4-FFF2-40B4-BE49-F238E27FC236}">
                <a16:creationId xmlns:a16="http://schemas.microsoft.com/office/drawing/2014/main" id="{E58537B0-DD83-4CE3-A1E7-FD7F91607895}"/>
              </a:ext>
            </a:extLst>
          </p:cNvPr>
          <p:cNvSpPr/>
          <p:nvPr/>
        </p:nvSpPr>
        <p:spPr>
          <a:xfrm>
            <a:off x="7065525" y="5544989"/>
            <a:ext cx="279035" cy="281979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Hexagon 22">
            <a:extLst>
              <a:ext uri="{FF2B5EF4-FFF2-40B4-BE49-F238E27FC236}">
                <a16:creationId xmlns:a16="http://schemas.microsoft.com/office/drawing/2014/main" id="{B3752469-BC00-4F0F-9A64-2CE197FE9746}"/>
              </a:ext>
            </a:extLst>
          </p:cNvPr>
          <p:cNvSpPr/>
          <p:nvPr/>
        </p:nvSpPr>
        <p:spPr>
          <a:xfrm>
            <a:off x="5796698" y="1067609"/>
            <a:ext cx="275796" cy="226258"/>
          </a:xfrm>
          <a:prstGeom prst="hexagon">
            <a:avLst/>
          </a:prstGeom>
          <a:solidFill>
            <a:srgbClr val="FAD5CE"/>
          </a:soli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000" b="1"/>
          </a:p>
        </p:txBody>
      </p:sp>
      <p:sp>
        <p:nvSpPr>
          <p:cNvPr id="42" name="Hexagon 22">
            <a:extLst>
              <a:ext uri="{FF2B5EF4-FFF2-40B4-BE49-F238E27FC236}">
                <a16:creationId xmlns:a16="http://schemas.microsoft.com/office/drawing/2014/main" id="{9C3B109F-891A-4A5E-B763-F9B50FD46424}"/>
              </a:ext>
            </a:extLst>
          </p:cNvPr>
          <p:cNvSpPr/>
          <p:nvPr/>
        </p:nvSpPr>
        <p:spPr>
          <a:xfrm>
            <a:off x="6511407" y="1331935"/>
            <a:ext cx="275796" cy="226258"/>
          </a:xfrm>
          <a:prstGeom prst="hexagon">
            <a:avLst/>
          </a:prstGeom>
          <a:solidFill>
            <a:srgbClr val="FAD5CE"/>
          </a:soli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000" b="1"/>
          </a:p>
        </p:txBody>
      </p:sp>
      <p:sp>
        <p:nvSpPr>
          <p:cNvPr id="43" name="Hexagon 22">
            <a:extLst>
              <a:ext uri="{FF2B5EF4-FFF2-40B4-BE49-F238E27FC236}">
                <a16:creationId xmlns:a16="http://schemas.microsoft.com/office/drawing/2014/main" id="{85143CF8-31CD-4583-9022-A077ECF48DFF}"/>
              </a:ext>
            </a:extLst>
          </p:cNvPr>
          <p:cNvSpPr/>
          <p:nvPr/>
        </p:nvSpPr>
        <p:spPr>
          <a:xfrm>
            <a:off x="5219865" y="1624835"/>
            <a:ext cx="275796" cy="226258"/>
          </a:xfrm>
          <a:prstGeom prst="hexagon">
            <a:avLst/>
          </a:prstGeom>
          <a:solidFill>
            <a:srgbClr val="FAD5CE"/>
          </a:soli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000" b="1"/>
          </a:p>
        </p:txBody>
      </p:sp>
      <p:sp>
        <p:nvSpPr>
          <p:cNvPr id="49" name="Oval 69">
            <a:extLst>
              <a:ext uri="{FF2B5EF4-FFF2-40B4-BE49-F238E27FC236}">
                <a16:creationId xmlns:a16="http://schemas.microsoft.com/office/drawing/2014/main" id="{7B8C69BD-4579-4E34-943D-C07A25BB97D7}"/>
              </a:ext>
            </a:extLst>
          </p:cNvPr>
          <p:cNvSpPr/>
          <p:nvPr/>
        </p:nvSpPr>
        <p:spPr>
          <a:xfrm>
            <a:off x="7811146" y="4703776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69">
            <a:extLst>
              <a:ext uri="{FF2B5EF4-FFF2-40B4-BE49-F238E27FC236}">
                <a16:creationId xmlns:a16="http://schemas.microsoft.com/office/drawing/2014/main" id="{ECBB1310-80FD-439C-9D48-499AB7BFFD04}"/>
              </a:ext>
            </a:extLst>
          </p:cNvPr>
          <p:cNvSpPr/>
          <p:nvPr/>
        </p:nvSpPr>
        <p:spPr>
          <a:xfrm>
            <a:off x="8040627" y="4844218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68">
            <a:extLst>
              <a:ext uri="{FF2B5EF4-FFF2-40B4-BE49-F238E27FC236}">
                <a16:creationId xmlns:a16="http://schemas.microsoft.com/office/drawing/2014/main" id="{906A277D-DA4F-424A-9C35-E5583DDA4448}"/>
              </a:ext>
            </a:extLst>
          </p:cNvPr>
          <p:cNvSpPr/>
          <p:nvPr/>
        </p:nvSpPr>
        <p:spPr>
          <a:xfrm>
            <a:off x="7983844" y="4676607"/>
            <a:ext cx="175560" cy="167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69">
            <a:extLst>
              <a:ext uri="{FF2B5EF4-FFF2-40B4-BE49-F238E27FC236}">
                <a16:creationId xmlns:a16="http://schemas.microsoft.com/office/drawing/2014/main" id="{AF2E0D88-F199-4967-9B2D-58B411618F02}"/>
              </a:ext>
            </a:extLst>
          </p:cNvPr>
          <p:cNvSpPr/>
          <p:nvPr/>
        </p:nvSpPr>
        <p:spPr>
          <a:xfrm>
            <a:off x="8192683" y="3521340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69">
            <a:extLst>
              <a:ext uri="{FF2B5EF4-FFF2-40B4-BE49-F238E27FC236}">
                <a16:creationId xmlns:a16="http://schemas.microsoft.com/office/drawing/2014/main" id="{C2A578B4-2314-4DBB-B51D-652EFA2B4B96}"/>
              </a:ext>
            </a:extLst>
          </p:cNvPr>
          <p:cNvSpPr/>
          <p:nvPr/>
        </p:nvSpPr>
        <p:spPr>
          <a:xfrm>
            <a:off x="8422164" y="3661782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Oval 68">
            <a:extLst>
              <a:ext uri="{FF2B5EF4-FFF2-40B4-BE49-F238E27FC236}">
                <a16:creationId xmlns:a16="http://schemas.microsoft.com/office/drawing/2014/main" id="{1836216B-E064-4BF2-AD83-9DB8793DD04E}"/>
              </a:ext>
            </a:extLst>
          </p:cNvPr>
          <p:cNvSpPr/>
          <p:nvPr/>
        </p:nvSpPr>
        <p:spPr>
          <a:xfrm>
            <a:off x="8365381" y="3494171"/>
            <a:ext cx="175560" cy="167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Oval 69">
            <a:extLst>
              <a:ext uri="{FF2B5EF4-FFF2-40B4-BE49-F238E27FC236}">
                <a16:creationId xmlns:a16="http://schemas.microsoft.com/office/drawing/2014/main" id="{A51B59A0-73BD-4D86-B35D-728559817324}"/>
              </a:ext>
            </a:extLst>
          </p:cNvPr>
          <p:cNvSpPr/>
          <p:nvPr/>
        </p:nvSpPr>
        <p:spPr>
          <a:xfrm>
            <a:off x="8368243" y="5759863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Oval 69">
            <a:extLst>
              <a:ext uri="{FF2B5EF4-FFF2-40B4-BE49-F238E27FC236}">
                <a16:creationId xmlns:a16="http://schemas.microsoft.com/office/drawing/2014/main" id="{61E1E6EC-5E7B-4887-839F-B85D19035FC8}"/>
              </a:ext>
            </a:extLst>
          </p:cNvPr>
          <p:cNvSpPr/>
          <p:nvPr/>
        </p:nvSpPr>
        <p:spPr>
          <a:xfrm>
            <a:off x="8597724" y="5900305"/>
            <a:ext cx="175560" cy="167611"/>
          </a:xfrm>
          <a:prstGeom prst="ellipse">
            <a:avLst/>
          </a:prstGeom>
          <a:solidFill>
            <a:srgbClr val="E73E51"/>
          </a:solidFill>
          <a:ln>
            <a:solidFill>
              <a:srgbClr val="E73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Oval 68">
            <a:extLst>
              <a:ext uri="{FF2B5EF4-FFF2-40B4-BE49-F238E27FC236}">
                <a16:creationId xmlns:a16="http://schemas.microsoft.com/office/drawing/2014/main" id="{35CC8A79-5879-401E-B79E-025A459DD4CB}"/>
              </a:ext>
            </a:extLst>
          </p:cNvPr>
          <p:cNvSpPr/>
          <p:nvPr/>
        </p:nvSpPr>
        <p:spPr>
          <a:xfrm>
            <a:off x="8540941" y="5732694"/>
            <a:ext cx="175560" cy="167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Espace réservé du texte 2">
            <a:extLst>
              <a:ext uri="{FF2B5EF4-FFF2-40B4-BE49-F238E27FC236}">
                <a16:creationId xmlns:a16="http://schemas.microsoft.com/office/drawing/2014/main" id="{740C960F-EEDA-4DB2-B1EF-F5670C014770}"/>
              </a:ext>
            </a:extLst>
          </p:cNvPr>
          <p:cNvSpPr txBox="1">
            <a:spLocks/>
          </p:cNvSpPr>
          <p:nvPr/>
        </p:nvSpPr>
        <p:spPr>
          <a:xfrm>
            <a:off x="87052" y="4967223"/>
            <a:ext cx="2540243" cy="11555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FE10FDEB-4F61-479A-A2C7-D4D32A36C83D}"/>
              </a:ext>
            </a:extLst>
          </p:cNvPr>
          <p:cNvSpPr txBox="1">
            <a:spLocks/>
          </p:cNvSpPr>
          <p:nvPr/>
        </p:nvSpPr>
        <p:spPr>
          <a:xfrm>
            <a:off x="3421784" y="964561"/>
            <a:ext cx="2662889" cy="11555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sz="2000"/>
          </a:p>
        </p:txBody>
      </p:sp>
      <p:sp>
        <p:nvSpPr>
          <p:cNvPr id="66" name="Espace réservé du texte 2">
            <a:extLst>
              <a:ext uri="{FF2B5EF4-FFF2-40B4-BE49-F238E27FC236}">
                <a16:creationId xmlns:a16="http://schemas.microsoft.com/office/drawing/2014/main" id="{05EA112B-726E-43DD-8E9F-4AB8D7508FC0}"/>
              </a:ext>
            </a:extLst>
          </p:cNvPr>
          <p:cNvSpPr txBox="1">
            <a:spLocks/>
          </p:cNvSpPr>
          <p:nvPr/>
        </p:nvSpPr>
        <p:spPr>
          <a:xfrm>
            <a:off x="151019" y="4591353"/>
            <a:ext cx="2540243" cy="11555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67" name="Oval 18">
            <a:extLst>
              <a:ext uri="{FF2B5EF4-FFF2-40B4-BE49-F238E27FC236}">
                <a16:creationId xmlns:a16="http://schemas.microsoft.com/office/drawing/2014/main" id="{84833330-9CA2-4590-B40F-1D063A778ABF}"/>
              </a:ext>
            </a:extLst>
          </p:cNvPr>
          <p:cNvSpPr/>
          <p:nvPr/>
        </p:nvSpPr>
        <p:spPr>
          <a:xfrm>
            <a:off x="5931045" y="3429000"/>
            <a:ext cx="1898043" cy="989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>
                <a:solidFill>
                  <a:schemeClr val="tx1"/>
                </a:solidFill>
              </a:rPr>
              <a:t>lactate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523221A6-E2FB-4C8B-8E22-B8960DB73901}"/>
              </a:ext>
            </a:extLst>
          </p:cNvPr>
          <p:cNvSpPr txBox="1">
            <a:spLocks/>
          </p:cNvSpPr>
          <p:nvPr/>
        </p:nvSpPr>
        <p:spPr>
          <a:xfrm>
            <a:off x="-13146" y="4086386"/>
            <a:ext cx="2910846" cy="11555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292929"/>
                </a:solidFill>
                <a:latin typeface="Bliss 2 Light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sz="2000"/>
          </a:p>
        </p:txBody>
      </p:sp>
      <p:sp>
        <p:nvSpPr>
          <p:cNvPr id="70" name="Flèche : chevron 69">
            <a:extLst>
              <a:ext uri="{FF2B5EF4-FFF2-40B4-BE49-F238E27FC236}">
                <a16:creationId xmlns:a16="http://schemas.microsoft.com/office/drawing/2014/main" id="{B097A2A1-8B17-4B53-AC42-AE486D24FC63}"/>
              </a:ext>
            </a:extLst>
          </p:cNvPr>
          <p:cNvSpPr/>
          <p:nvPr/>
        </p:nvSpPr>
        <p:spPr>
          <a:xfrm>
            <a:off x="95875" y="1230177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71" name="Flèche : chevron 70">
            <a:extLst>
              <a:ext uri="{FF2B5EF4-FFF2-40B4-BE49-F238E27FC236}">
                <a16:creationId xmlns:a16="http://schemas.microsoft.com/office/drawing/2014/main" id="{0D063D78-E594-482D-80E1-FFFFE43AC717}"/>
              </a:ext>
            </a:extLst>
          </p:cNvPr>
          <p:cNvSpPr/>
          <p:nvPr/>
        </p:nvSpPr>
        <p:spPr>
          <a:xfrm>
            <a:off x="87052" y="262928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74" name="Flèche : chevron 73">
            <a:extLst>
              <a:ext uri="{FF2B5EF4-FFF2-40B4-BE49-F238E27FC236}">
                <a16:creationId xmlns:a16="http://schemas.microsoft.com/office/drawing/2014/main" id="{E2B20247-2029-4F5F-A5B5-C4F1574D3B5A}"/>
              </a:ext>
            </a:extLst>
          </p:cNvPr>
          <p:cNvSpPr/>
          <p:nvPr/>
        </p:nvSpPr>
        <p:spPr>
          <a:xfrm>
            <a:off x="61034" y="393900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E6CB2F32-8637-4398-8F98-4F9BA7ED9E8C}"/>
              </a:ext>
            </a:extLst>
          </p:cNvPr>
          <p:cNvSpPr/>
          <p:nvPr/>
        </p:nvSpPr>
        <p:spPr>
          <a:xfrm>
            <a:off x="316836" y="1036430"/>
            <a:ext cx="2376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Une espèce faisant</a:t>
            </a:r>
            <a:r>
              <a:rPr lang="fr-FR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partie de la flore indigène du raisin.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FE647D34-BE93-4653-9E0E-D6FC9B3FE7A3}"/>
              </a:ext>
            </a:extLst>
          </p:cNvPr>
          <p:cNvSpPr/>
          <p:nvPr/>
        </p:nvSpPr>
        <p:spPr>
          <a:xfrm>
            <a:off x="322840" y="2273106"/>
            <a:ext cx="234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Capable de réaliser la fermentation alcoolique (&lt;10 %vol.) </a:t>
            </a:r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3E6C4E37-F068-4A5D-B1A0-C98DE35FCF7D}"/>
              </a:ext>
            </a:extLst>
          </p:cNvPr>
          <p:cNvSpPr/>
          <p:nvPr/>
        </p:nvSpPr>
        <p:spPr>
          <a:xfrm>
            <a:off x="346882" y="3782690"/>
            <a:ext cx="2376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Production d’acide lactique à partir des sucres du moût. </a:t>
            </a:r>
          </a:p>
        </p:txBody>
      </p:sp>
      <p:sp>
        <p:nvSpPr>
          <p:cNvPr id="83" name="Flèche : chevron 82">
            <a:extLst>
              <a:ext uri="{FF2B5EF4-FFF2-40B4-BE49-F238E27FC236}">
                <a16:creationId xmlns:a16="http://schemas.microsoft.com/office/drawing/2014/main" id="{ACA58836-D2C0-4701-BEFC-6382D42E84DB}"/>
              </a:ext>
            </a:extLst>
          </p:cNvPr>
          <p:cNvSpPr/>
          <p:nvPr/>
        </p:nvSpPr>
        <p:spPr>
          <a:xfrm rot="5400000">
            <a:off x="1342033" y="5052615"/>
            <a:ext cx="167013" cy="12511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44E067ED-23BB-48CD-AEB6-F4405F7EFB50}"/>
              </a:ext>
            </a:extLst>
          </p:cNvPr>
          <p:cNvSpPr/>
          <p:nvPr/>
        </p:nvSpPr>
        <p:spPr>
          <a:xfrm>
            <a:off x="331072" y="5491732"/>
            <a:ext cx="2376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err="1">
                <a:solidFill>
                  <a:srgbClr val="00A887"/>
                </a:solidFill>
              </a:rPr>
              <a:t>BIO</a:t>
            </a:r>
            <a:r>
              <a:rPr lang="fr-FR" err="1">
                <a:solidFill>
                  <a:schemeClr val="tx1"/>
                </a:solidFill>
              </a:rPr>
              <a:t>acidification</a:t>
            </a:r>
            <a:r>
              <a:rPr lang="fr-FR">
                <a:solidFill>
                  <a:schemeClr val="tx1"/>
                </a:solidFill>
              </a:rPr>
              <a:t> accompagnée de diminution d’alcool. 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0F3F0F5-E6EB-4AC5-9FA4-C593BC88D048}"/>
              </a:ext>
            </a:extLst>
          </p:cNvPr>
          <p:cNvSpPr/>
          <p:nvPr/>
        </p:nvSpPr>
        <p:spPr>
          <a:xfrm>
            <a:off x="7460023" y="2022122"/>
            <a:ext cx="1611887" cy="11942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pic>
        <p:nvPicPr>
          <p:cNvPr id="44" name="Graphique 43" descr="Retour avec un remplissage uni">
            <a:extLst>
              <a:ext uri="{FF2B5EF4-FFF2-40B4-BE49-F238E27FC236}">
                <a16:creationId xmlns:a16="http://schemas.microsoft.com/office/drawing/2014/main" id="{BF34F7D6-188B-4EDD-B686-D060CD113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5406" y="5708802"/>
            <a:ext cx="1260411" cy="1051475"/>
          </a:xfrm>
          <a:prstGeom prst="rect">
            <a:avLst/>
          </a:prstGeom>
        </p:spPr>
      </p:pic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AB9F7619-6F78-4468-8B70-87709745E3C2}"/>
              </a:ext>
            </a:extLst>
          </p:cNvPr>
          <p:cNvSpPr/>
          <p:nvPr/>
        </p:nvSpPr>
        <p:spPr>
          <a:xfrm>
            <a:off x="4037582" y="5965629"/>
            <a:ext cx="3289519" cy="590559"/>
          </a:xfrm>
          <a:prstGeom prst="roundRect">
            <a:avLst/>
          </a:prstGeom>
          <a:solidFill>
            <a:srgbClr val="FFE5E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>
                <a:solidFill>
                  <a:schemeClr val="tx1"/>
                </a:solidFill>
                <a:cs typeface="Calibri" panose="020F0502020204030204" pitchFamily="34" charset="0"/>
              </a:rPr>
              <a:t>Variation entre les souches</a:t>
            </a:r>
          </a:p>
        </p:txBody>
      </p:sp>
    </p:spTree>
    <p:extLst>
      <p:ext uri="{BB962C8B-B14F-4D97-AF65-F5344CB8AC3E}">
        <p14:creationId xmlns:p14="http://schemas.microsoft.com/office/powerpoint/2010/main" val="26843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7" grpId="0" animBg="1"/>
      <p:bldP spid="71" grpId="0" animBg="1"/>
      <p:bldP spid="74" grpId="0" animBg="1"/>
      <p:bldP spid="80" grpId="0" animBg="1"/>
      <p:bldP spid="81" grpId="0" animBg="1"/>
      <p:bldP spid="83" grpId="0" animBg="1"/>
      <p:bldP spid="8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D0B741-F105-4E93-B66B-5CA070F0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71" y="811736"/>
            <a:ext cx="2992060" cy="3635731"/>
          </a:xfrm>
          <a:prstGeom prst="rect">
            <a:avLst/>
          </a:prstGeom>
        </p:spPr>
      </p:pic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0B49B913-1D33-4FBF-922A-93345B021BEF}"/>
              </a:ext>
            </a:extLst>
          </p:cNvPr>
          <p:cNvSpPr/>
          <p:nvPr/>
        </p:nvSpPr>
        <p:spPr>
          <a:xfrm>
            <a:off x="173269" y="981173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E51E9DA-06F3-48D9-87E6-AE4FA37755C5}"/>
              </a:ext>
            </a:extLst>
          </p:cNvPr>
          <p:cNvSpPr/>
          <p:nvPr/>
        </p:nvSpPr>
        <p:spPr>
          <a:xfrm>
            <a:off x="477994" y="811736"/>
            <a:ext cx="4318672" cy="4590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Caractérisation détaillée de 20 souches :</a:t>
            </a:r>
            <a:endParaRPr lang="fr-FR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7BDBC664-FAEB-4EF7-862B-B800E023FF1E}"/>
              </a:ext>
            </a:extLst>
          </p:cNvPr>
          <p:cNvSpPr/>
          <p:nvPr/>
        </p:nvSpPr>
        <p:spPr>
          <a:xfrm>
            <a:off x="689653" y="143618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A49662-1691-4C6B-9FDD-43AF1A7FDD8F}"/>
              </a:ext>
            </a:extLst>
          </p:cNvPr>
          <p:cNvSpPr/>
          <p:nvPr/>
        </p:nvSpPr>
        <p:spPr>
          <a:xfrm>
            <a:off x="1036330" y="1323373"/>
            <a:ext cx="3760336" cy="3222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Différents moûts / cépages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F039DDC-6422-4995-8D3E-D851D1E01BC1}"/>
              </a:ext>
            </a:extLst>
          </p:cNvPr>
          <p:cNvSpPr/>
          <p:nvPr/>
        </p:nvSpPr>
        <p:spPr>
          <a:xfrm>
            <a:off x="1036330" y="1771795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Niveau des sucres / TAP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31F70AEF-C783-4F2B-98E5-827322D9F230}"/>
              </a:ext>
            </a:extLst>
          </p:cNvPr>
          <p:cNvSpPr/>
          <p:nvPr/>
        </p:nvSpPr>
        <p:spPr>
          <a:xfrm>
            <a:off x="689653" y="188524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A025821-EA15-4184-8E67-991682C0F0BD}"/>
              </a:ext>
            </a:extLst>
          </p:cNvPr>
          <p:cNvSpPr/>
          <p:nvPr/>
        </p:nvSpPr>
        <p:spPr>
          <a:xfrm>
            <a:off x="1036330" y="2208301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Température de FA</a:t>
            </a:r>
            <a:endParaRPr lang="fr-F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29DE8D2F-70BB-4D96-A83A-A9270F41CB50}"/>
              </a:ext>
            </a:extLst>
          </p:cNvPr>
          <p:cNvSpPr/>
          <p:nvPr/>
        </p:nvSpPr>
        <p:spPr>
          <a:xfrm>
            <a:off x="689653" y="232860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F0FC169-6B7C-4B34-9524-853216F4A38F}"/>
              </a:ext>
            </a:extLst>
          </p:cNvPr>
          <p:cNvSpPr/>
          <p:nvPr/>
        </p:nvSpPr>
        <p:spPr>
          <a:xfrm>
            <a:off x="1036330" y="2620892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Sulfitage 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D3D10B1B-F4DE-483A-9B15-13B23606AD69}"/>
              </a:ext>
            </a:extLst>
          </p:cNvPr>
          <p:cNvSpPr/>
          <p:nvPr/>
        </p:nvSpPr>
        <p:spPr>
          <a:xfrm>
            <a:off x="689653" y="276816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259456C-DEEA-491D-BC5D-ECD8345C0ABE}"/>
              </a:ext>
            </a:extLst>
          </p:cNvPr>
          <p:cNvSpPr/>
          <p:nvPr/>
        </p:nvSpPr>
        <p:spPr>
          <a:xfrm>
            <a:off x="1036330" y="3584088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Compatibilité avec </a:t>
            </a:r>
            <a:r>
              <a:rPr lang="fr-FR" i="1">
                <a:solidFill>
                  <a:schemeClr val="tx1"/>
                </a:solidFill>
              </a:rPr>
              <a:t>S. cerevisiae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E699AF8B-9DD2-4861-A930-0C44FFA0E394}"/>
              </a:ext>
            </a:extLst>
          </p:cNvPr>
          <p:cNvSpPr/>
          <p:nvPr/>
        </p:nvSpPr>
        <p:spPr>
          <a:xfrm>
            <a:off x="689653" y="3704389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48F94F0-CB47-4C92-B549-7985C700C88C}"/>
              </a:ext>
            </a:extLst>
          </p:cNvPr>
          <p:cNvSpPr/>
          <p:nvPr/>
        </p:nvSpPr>
        <p:spPr>
          <a:xfrm>
            <a:off x="1036330" y="3102490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Nutrition azotée 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47E650F3-D98B-4BD4-B5FA-78DF13600892}"/>
              </a:ext>
            </a:extLst>
          </p:cNvPr>
          <p:cNvSpPr/>
          <p:nvPr/>
        </p:nvSpPr>
        <p:spPr>
          <a:xfrm>
            <a:off x="689653" y="322279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1864E67A-3F70-4A11-B8BF-C53CE46DD9E3}"/>
              </a:ext>
            </a:extLst>
          </p:cNvPr>
          <p:cNvSpPr txBox="1">
            <a:spLocks/>
          </p:cNvSpPr>
          <p:nvPr/>
        </p:nvSpPr>
        <p:spPr>
          <a:xfrm>
            <a:off x="417952" y="217106"/>
            <a:ext cx="8552779" cy="61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Travaux de sélection de la souche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fr-FR" sz="240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acidifante</a:t>
            </a:r>
            <a:endParaRPr lang="fr-FR" sz="2400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01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D0B741-F105-4E93-B66B-5CA070F0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71" y="811736"/>
            <a:ext cx="2992060" cy="3635731"/>
          </a:xfrm>
          <a:prstGeom prst="rect">
            <a:avLst/>
          </a:prstGeom>
        </p:spPr>
      </p:pic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0B49B913-1D33-4FBF-922A-93345B021BEF}"/>
              </a:ext>
            </a:extLst>
          </p:cNvPr>
          <p:cNvSpPr/>
          <p:nvPr/>
        </p:nvSpPr>
        <p:spPr>
          <a:xfrm>
            <a:off x="173269" y="981173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7BDBC664-FAEB-4EF7-862B-B800E023FF1E}"/>
              </a:ext>
            </a:extLst>
          </p:cNvPr>
          <p:cNvSpPr/>
          <p:nvPr/>
        </p:nvSpPr>
        <p:spPr>
          <a:xfrm>
            <a:off x="689653" y="143618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A49662-1691-4C6B-9FDD-43AF1A7FDD8F}"/>
              </a:ext>
            </a:extLst>
          </p:cNvPr>
          <p:cNvSpPr/>
          <p:nvPr/>
        </p:nvSpPr>
        <p:spPr>
          <a:xfrm>
            <a:off x="1036330" y="1323373"/>
            <a:ext cx="3760336" cy="3222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Différents moûts/cépages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F039DDC-6422-4995-8D3E-D851D1E01BC1}"/>
              </a:ext>
            </a:extLst>
          </p:cNvPr>
          <p:cNvSpPr/>
          <p:nvPr/>
        </p:nvSpPr>
        <p:spPr>
          <a:xfrm>
            <a:off x="1036330" y="1771795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Niveau des sucres/TAP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31F70AEF-C783-4F2B-98E5-827322D9F230}"/>
              </a:ext>
            </a:extLst>
          </p:cNvPr>
          <p:cNvSpPr/>
          <p:nvPr/>
        </p:nvSpPr>
        <p:spPr>
          <a:xfrm>
            <a:off x="689653" y="188524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A025821-EA15-4184-8E67-991682C0F0BD}"/>
              </a:ext>
            </a:extLst>
          </p:cNvPr>
          <p:cNvSpPr/>
          <p:nvPr/>
        </p:nvSpPr>
        <p:spPr>
          <a:xfrm>
            <a:off x="1036330" y="2208301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Température de FA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29DE8D2F-70BB-4D96-A83A-A9270F41CB50}"/>
              </a:ext>
            </a:extLst>
          </p:cNvPr>
          <p:cNvSpPr/>
          <p:nvPr/>
        </p:nvSpPr>
        <p:spPr>
          <a:xfrm>
            <a:off x="689653" y="232860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F0FC169-6B7C-4B34-9524-853216F4A38F}"/>
              </a:ext>
            </a:extLst>
          </p:cNvPr>
          <p:cNvSpPr/>
          <p:nvPr/>
        </p:nvSpPr>
        <p:spPr>
          <a:xfrm>
            <a:off x="1036330" y="2620892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Sulfitage 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D3D10B1B-F4DE-483A-9B15-13B23606AD69}"/>
              </a:ext>
            </a:extLst>
          </p:cNvPr>
          <p:cNvSpPr/>
          <p:nvPr/>
        </p:nvSpPr>
        <p:spPr>
          <a:xfrm>
            <a:off x="689653" y="276816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259456C-DEEA-491D-BC5D-ECD8345C0ABE}"/>
              </a:ext>
            </a:extLst>
          </p:cNvPr>
          <p:cNvSpPr/>
          <p:nvPr/>
        </p:nvSpPr>
        <p:spPr>
          <a:xfrm>
            <a:off x="1036330" y="3584088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Compatibilité avec </a:t>
            </a:r>
            <a:r>
              <a:rPr lang="fr-FR" i="1" dirty="0">
                <a:solidFill>
                  <a:schemeClr val="tx1"/>
                </a:solidFill>
              </a:rPr>
              <a:t>S. cerevisiae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E699AF8B-9DD2-4861-A930-0C44FFA0E394}"/>
              </a:ext>
            </a:extLst>
          </p:cNvPr>
          <p:cNvSpPr/>
          <p:nvPr/>
        </p:nvSpPr>
        <p:spPr>
          <a:xfrm>
            <a:off x="689653" y="3704389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48F94F0-CB47-4C92-B549-7985C700C88C}"/>
              </a:ext>
            </a:extLst>
          </p:cNvPr>
          <p:cNvSpPr/>
          <p:nvPr/>
        </p:nvSpPr>
        <p:spPr>
          <a:xfrm>
            <a:off x="1036330" y="3102490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Nutrition azotée 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47E650F3-D98B-4BD4-B5FA-78DF13600892}"/>
              </a:ext>
            </a:extLst>
          </p:cNvPr>
          <p:cNvSpPr/>
          <p:nvPr/>
        </p:nvSpPr>
        <p:spPr>
          <a:xfrm>
            <a:off x="689653" y="322279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aphicFrame>
        <p:nvGraphicFramePr>
          <p:cNvPr id="41" name="Tableau 33">
            <a:extLst>
              <a:ext uri="{FF2B5EF4-FFF2-40B4-BE49-F238E27FC236}">
                <a16:creationId xmlns:a16="http://schemas.microsoft.com/office/drawing/2014/main" id="{4CB7210A-8D6B-4CB0-92F4-E76F31A8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94520"/>
              </p:ext>
            </p:extLst>
          </p:nvPr>
        </p:nvGraphicFramePr>
        <p:xfrm>
          <a:off x="263254" y="5042097"/>
          <a:ext cx="6122576" cy="14928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3597">
                  <a:extLst>
                    <a:ext uri="{9D8B030D-6E8A-4147-A177-3AD203B41FA5}">
                      <a16:colId xmlns:a16="http://schemas.microsoft.com/office/drawing/2014/main" val="2404695818"/>
                    </a:ext>
                  </a:extLst>
                </a:gridCol>
                <a:gridCol w="640917">
                  <a:extLst>
                    <a:ext uri="{9D8B030D-6E8A-4147-A177-3AD203B41FA5}">
                      <a16:colId xmlns:a16="http://schemas.microsoft.com/office/drawing/2014/main" val="2536202983"/>
                    </a:ext>
                  </a:extLst>
                </a:gridCol>
                <a:gridCol w="1273296">
                  <a:extLst>
                    <a:ext uri="{9D8B030D-6E8A-4147-A177-3AD203B41FA5}">
                      <a16:colId xmlns:a16="http://schemas.microsoft.com/office/drawing/2014/main" val="4179388020"/>
                    </a:ext>
                  </a:extLst>
                </a:gridCol>
                <a:gridCol w="1526156">
                  <a:extLst>
                    <a:ext uri="{9D8B030D-6E8A-4147-A177-3AD203B41FA5}">
                      <a16:colId xmlns:a16="http://schemas.microsoft.com/office/drawing/2014/main" val="3101358366"/>
                    </a:ext>
                  </a:extLst>
                </a:gridCol>
                <a:gridCol w="1638610">
                  <a:extLst>
                    <a:ext uri="{9D8B030D-6E8A-4147-A177-3AD203B41FA5}">
                      <a16:colId xmlns:a16="http://schemas.microsoft.com/office/drawing/2014/main" val="492463299"/>
                    </a:ext>
                  </a:extLst>
                </a:gridCol>
              </a:tblGrid>
              <a:tr h="3304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Lactique (g/L)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TAV (%Vol.)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Sucres résiduels (g/L)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408213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endParaRPr lang="fr-FR" sz="15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1673611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LT1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302759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LT2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384357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LT3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1958258"/>
                  </a:ext>
                </a:extLst>
              </a:tr>
            </a:tbl>
          </a:graphicData>
        </a:graphic>
      </p:graphicFrame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A9CEAC3-3B8F-487F-BD6F-EC7523A832F0}"/>
              </a:ext>
            </a:extLst>
          </p:cNvPr>
          <p:cNvSpPr/>
          <p:nvPr/>
        </p:nvSpPr>
        <p:spPr>
          <a:xfrm>
            <a:off x="240879" y="4325700"/>
            <a:ext cx="6144951" cy="519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latin typeface="+mj-lt"/>
              </a:rPr>
              <a:t>Paramètres des vins produits avec 3 souches différentes de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L. </a:t>
            </a:r>
            <a:r>
              <a:rPr lang="fr-FR" sz="1500" i="1" err="1">
                <a:solidFill>
                  <a:schemeClr val="tx1"/>
                </a:solidFill>
                <a:latin typeface="+mj-lt"/>
              </a:rPr>
              <a:t>thermotolerans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(LT) en inoculation séquentielle avec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S. cerevisiae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(SC) :</a:t>
            </a:r>
            <a:endParaRPr lang="fr-FR" sz="1500" i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4" name="Picture 27">
            <a:extLst>
              <a:ext uri="{FF2B5EF4-FFF2-40B4-BE49-F238E27FC236}">
                <a16:creationId xmlns:a16="http://schemas.microsoft.com/office/drawing/2014/main" id="{4F0AD021-0E7A-4015-907B-30BC0FD63F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2" r="18735" b="7171"/>
          <a:stretch/>
        </p:blipFill>
        <p:spPr>
          <a:xfrm>
            <a:off x="6575804" y="5136939"/>
            <a:ext cx="2394927" cy="13031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B49F29-3435-458F-8E85-89ECD2F54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198" y="4460364"/>
            <a:ext cx="718304" cy="87528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2A97BCE1-2E68-4C09-A816-604CFFFC78C3}"/>
              </a:ext>
            </a:extLst>
          </p:cNvPr>
          <p:cNvSpPr txBox="1"/>
          <p:nvPr/>
        </p:nvSpPr>
        <p:spPr>
          <a:xfrm>
            <a:off x="4796666" y="6606654"/>
            <a:ext cx="165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>
                <a:latin typeface="+mj-lt"/>
                <a:cs typeface="Calibri" panose="020F0502020204030204" pitchFamily="34" charset="0"/>
              </a:rPr>
              <a:t>Hranilovic et al. 2021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8390F2A5-E4F6-4334-A08B-16E3E70937EB}"/>
              </a:ext>
            </a:extLst>
          </p:cNvPr>
          <p:cNvSpPr/>
          <p:nvPr/>
        </p:nvSpPr>
        <p:spPr>
          <a:xfrm>
            <a:off x="477994" y="811736"/>
            <a:ext cx="4318672" cy="4590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Caractérisation détaillée de 20 souches :</a:t>
            </a:r>
            <a:endParaRPr lang="fr-FR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F4163F2-3797-465D-BD30-3E7C6B693FAD}"/>
              </a:ext>
            </a:extLst>
          </p:cNvPr>
          <p:cNvSpPr txBox="1">
            <a:spLocks/>
          </p:cNvSpPr>
          <p:nvPr/>
        </p:nvSpPr>
        <p:spPr>
          <a:xfrm>
            <a:off x="417952" y="217106"/>
            <a:ext cx="8552779" cy="61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Travaux de sélection de la souche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fr-FR" sz="240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acidifante</a:t>
            </a:r>
            <a:endParaRPr lang="fr-FR" sz="2400" i="1">
              <a:latin typeface="+mj-l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FE9F125-42B4-4333-B60D-ADD75665BAB1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LT + SC </a:t>
            </a:r>
            <a:r>
              <a:rPr lang="fr-FR" sz="1400" err="1">
                <a:latin typeface="Bliss 2 Light" panose="02000506030000020004" pitchFamily="50" charset="0"/>
              </a:rPr>
              <a:t>inoc</a:t>
            </a:r>
            <a:r>
              <a:rPr lang="fr-FR" sz="1400">
                <a:latin typeface="Bliss 2 Light" panose="02000506030000020004" pitchFamily="50" charset="0"/>
              </a:rPr>
              <a:t>. séquentielle de LT et SC </a:t>
            </a:r>
            <a:endParaRPr lang="fr-FR" sz="1400" i="1"/>
          </a:p>
        </p:txBody>
      </p:sp>
    </p:spTree>
    <p:extLst>
      <p:ext uri="{BB962C8B-B14F-4D97-AF65-F5344CB8AC3E}">
        <p14:creationId xmlns:p14="http://schemas.microsoft.com/office/powerpoint/2010/main" val="19721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D0B741-F105-4E93-B66B-5CA070F0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71" y="811736"/>
            <a:ext cx="2992060" cy="3635731"/>
          </a:xfrm>
          <a:prstGeom prst="rect">
            <a:avLst/>
          </a:prstGeom>
        </p:spPr>
      </p:pic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0B49B913-1D33-4FBF-922A-93345B021BEF}"/>
              </a:ext>
            </a:extLst>
          </p:cNvPr>
          <p:cNvSpPr/>
          <p:nvPr/>
        </p:nvSpPr>
        <p:spPr>
          <a:xfrm>
            <a:off x="173269" y="981173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7BDBC664-FAEB-4EF7-862B-B800E023FF1E}"/>
              </a:ext>
            </a:extLst>
          </p:cNvPr>
          <p:cNvSpPr/>
          <p:nvPr/>
        </p:nvSpPr>
        <p:spPr>
          <a:xfrm>
            <a:off x="689653" y="143618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A49662-1691-4C6B-9FDD-43AF1A7FDD8F}"/>
              </a:ext>
            </a:extLst>
          </p:cNvPr>
          <p:cNvSpPr/>
          <p:nvPr/>
        </p:nvSpPr>
        <p:spPr>
          <a:xfrm>
            <a:off x="1036330" y="1323373"/>
            <a:ext cx="3760336" cy="3222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Différents moûts/cépages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F039DDC-6422-4995-8D3E-D851D1E01BC1}"/>
              </a:ext>
            </a:extLst>
          </p:cNvPr>
          <p:cNvSpPr/>
          <p:nvPr/>
        </p:nvSpPr>
        <p:spPr>
          <a:xfrm>
            <a:off x="1036330" y="1771795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Niveau des sucres/TAP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31F70AEF-C783-4F2B-98E5-827322D9F230}"/>
              </a:ext>
            </a:extLst>
          </p:cNvPr>
          <p:cNvSpPr/>
          <p:nvPr/>
        </p:nvSpPr>
        <p:spPr>
          <a:xfrm>
            <a:off x="689653" y="188524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A025821-EA15-4184-8E67-991682C0F0BD}"/>
              </a:ext>
            </a:extLst>
          </p:cNvPr>
          <p:cNvSpPr/>
          <p:nvPr/>
        </p:nvSpPr>
        <p:spPr>
          <a:xfrm>
            <a:off x="1036330" y="2208301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Température de FA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29DE8D2F-70BB-4D96-A83A-A9270F41CB50}"/>
              </a:ext>
            </a:extLst>
          </p:cNvPr>
          <p:cNvSpPr/>
          <p:nvPr/>
        </p:nvSpPr>
        <p:spPr>
          <a:xfrm>
            <a:off x="689653" y="232860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F0FC169-6B7C-4B34-9524-853216F4A38F}"/>
              </a:ext>
            </a:extLst>
          </p:cNvPr>
          <p:cNvSpPr/>
          <p:nvPr/>
        </p:nvSpPr>
        <p:spPr>
          <a:xfrm>
            <a:off x="1036330" y="2620892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Sulfitage 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D3D10B1B-F4DE-483A-9B15-13B23606AD69}"/>
              </a:ext>
            </a:extLst>
          </p:cNvPr>
          <p:cNvSpPr/>
          <p:nvPr/>
        </p:nvSpPr>
        <p:spPr>
          <a:xfrm>
            <a:off x="689653" y="276816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259456C-DEEA-491D-BC5D-ECD8345C0ABE}"/>
              </a:ext>
            </a:extLst>
          </p:cNvPr>
          <p:cNvSpPr/>
          <p:nvPr/>
        </p:nvSpPr>
        <p:spPr>
          <a:xfrm>
            <a:off x="1036330" y="3584088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Compatibilité avec </a:t>
            </a:r>
            <a:r>
              <a:rPr lang="fr-FR" i="1" dirty="0">
                <a:solidFill>
                  <a:schemeClr val="tx1"/>
                </a:solidFill>
              </a:rPr>
              <a:t>S. cerevisiae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E699AF8B-9DD2-4861-A930-0C44FFA0E394}"/>
              </a:ext>
            </a:extLst>
          </p:cNvPr>
          <p:cNvSpPr/>
          <p:nvPr/>
        </p:nvSpPr>
        <p:spPr>
          <a:xfrm>
            <a:off x="689653" y="3704389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48F94F0-CB47-4C92-B549-7985C700C88C}"/>
              </a:ext>
            </a:extLst>
          </p:cNvPr>
          <p:cNvSpPr/>
          <p:nvPr/>
        </p:nvSpPr>
        <p:spPr>
          <a:xfrm>
            <a:off x="1036330" y="3102490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Nutrition azotée 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47E650F3-D98B-4BD4-B5FA-78DF13600892}"/>
              </a:ext>
            </a:extLst>
          </p:cNvPr>
          <p:cNvSpPr/>
          <p:nvPr/>
        </p:nvSpPr>
        <p:spPr>
          <a:xfrm>
            <a:off x="689653" y="322279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aphicFrame>
        <p:nvGraphicFramePr>
          <p:cNvPr id="41" name="Tableau 33">
            <a:extLst>
              <a:ext uri="{FF2B5EF4-FFF2-40B4-BE49-F238E27FC236}">
                <a16:creationId xmlns:a16="http://schemas.microsoft.com/office/drawing/2014/main" id="{4CB7210A-8D6B-4CB0-92F4-E76F31A8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24227"/>
              </p:ext>
            </p:extLst>
          </p:nvPr>
        </p:nvGraphicFramePr>
        <p:xfrm>
          <a:off x="263254" y="5042097"/>
          <a:ext cx="6122576" cy="14928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3597">
                  <a:extLst>
                    <a:ext uri="{9D8B030D-6E8A-4147-A177-3AD203B41FA5}">
                      <a16:colId xmlns:a16="http://schemas.microsoft.com/office/drawing/2014/main" val="2404695818"/>
                    </a:ext>
                  </a:extLst>
                </a:gridCol>
                <a:gridCol w="640917">
                  <a:extLst>
                    <a:ext uri="{9D8B030D-6E8A-4147-A177-3AD203B41FA5}">
                      <a16:colId xmlns:a16="http://schemas.microsoft.com/office/drawing/2014/main" val="2536202983"/>
                    </a:ext>
                  </a:extLst>
                </a:gridCol>
                <a:gridCol w="1273296">
                  <a:extLst>
                    <a:ext uri="{9D8B030D-6E8A-4147-A177-3AD203B41FA5}">
                      <a16:colId xmlns:a16="http://schemas.microsoft.com/office/drawing/2014/main" val="4179388020"/>
                    </a:ext>
                  </a:extLst>
                </a:gridCol>
                <a:gridCol w="1526156">
                  <a:extLst>
                    <a:ext uri="{9D8B030D-6E8A-4147-A177-3AD203B41FA5}">
                      <a16:colId xmlns:a16="http://schemas.microsoft.com/office/drawing/2014/main" val="3101358366"/>
                    </a:ext>
                  </a:extLst>
                </a:gridCol>
                <a:gridCol w="1638610">
                  <a:extLst>
                    <a:ext uri="{9D8B030D-6E8A-4147-A177-3AD203B41FA5}">
                      <a16:colId xmlns:a16="http://schemas.microsoft.com/office/drawing/2014/main" val="492463299"/>
                    </a:ext>
                  </a:extLst>
                </a:gridCol>
              </a:tblGrid>
              <a:tr h="3304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Lactique (g/L)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TAV (%Vol.)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Sucres résiduels (g/L)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408213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endParaRPr lang="fr-FR" sz="15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1673611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LT1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302759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LT2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384357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LT3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1958258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63BB3A9E-5548-430B-8DE1-8A5D135EE9D4}"/>
              </a:ext>
            </a:extLst>
          </p:cNvPr>
          <p:cNvSpPr txBox="1"/>
          <p:nvPr/>
        </p:nvSpPr>
        <p:spPr>
          <a:xfrm>
            <a:off x="4796666" y="6606654"/>
            <a:ext cx="165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>
                <a:latin typeface="+mj-lt"/>
                <a:cs typeface="Calibri" panose="020F0502020204030204" pitchFamily="34" charset="0"/>
              </a:rPr>
              <a:t>Hranilovic et al. 2021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E07A60D-AD03-4B05-9D65-4102BBC24F82}"/>
              </a:ext>
            </a:extLst>
          </p:cNvPr>
          <p:cNvSpPr/>
          <p:nvPr/>
        </p:nvSpPr>
        <p:spPr>
          <a:xfrm>
            <a:off x="477994" y="811736"/>
            <a:ext cx="4318672" cy="4590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Caractérisation détaillée de 20 souches :</a:t>
            </a:r>
            <a:endParaRPr lang="fr-FR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448312D0-1D7D-4B33-9601-434613307BBA}"/>
              </a:ext>
            </a:extLst>
          </p:cNvPr>
          <p:cNvSpPr txBox="1">
            <a:spLocks/>
          </p:cNvSpPr>
          <p:nvPr/>
        </p:nvSpPr>
        <p:spPr>
          <a:xfrm>
            <a:off x="417952" y="217106"/>
            <a:ext cx="8552779" cy="61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Travaux de sélection de la souche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fr-FR" sz="240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acidifante</a:t>
            </a:r>
            <a:endParaRPr lang="fr-FR" sz="2400" i="1">
              <a:latin typeface="+mj-lt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668EAEB-FB65-4588-A76A-6C6D95247E8E}"/>
              </a:ext>
            </a:extLst>
          </p:cNvPr>
          <p:cNvSpPr/>
          <p:nvPr/>
        </p:nvSpPr>
        <p:spPr>
          <a:xfrm>
            <a:off x="240879" y="4325700"/>
            <a:ext cx="6144951" cy="519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latin typeface="+mj-lt"/>
              </a:rPr>
              <a:t>Paramètres des vins produits avec 3 souches différentes de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L. </a:t>
            </a:r>
            <a:r>
              <a:rPr lang="fr-FR" sz="1500" i="1" err="1">
                <a:solidFill>
                  <a:schemeClr val="tx1"/>
                </a:solidFill>
                <a:latin typeface="+mj-lt"/>
              </a:rPr>
              <a:t>thermotolerans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(LT) en inoculation séquentielle avec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S. cerevisiae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(SC) :</a:t>
            </a:r>
            <a:endParaRPr lang="fr-FR" sz="1500" i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2BF249-4918-449E-8E8A-D65316B46FA2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LT + SC </a:t>
            </a:r>
            <a:r>
              <a:rPr lang="fr-FR" sz="1400" err="1">
                <a:latin typeface="Bliss 2 Light" panose="02000506030000020004" pitchFamily="50" charset="0"/>
              </a:rPr>
              <a:t>inoc</a:t>
            </a:r>
            <a:r>
              <a:rPr lang="fr-FR" sz="1400">
                <a:latin typeface="Bliss 2 Light" panose="02000506030000020004" pitchFamily="50" charset="0"/>
              </a:rPr>
              <a:t>. séquentielle de LT et SC </a:t>
            </a:r>
            <a:endParaRPr lang="fr-FR" sz="1400" i="1"/>
          </a:p>
        </p:txBody>
      </p:sp>
      <p:pic>
        <p:nvPicPr>
          <p:cNvPr id="34" name="Picture 27">
            <a:extLst>
              <a:ext uri="{FF2B5EF4-FFF2-40B4-BE49-F238E27FC236}">
                <a16:creationId xmlns:a16="http://schemas.microsoft.com/office/drawing/2014/main" id="{7AF3F4DC-A783-4046-A2BA-070BF82889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2" r="18735" b="7171"/>
          <a:stretch/>
        </p:blipFill>
        <p:spPr>
          <a:xfrm>
            <a:off x="6575804" y="5136939"/>
            <a:ext cx="2394927" cy="130319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3CDB094-415E-4784-B4E8-7960DBAED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198" y="4460364"/>
            <a:ext cx="718304" cy="8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D0B741-F105-4E93-B66B-5CA070F0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71" y="811736"/>
            <a:ext cx="2992060" cy="3635731"/>
          </a:xfrm>
          <a:prstGeom prst="rect">
            <a:avLst/>
          </a:prstGeom>
        </p:spPr>
      </p:pic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0B49B913-1D33-4FBF-922A-93345B021BEF}"/>
              </a:ext>
            </a:extLst>
          </p:cNvPr>
          <p:cNvSpPr/>
          <p:nvPr/>
        </p:nvSpPr>
        <p:spPr>
          <a:xfrm>
            <a:off x="173269" y="981173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7BDBC664-FAEB-4EF7-862B-B800E023FF1E}"/>
              </a:ext>
            </a:extLst>
          </p:cNvPr>
          <p:cNvSpPr/>
          <p:nvPr/>
        </p:nvSpPr>
        <p:spPr>
          <a:xfrm>
            <a:off x="689653" y="143618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A49662-1691-4C6B-9FDD-43AF1A7FDD8F}"/>
              </a:ext>
            </a:extLst>
          </p:cNvPr>
          <p:cNvSpPr/>
          <p:nvPr/>
        </p:nvSpPr>
        <p:spPr>
          <a:xfrm>
            <a:off x="1036330" y="1323373"/>
            <a:ext cx="3760336" cy="3222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Différents moûts/cépages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F039DDC-6422-4995-8D3E-D851D1E01BC1}"/>
              </a:ext>
            </a:extLst>
          </p:cNvPr>
          <p:cNvSpPr/>
          <p:nvPr/>
        </p:nvSpPr>
        <p:spPr>
          <a:xfrm>
            <a:off x="1036330" y="1771795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Niveau des sucres/TAP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31F70AEF-C783-4F2B-98E5-827322D9F230}"/>
              </a:ext>
            </a:extLst>
          </p:cNvPr>
          <p:cNvSpPr/>
          <p:nvPr/>
        </p:nvSpPr>
        <p:spPr>
          <a:xfrm>
            <a:off x="689653" y="188524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A025821-EA15-4184-8E67-991682C0F0BD}"/>
              </a:ext>
            </a:extLst>
          </p:cNvPr>
          <p:cNvSpPr/>
          <p:nvPr/>
        </p:nvSpPr>
        <p:spPr>
          <a:xfrm>
            <a:off x="1036330" y="2208301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Température de FA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29DE8D2F-70BB-4D96-A83A-A9270F41CB50}"/>
              </a:ext>
            </a:extLst>
          </p:cNvPr>
          <p:cNvSpPr/>
          <p:nvPr/>
        </p:nvSpPr>
        <p:spPr>
          <a:xfrm>
            <a:off x="689653" y="232860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F0FC169-6B7C-4B34-9524-853216F4A38F}"/>
              </a:ext>
            </a:extLst>
          </p:cNvPr>
          <p:cNvSpPr/>
          <p:nvPr/>
        </p:nvSpPr>
        <p:spPr>
          <a:xfrm>
            <a:off x="1036330" y="2620892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Sulfitage 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D3D10B1B-F4DE-483A-9B15-13B23606AD69}"/>
              </a:ext>
            </a:extLst>
          </p:cNvPr>
          <p:cNvSpPr/>
          <p:nvPr/>
        </p:nvSpPr>
        <p:spPr>
          <a:xfrm>
            <a:off x="689653" y="276816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259456C-DEEA-491D-BC5D-ECD8345C0ABE}"/>
              </a:ext>
            </a:extLst>
          </p:cNvPr>
          <p:cNvSpPr/>
          <p:nvPr/>
        </p:nvSpPr>
        <p:spPr>
          <a:xfrm>
            <a:off x="1036330" y="3584088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Compatibilité avec </a:t>
            </a:r>
            <a:r>
              <a:rPr lang="fr-FR" i="1" dirty="0">
                <a:solidFill>
                  <a:schemeClr val="tx1"/>
                </a:solidFill>
              </a:rPr>
              <a:t>S. cerevisiae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E699AF8B-9DD2-4861-A930-0C44FFA0E394}"/>
              </a:ext>
            </a:extLst>
          </p:cNvPr>
          <p:cNvSpPr/>
          <p:nvPr/>
        </p:nvSpPr>
        <p:spPr>
          <a:xfrm>
            <a:off x="689653" y="3704389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48F94F0-CB47-4C92-B549-7985C700C88C}"/>
              </a:ext>
            </a:extLst>
          </p:cNvPr>
          <p:cNvSpPr/>
          <p:nvPr/>
        </p:nvSpPr>
        <p:spPr>
          <a:xfrm>
            <a:off x="1036330" y="3102490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Nutrition azotée 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47E650F3-D98B-4BD4-B5FA-78DF13600892}"/>
              </a:ext>
            </a:extLst>
          </p:cNvPr>
          <p:cNvSpPr/>
          <p:nvPr/>
        </p:nvSpPr>
        <p:spPr>
          <a:xfrm>
            <a:off x="689653" y="322279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aphicFrame>
        <p:nvGraphicFramePr>
          <p:cNvPr id="41" name="Tableau 33">
            <a:extLst>
              <a:ext uri="{FF2B5EF4-FFF2-40B4-BE49-F238E27FC236}">
                <a16:creationId xmlns:a16="http://schemas.microsoft.com/office/drawing/2014/main" id="{4CB7210A-8D6B-4CB0-92F4-E76F31A8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64553"/>
              </p:ext>
            </p:extLst>
          </p:nvPr>
        </p:nvGraphicFramePr>
        <p:xfrm>
          <a:off x="263254" y="5042097"/>
          <a:ext cx="6122576" cy="14928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3597">
                  <a:extLst>
                    <a:ext uri="{9D8B030D-6E8A-4147-A177-3AD203B41FA5}">
                      <a16:colId xmlns:a16="http://schemas.microsoft.com/office/drawing/2014/main" val="2404695818"/>
                    </a:ext>
                  </a:extLst>
                </a:gridCol>
                <a:gridCol w="640917">
                  <a:extLst>
                    <a:ext uri="{9D8B030D-6E8A-4147-A177-3AD203B41FA5}">
                      <a16:colId xmlns:a16="http://schemas.microsoft.com/office/drawing/2014/main" val="2536202983"/>
                    </a:ext>
                  </a:extLst>
                </a:gridCol>
                <a:gridCol w="1273296">
                  <a:extLst>
                    <a:ext uri="{9D8B030D-6E8A-4147-A177-3AD203B41FA5}">
                      <a16:colId xmlns:a16="http://schemas.microsoft.com/office/drawing/2014/main" val="4179388020"/>
                    </a:ext>
                  </a:extLst>
                </a:gridCol>
                <a:gridCol w="1526156">
                  <a:extLst>
                    <a:ext uri="{9D8B030D-6E8A-4147-A177-3AD203B41FA5}">
                      <a16:colId xmlns:a16="http://schemas.microsoft.com/office/drawing/2014/main" val="3101358366"/>
                    </a:ext>
                  </a:extLst>
                </a:gridCol>
                <a:gridCol w="1638610">
                  <a:extLst>
                    <a:ext uri="{9D8B030D-6E8A-4147-A177-3AD203B41FA5}">
                      <a16:colId xmlns:a16="http://schemas.microsoft.com/office/drawing/2014/main" val="492463299"/>
                    </a:ext>
                  </a:extLst>
                </a:gridCol>
              </a:tblGrid>
              <a:tr h="3304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Lactique (g/L)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TAV </a:t>
                      </a:r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(%Vol.)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Sucres résiduels (g/L)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408213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endParaRPr lang="fr-FR" sz="15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1673611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LT1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302759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LT2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384357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LT3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1958258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146A00CC-141B-4E02-9E14-BCE4D83BB1C6}"/>
              </a:ext>
            </a:extLst>
          </p:cNvPr>
          <p:cNvSpPr txBox="1"/>
          <p:nvPr/>
        </p:nvSpPr>
        <p:spPr>
          <a:xfrm>
            <a:off x="4796666" y="6606654"/>
            <a:ext cx="165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>
                <a:latin typeface="+mj-lt"/>
                <a:cs typeface="Calibri" panose="020F0502020204030204" pitchFamily="34" charset="0"/>
              </a:rPr>
              <a:t>Hranilovic et al. 2021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392A5F7-211F-4685-9602-2BF2C1DEC12A}"/>
              </a:ext>
            </a:extLst>
          </p:cNvPr>
          <p:cNvSpPr/>
          <p:nvPr/>
        </p:nvSpPr>
        <p:spPr>
          <a:xfrm>
            <a:off x="477994" y="811736"/>
            <a:ext cx="4318672" cy="4590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Caractérisation détaillée de 20 souches :</a:t>
            </a:r>
            <a:endParaRPr lang="fr-FR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2BE04B-52CA-4B15-A3BD-E77FF5BF4A10}"/>
              </a:ext>
            </a:extLst>
          </p:cNvPr>
          <p:cNvSpPr txBox="1">
            <a:spLocks/>
          </p:cNvSpPr>
          <p:nvPr/>
        </p:nvSpPr>
        <p:spPr>
          <a:xfrm>
            <a:off x="417952" y="217106"/>
            <a:ext cx="8552779" cy="61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Travaux de sélection de la souche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fr-FR" sz="240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acidifante</a:t>
            </a:r>
            <a:endParaRPr lang="fr-FR" sz="2400" i="1">
              <a:latin typeface="+mj-lt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BE65881-028F-4789-B7FE-87FD513BD033}"/>
              </a:ext>
            </a:extLst>
          </p:cNvPr>
          <p:cNvSpPr/>
          <p:nvPr/>
        </p:nvSpPr>
        <p:spPr>
          <a:xfrm>
            <a:off x="240879" y="4325700"/>
            <a:ext cx="6144951" cy="519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latin typeface="+mj-lt"/>
              </a:rPr>
              <a:t>Paramètres des vins produits avec 3 souches différentes de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L. </a:t>
            </a:r>
            <a:r>
              <a:rPr lang="fr-FR" sz="1500" i="1" err="1">
                <a:solidFill>
                  <a:schemeClr val="tx1"/>
                </a:solidFill>
                <a:latin typeface="+mj-lt"/>
              </a:rPr>
              <a:t>thermotolerans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(LT) en inoculation séquentielle avec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S. cerevisiae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(SC) :</a:t>
            </a:r>
            <a:endParaRPr lang="fr-FR" sz="1500" i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52CDB3-4FFB-4515-A4B9-33C3C69D5663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LT + SC </a:t>
            </a:r>
            <a:r>
              <a:rPr lang="fr-FR" sz="1400" err="1">
                <a:latin typeface="Bliss 2 Light" panose="02000506030000020004" pitchFamily="50" charset="0"/>
              </a:rPr>
              <a:t>inoc</a:t>
            </a:r>
            <a:r>
              <a:rPr lang="fr-FR" sz="1400">
                <a:latin typeface="Bliss 2 Light" panose="02000506030000020004" pitchFamily="50" charset="0"/>
              </a:rPr>
              <a:t>. séquentielle de LT et SC </a:t>
            </a:r>
            <a:endParaRPr lang="fr-FR" sz="1400" i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7729C0A-B28C-42F7-BEAB-24C5BAFB79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2" r="18735" b="7171"/>
          <a:stretch/>
        </p:blipFill>
        <p:spPr>
          <a:xfrm>
            <a:off x="6575804" y="5136939"/>
            <a:ext cx="2394927" cy="130319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60062DE-70DF-46E7-969E-14F013BCC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198" y="4460364"/>
            <a:ext cx="718304" cy="8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D0B741-F105-4E93-B66B-5CA070F0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71" y="811736"/>
            <a:ext cx="2992060" cy="3635731"/>
          </a:xfrm>
          <a:prstGeom prst="rect">
            <a:avLst/>
          </a:prstGeom>
        </p:spPr>
      </p:pic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0B49B913-1D33-4FBF-922A-93345B021BEF}"/>
              </a:ext>
            </a:extLst>
          </p:cNvPr>
          <p:cNvSpPr/>
          <p:nvPr/>
        </p:nvSpPr>
        <p:spPr>
          <a:xfrm>
            <a:off x="173269" y="981173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7BDBC664-FAEB-4EF7-862B-B800E023FF1E}"/>
              </a:ext>
            </a:extLst>
          </p:cNvPr>
          <p:cNvSpPr/>
          <p:nvPr/>
        </p:nvSpPr>
        <p:spPr>
          <a:xfrm>
            <a:off x="689653" y="143618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A49662-1691-4C6B-9FDD-43AF1A7FDD8F}"/>
              </a:ext>
            </a:extLst>
          </p:cNvPr>
          <p:cNvSpPr/>
          <p:nvPr/>
        </p:nvSpPr>
        <p:spPr>
          <a:xfrm>
            <a:off x="1036330" y="1323373"/>
            <a:ext cx="3760336" cy="3222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Différents moûts/cépages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F039DDC-6422-4995-8D3E-D851D1E01BC1}"/>
              </a:ext>
            </a:extLst>
          </p:cNvPr>
          <p:cNvSpPr/>
          <p:nvPr/>
        </p:nvSpPr>
        <p:spPr>
          <a:xfrm>
            <a:off x="1036330" y="1771795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Niveau des sucres/TAP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31F70AEF-C783-4F2B-98E5-827322D9F230}"/>
              </a:ext>
            </a:extLst>
          </p:cNvPr>
          <p:cNvSpPr/>
          <p:nvPr/>
        </p:nvSpPr>
        <p:spPr>
          <a:xfrm>
            <a:off x="689653" y="188524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A025821-EA15-4184-8E67-991682C0F0BD}"/>
              </a:ext>
            </a:extLst>
          </p:cNvPr>
          <p:cNvSpPr/>
          <p:nvPr/>
        </p:nvSpPr>
        <p:spPr>
          <a:xfrm>
            <a:off x="1036330" y="2208301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Température de FA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29DE8D2F-70BB-4D96-A83A-A9270F41CB50}"/>
              </a:ext>
            </a:extLst>
          </p:cNvPr>
          <p:cNvSpPr/>
          <p:nvPr/>
        </p:nvSpPr>
        <p:spPr>
          <a:xfrm>
            <a:off x="689653" y="232860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F0FC169-6B7C-4B34-9524-853216F4A38F}"/>
              </a:ext>
            </a:extLst>
          </p:cNvPr>
          <p:cNvSpPr/>
          <p:nvPr/>
        </p:nvSpPr>
        <p:spPr>
          <a:xfrm>
            <a:off x="1036330" y="2620892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Sulfitage 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D3D10B1B-F4DE-483A-9B15-13B23606AD69}"/>
              </a:ext>
            </a:extLst>
          </p:cNvPr>
          <p:cNvSpPr/>
          <p:nvPr/>
        </p:nvSpPr>
        <p:spPr>
          <a:xfrm>
            <a:off x="689653" y="276816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259456C-DEEA-491D-BC5D-ECD8345C0ABE}"/>
              </a:ext>
            </a:extLst>
          </p:cNvPr>
          <p:cNvSpPr/>
          <p:nvPr/>
        </p:nvSpPr>
        <p:spPr>
          <a:xfrm>
            <a:off x="1036330" y="3584088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Compatibilité avec </a:t>
            </a:r>
            <a:r>
              <a:rPr lang="fr-FR" i="1" dirty="0">
                <a:solidFill>
                  <a:schemeClr val="tx1"/>
                </a:solidFill>
              </a:rPr>
              <a:t>S. cerevisiae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E699AF8B-9DD2-4861-A930-0C44FFA0E394}"/>
              </a:ext>
            </a:extLst>
          </p:cNvPr>
          <p:cNvSpPr/>
          <p:nvPr/>
        </p:nvSpPr>
        <p:spPr>
          <a:xfrm>
            <a:off x="689653" y="3704389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48F94F0-CB47-4C92-B549-7985C700C88C}"/>
              </a:ext>
            </a:extLst>
          </p:cNvPr>
          <p:cNvSpPr/>
          <p:nvPr/>
        </p:nvSpPr>
        <p:spPr>
          <a:xfrm>
            <a:off x="1036330" y="3102490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Nutrition azotée 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47E650F3-D98B-4BD4-B5FA-78DF13600892}"/>
              </a:ext>
            </a:extLst>
          </p:cNvPr>
          <p:cNvSpPr/>
          <p:nvPr/>
        </p:nvSpPr>
        <p:spPr>
          <a:xfrm>
            <a:off x="689653" y="322279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aphicFrame>
        <p:nvGraphicFramePr>
          <p:cNvPr id="41" name="Tableau 33">
            <a:extLst>
              <a:ext uri="{FF2B5EF4-FFF2-40B4-BE49-F238E27FC236}">
                <a16:creationId xmlns:a16="http://schemas.microsoft.com/office/drawing/2014/main" id="{4CB7210A-8D6B-4CB0-92F4-E76F31A8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31168"/>
              </p:ext>
            </p:extLst>
          </p:nvPr>
        </p:nvGraphicFramePr>
        <p:xfrm>
          <a:off x="263254" y="5042097"/>
          <a:ext cx="6122576" cy="14928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3597">
                  <a:extLst>
                    <a:ext uri="{9D8B030D-6E8A-4147-A177-3AD203B41FA5}">
                      <a16:colId xmlns:a16="http://schemas.microsoft.com/office/drawing/2014/main" val="2404695818"/>
                    </a:ext>
                  </a:extLst>
                </a:gridCol>
                <a:gridCol w="640917">
                  <a:extLst>
                    <a:ext uri="{9D8B030D-6E8A-4147-A177-3AD203B41FA5}">
                      <a16:colId xmlns:a16="http://schemas.microsoft.com/office/drawing/2014/main" val="2536202983"/>
                    </a:ext>
                  </a:extLst>
                </a:gridCol>
                <a:gridCol w="1273296">
                  <a:extLst>
                    <a:ext uri="{9D8B030D-6E8A-4147-A177-3AD203B41FA5}">
                      <a16:colId xmlns:a16="http://schemas.microsoft.com/office/drawing/2014/main" val="4179388020"/>
                    </a:ext>
                  </a:extLst>
                </a:gridCol>
                <a:gridCol w="1526156">
                  <a:extLst>
                    <a:ext uri="{9D8B030D-6E8A-4147-A177-3AD203B41FA5}">
                      <a16:colId xmlns:a16="http://schemas.microsoft.com/office/drawing/2014/main" val="3101358366"/>
                    </a:ext>
                  </a:extLst>
                </a:gridCol>
                <a:gridCol w="1638610">
                  <a:extLst>
                    <a:ext uri="{9D8B030D-6E8A-4147-A177-3AD203B41FA5}">
                      <a16:colId xmlns:a16="http://schemas.microsoft.com/office/drawing/2014/main" val="492463299"/>
                    </a:ext>
                  </a:extLst>
                </a:gridCol>
              </a:tblGrid>
              <a:tr h="3304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Lactique (g/L)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TAV </a:t>
                      </a:r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(%Vol.)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Sucres résiduels (g/L)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408213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nd</a:t>
                      </a:r>
                      <a:endParaRPr lang="fr-FR" sz="15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1673611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LT1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302759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LT2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384357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LT3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1958258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CBDFB1B2-77DA-4700-8D95-E77570AE52D6}"/>
              </a:ext>
            </a:extLst>
          </p:cNvPr>
          <p:cNvSpPr txBox="1"/>
          <p:nvPr/>
        </p:nvSpPr>
        <p:spPr>
          <a:xfrm>
            <a:off x="4796666" y="6606654"/>
            <a:ext cx="165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>
                <a:latin typeface="+mj-lt"/>
                <a:cs typeface="Calibri" panose="020F0502020204030204" pitchFamily="34" charset="0"/>
              </a:rPr>
              <a:t>Hranilovic et al. 2021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8ECD00E2-7BC8-4BDD-B515-A2A33FCF7A38}"/>
              </a:ext>
            </a:extLst>
          </p:cNvPr>
          <p:cNvSpPr/>
          <p:nvPr/>
        </p:nvSpPr>
        <p:spPr>
          <a:xfrm>
            <a:off x="28953" y="6032702"/>
            <a:ext cx="197514" cy="154605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F295171-80BC-419B-A5A2-4CD90F8D298D}"/>
              </a:ext>
            </a:extLst>
          </p:cNvPr>
          <p:cNvSpPr/>
          <p:nvPr/>
        </p:nvSpPr>
        <p:spPr>
          <a:xfrm>
            <a:off x="477994" y="811736"/>
            <a:ext cx="4318672" cy="4590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Caractérisation détaillée de 20 souches :</a:t>
            </a:r>
            <a:endParaRPr lang="fr-FR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107BCE5-1BED-4F46-9920-F5E69932CD01}"/>
              </a:ext>
            </a:extLst>
          </p:cNvPr>
          <p:cNvSpPr txBox="1">
            <a:spLocks/>
          </p:cNvSpPr>
          <p:nvPr/>
        </p:nvSpPr>
        <p:spPr>
          <a:xfrm>
            <a:off x="417952" y="217106"/>
            <a:ext cx="8552779" cy="61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Travaux de sélection de la souche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fr-FR" sz="240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acidifante</a:t>
            </a:r>
            <a:endParaRPr lang="fr-FR" sz="2400" i="1">
              <a:latin typeface="+mj-lt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A8A941A-A8B6-41FB-B70F-9CE4F5E1EE6F}"/>
              </a:ext>
            </a:extLst>
          </p:cNvPr>
          <p:cNvSpPr/>
          <p:nvPr/>
        </p:nvSpPr>
        <p:spPr>
          <a:xfrm>
            <a:off x="240879" y="4325700"/>
            <a:ext cx="6144951" cy="519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latin typeface="+mj-lt"/>
              </a:rPr>
              <a:t>Paramètres des vins produits avec 3 souches différentes de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L. </a:t>
            </a:r>
            <a:r>
              <a:rPr lang="fr-FR" sz="1500" i="1" err="1">
                <a:solidFill>
                  <a:schemeClr val="tx1"/>
                </a:solidFill>
                <a:latin typeface="+mj-lt"/>
              </a:rPr>
              <a:t>thermotolerans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(LT) en inoculation séquentielle avec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S. cerevisiae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(SC) :</a:t>
            </a:r>
            <a:endParaRPr lang="fr-FR" sz="1500" i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1953253-D185-4213-9C15-E7473B046CFD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LT + SC  = </a:t>
            </a:r>
            <a:r>
              <a:rPr lang="fr-FR" sz="1400" err="1">
                <a:latin typeface="Bliss 2 Light" panose="02000506030000020004" pitchFamily="50" charset="0"/>
              </a:rPr>
              <a:t>inoc</a:t>
            </a:r>
            <a:r>
              <a:rPr lang="fr-FR" sz="1400">
                <a:latin typeface="Bliss 2 Light" panose="02000506030000020004" pitchFamily="50" charset="0"/>
              </a:rPr>
              <a:t>. séquentielle de LT et SC </a:t>
            </a:r>
            <a:endParaRPr lang="fr-FR" sz="1400" i="1"/>
          </a:p>
        </p:txBody>
      </p:sp>
      <p:pic>
        <p:nvPicPr>
          <p:cNvPr id="33" name="Picture 27">
            <a:extLst>
              <a:ext uri="{FF2B5EF4-FFF2-40B4-BE49-F238E27FC236}">
                <a16:creationId xmlns:a16="http://schemas.microsoft.com/office/drawing/2014/main" id="{E8A10AFD-7589-4A76-B7C5-F382B799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2" r="18735" b="7171"/>
          <a:stretch/>
        </p:blipFill>
        <p:spPr>
          <a:xfrm>
            <a:off x="6575804" y="5136939"/>
            <a:ext cx="2394927" cy="130319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8D105D3-AABD-41CF-98F0-081B72BAA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198" y="4460364"/>
            <a:ext cx="718304" cy="8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D0B741-F105-4E93-B66B-5CA070F0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71" y="811736"/>
            <a:ext cx="2992060" cy="3635731"/>
          </a:xfrm>
          <a:prstGeom prst="rect">
            <a:avLst/>
          </a:prstGeom>
        </p:spPr>
      </p:pic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0B49B913-1D33-4FBF-922A-93345B021BEF}"/>
              </a:ext>
            </a:extLst>
          </p:cNvPr>
          <p:cNvSpPr/>
          <p:nvPr/>
        </p:nvSpPr>
        <p:spPr>
          <a:xfrm>
            <a:off x="173269" y="981173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7BDBC664-FAEB-4EF7-862B-B800E023FF1E}"/>
              </a:ext>
            </a:extLst>
          </p:cNvPr>
          <p:cNvSpPr/>
          <p:nvPr/>
        </p:nvSpPr>
        <p:spPr>
          <a:xfrm>
            <a:off x="689653" y="143618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A49662-1691-4C6B-9FDD-43AF1A7FDD8F}"/>
              </a:ext>
            </a:extLst>
          </p:cNvPr>
          <p:cNvSpPr/>
          <p:nvPr/>
        </p:nvSpPr>
        <p:spPr>
          <a:xfrm>
            <a:off x="1036330" y="1323373"/>
            <a:ext cx="3760336" cy="32225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Différents </a:t>
            </a:r>
            <a:r>
              <a:rPr lang="fr-FR" dirty="0">
                <a:solidFill>
                  <a:schemeClr val="tx1"/>
                </a:solidFill>
              </a:rPr>
              <a:t>moûts/cépages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F039DDC-6422-4995-8D3E-D851D1E01BC1}"/>
              </a:ext>
            </a:extLst>
          </p:cNvPr>
          <p:cNvSpPr/>
          <p:nvPr/>
        </p:nvSpPr>
        <p:spPr>
          <a:xfrm>
            <a:off x="1036330" y="1771795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Niveau des sucres/TAP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31F70AEF-C783-4F2B-98E5-827322D9F230}"/>
              </a:ext>
            </a:extLst>
          </p:cNvPr>
          <p:cNvSpPr/>
          <p:nvPr/>
        </p:nvSpPr>
        <p:spPr>
          <a:xfrm>
            <a:off x="689653" y="1885244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A025821-EA15-4184-8E67-991682C0F0BD}"/>
              </a:ext>
            </a:extLst>
          </p:cNvPr>
          <p:cNvSpPr/>
          <p:nvPr/>
        </p:nvSpPr>
        <p:spPr>
          <a:xfrm>
            <a:off x="1036330" y="2208301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Température de FA</a:t>
            </a:r>
            <a:endParaRPr lang="fr-F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29DE8D2F-70BB-4D96-A83A-A9270F41CB50}"/>
              </a:ext>
            </a:extLst>
          </p:cNvPr>
          <p:cNvSpPr/>
          <p:nvPr/>
        </p:nvSpPr>
        <p:spPr>
          <a:xfrm>
            <a:off x="689653" y="232860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F0FC169-6B7C-4B34-9524-853216F4A38F}"/>
              </a:ext>
            </a:extLst>
          </p:cNvPr>
          <p:cNvSpPr/>
          <p:nvPr/>
        </p:nvSpPr>
        <p:spPr>
          <a:xfrm>
            <a:off x="1036330" y="2620892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Sulfitage 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D3D10B1B-F4DE-483A-9B15-13B23606AD69}"/>
              </a:ext>
            </a:extLst>
          </p:cNvPr>
          <p:cNvSpPr/>
          <p:nvPr/>
        </p:nvSpPr>
        <p:spPr>
          <a:xfrm>
            <a:off x="689653" y="2768162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259456C-DEEA-491D-BC5D-ECD8345C0ABE}"/>
              </a:ext>
            </a:extLst>
          </p:cNvPr>
          <p:cNvSpPr/>
          <p:nvPr/>
        </p:nvSpPr>
        <p:spPr>
          <a:xfrm>
            <a:off x="1036330" y="3584088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Compatibilité avec </a:t>
            </a:r>
            <a:r>
              <a:rPr lang="fr-FR" i="1">
                <a:solidFill>
                  <a:schemeClr val="tx1"/>
                </a:solidFill>
              </a:rPr>
              <a:t>S. cerevisiae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E699AF8B-9DD2-4861-A930-0C44FFA0E394}"/>
              </a:ext>
            </a:extLst>
          </p:cNvPr>
          <p:cNvSpPr/>
          <p:nvPr/>
        </p:nvSpPr>
        <p:spPr>
          <a:xfrm>
            <a:off x="689653" y="3704389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48F94F0-CB47-4C92-B549-7985C700C88C}"/>
              </a:ext>
            </a:extLst>
          </p:cNvPr>
          <p:cNvSpPr/>
          <p:nvPr/>
        </p:nvSpPr>
        <p:spPr>
          <a:xfrm>
            <a:off x="1036330" y="3102490"/>
            <a:ext cx="3760336" cy="324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Nutrition azotée 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47E650F3-D98B-4BD4-B5FA-78DF13600892}"/>
              </a:ext>
            </a:extLst>
          </p:cNvPr>
          <p:cNvSpPr/>
          <p:nvPr/>
        </p:nvSpPr>
        <p:spPr>
          <a:xfrm>
            <a:off x="689653" y="3222791"/>
            <a:ext cx="179970" cy="12738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graphicFrame>
        <p:nvGraphicFramePr>
          <p:cNvPr id="41" name="Tableau 33">
            <a:extLst>
              <a:ext uri="{FF2B5EF4-FFF2-40B4-BE49-F238E27FC236}">
                <a16:creationId xmlns:a16="http://schemas.microsoft.com/office/drawing/2014/main" id="{4CB7210A-8D6B-4CB0-92F4-E76F31A8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93428"/>
              </p:ext>
            </p:extLst>
          </p:nvPr>
        </p:nvGraphicFramePr>
        <p:xfrm>
          <a:off x="263254" y="5042097"/>
          <a:ext cx="6122576" cy="14928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3597">
                  <a:extLst>
                    <a:ext uri="{9D8B030D-6E8A-4147-A177-3AD203B41FA5}">
                      <a16:colId xmlns:a16="http://schemas.microsoft.com/office/drawing/2014/main" val="2404695818"/>
                    </a:ext>
                  </a:extLst>
                </a:gridCol>
                <a:gridCol w="640917">
                  <a:extLst>
                    <a:ext uri="{9D8B030D-6E8A-4147-A177-3AD203B41FA5}">
                      <a16:colId xmlns:a16="http://schemas.microsoft.com/office/drawing/2014/main" val="2536202983"/>
                    </a:ext>
                  </a:extLst>
                </a:gridCol>
                <a:gridCol w="1273296">
                  <a:extLst>
                    <a:ext uri="{9D8B030D-6E8A-4147-A177-3AD203B41FA5}">
                      <a16:colId xmlns:a16="http://schemas.microsoft.com/office/drawing/2014/main" val="4179388020"/>
                    </a:ext>
                  </a:extLst>
                </a:gridCol>
                <a:gridCol w="1526156">
                  <a:extLst>
                    <a:ext uri="{9D8B030D-6E8A-4147-A177-3AD203B41FA5}">
                      <a16:colId xmlns:a16="http://schemas.microsoft.com/office/drawing/2014/main" val="3101358366"/>
                    </a:ext>
                  </a:extLst>
                </a:gridCol>
                <a:gridCol w="1638610">
                  <a:extLst>
                    <a:ext uri="{9D8B030D-6E8A-4147-A177-3AD203B41FA5}">
                      <a16:colId xmlns:a16="http://schemas.microsoft.com/office/drawing/2014/main" val="492463299"/>
                    </a:ext>
                  </a:extLst>
                </a:gridCol>
              </a:tblGrid>
              <a:tr h="3304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Lactique (g/L)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TAV </a:t>
                      </a:r>
                      <a:r>
                        <a:rPr lang="fr-F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(%Vol.)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Sucres résiduels (g/L)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408213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nd</a:t>
                      </a:r>
                      <a:endParaRPr lang="fr-FR" sz="15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1673611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LT1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302759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LT2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384357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LT3 + SC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1958258"/>
                  </a:ext>
                </a:extLst>
              </a:tr>
            </a:tbl>
          </a:graphicData>
        </a:graphic>
      </p:graphicFrame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09CBF7F-9D71-46FF-93B9-B01E051C0B47}"/>
              </a:ext>
            </a:extLst>
          </p:cNvPr>
          <p:cNvSpPr/>
          <p:nvPr/>
        </p:nvSpPr>
        <p:spPr>
          <a:xfrm>
            <a:off x="6727410" y="4562330"/>
            <a:ext cx="2069117" cy="15646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err="1">
                <a:effectLst/>
                <a:latin typeface="+mj-lt"/>
                <a:ea typeface="Calibri" panose="020F0502020204030204" pitchFamily="34" charset="0"/>
              </a:rPr>
              <a:t>Zymaflore</a:t>
            </a:r>
            <a:r>
              <a:rPr lang="fr-FR" sz="1800">
                <a:effectLst/>
                <a:latin typeface="+mj-lt"/>
                <a:ea typeface="Calibri" panose="020F0502020204030204" pitchFamily="34" charset="0"/>
              </a:rPr>
              <a:t>® OMEGA</a:t>
            </a:r>
            <a:endParaRPr lang="fr-FR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CF6FAA4-AFC6-42E3-8AA1-A4DA27D0C154}"/>
              </a:ext>
            </a:extLst>
          </p:cNvPr>
          <p:cNvSpPr txBox="1"/>
          <p:nvPr/>
        </p:nvSpPr>
        <p:spPr>
          <a:xfrm>
            <a:off x="4796666" y="6606654"/>
            <a:ext cx="165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>
                <a:latin typeface="+mj-lt"/>
                <a:cs typeface="Calibri" panose="020F0502020204030204" pitchFamily="34" charset="0"/>
              </a:rPr>
              <a:t>Hranilovic et al. 2021</a:t>
            </a: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5F43DF1B-A702-4857-8860-8000DB8B3D52}"/>
              </a:ext>
            </a:extLst>
          </p:cNvPr>
          <p:cNvSpPr/>
          <p:nvPr/>
        </p:nvSpPr>
        <p:spPr>
          <a:xfrm>
            <a:off x="28953" y="6032702"/>
            <a:ext cx="197514" cy="154605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 sz="1200" i="1" err="1">
              <a:solidFill>
                <a:schemeClr val="tx1"/>
              </a:solidFill>
              <a:latin typeface="Bliss 2 Light" panose="02000506030000020004" pitchFamily="50" charset="0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7EB49E6-83E3-4D20-9CE1-96BD2193576E}"/>
              </a:ext>
            </a:extLst>
          </p:cNvPr>
          <p:cNvSpPr/>
          <p:nvPr/>
        </p:nvSpPr>
        <p:spPr>
          <a:xfrm>
            <a:off x="477994" y="811736"/>
            <a:ext cx="4318672" cy="4590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Caractérisation détaillée de 20 souches :</a:t>
            </a:r>
            <a:endParaRPr lang="fr-FR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164AADE-9F99-4B20-BC0D-AFB0C1232905}"/>
              </a:ext>
            </a:extLst>
          </p:cNvPr>
          <p:cNvSpPr txBox="1">
            <a:spLocks/>
          </p:cNvSpPr>
          <p:nvPr/>
        </p:nvSpPr>
        <p:spPr>
          <a:xfrm>
            <a:off x="417952" y="217106"/>
            <a:ext cx="8552779" cy="6155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92929"/>
                </a:solidFill>
                <a:latin typeface="Bliss 2 Light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fr-FR" sz="2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Travaux de sélection de la souche </a:t>
            </a:r>
            <a:r>
              <a:rPr lang="fr-FR" sz="2400" b="1" err="1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fr-FR" sz="240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acidifante</a:t>
            </a:r>
            <a:endParaRPr lang="fr-FR" sz="2400" i="1">
              <a:latin typeface="+mj-lt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26C8010-E224-48E7-914B-1EC374032D38}"/>
              </a:ext>
            </a:extLst>
          </p:cNvPr>
          <p:cNvSpPr/>
          <p:nvPr/>
        </p:nvSpPr>
        <p:spPr>
          <a:xfrm>
            <a:off x="240879" y="4325700"/>
            <a:ext cx="6144951" cy="519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A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latin typeface="+mj-lt"/>
              </a:rPr>
              <a:t>Paramètres des vins produits avec 3 souches différentes de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L. </a:t>
            </a:r>
            <a:r>
              <a:rPr lang="fr-FR" sz="1500" i="1" err="1">
                <a:solidFill>
                  <a:schemeClr val="tx1"/>
                </a:solidFill>
                <a:latin typeface="+mj-lt"/>
              </a:rPr>
              <a:t>thermotolerans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(LT) en inoculation séquentielle avec </a:t>
            </a:r>
            <a:r>
              <a:rPr lang="fr-FR" sz="1500" i="1">
                <a:solidFill>
                  <a:schemeClr val="tx1"/>
                </a:solidFill>
                <a:latin typeface="+mj-lt"/>
              </a:rPr>
              <a:t>S. cerevisiae </a:t>
            </a:r>
            <a:r>
              <a:rPr lang="fr-FR" sz="1500">
                <a:solidFill>
                  <a:schemeClr val="tx1"/>
                </a:solidFill>
                <a:latin typeface="+mj-lt"/>
              </a:rPr>
              <a:t>(SC) :</a:t>
            </a:r>
            <a:endParaRPr lang="fr-FR" sz="1500" i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C714ACB-50D5-40B7-ABB5-3000DAD9F25A}"/>
              </a:ext>
            </a:extLst>
          </p:cNvPr>
          <p:cNvSpPr txBox="1"/>
          <p:nvPr/>
        </p:nvSpPr>
        <p:spPr>
          <a:xfrm>
            <a:off x="165253" y="6587402"/>
            <a:ext cx="4924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Bliss 2 Light" panose="02000506030000020004" pitchFamily="50" charset="0"/>
              </a:rPr>
              <a:t>LT + SC </a:t>
            </a:r>
            <a:r>
              <a:rPr lang="fr-FR" sz="1400" err="1">
                <a:latin typeface="Bliss 2 Light" panose="02000506030000020004" pitchFamily="50" charset="0"/>
              </a:rPr>
              <a:t>inoc</a:t>
            </a:r>
            <a:r>
              <a:rPr lang="fr-FR" sz="1400">
                <a:latin typeface="Bliss 2 Light" panose="02000506030000020004" pitchFamily="50" charset="0"/>
              </a:rPr>
              <a:t>. séquentielle de LT et SC </a:t>
            </a:r>
            <a:endParaRPr lang="fr-FR" sz="1400" i="1"/>
          </a:p>
        </p:txBody>
      </p:sp>
    </p:spTree>
    <p:extLst>
      <p:ext uri="{BB962C8B-B14F-4D97-AF65-F5344CB8AC3E}">
        <p14:creationId xmlns:p14="http://schemas.microsoft.com/office/powerpoint/2010/main" val="20569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liss 2 light Laffort">
      <a:majorFont>
        <a:latin typeface="Bliss 2 Light"/>
        <a:ea typeface=""/>
        <a:cs typeface=""/>
      </a:majorFont>
      <a:minorFont>
        <a:latin typeface="Bliss 2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>
          <a:solidFill>
            <a:srgbClr val="00A887"/>
          </a:solidFill>
        </a:ln>
      </a:spPr>
      <a:bodyPr rtlCol="0" anchor="ctr"/>
      <a:lstStyle>
        <a:defPPr algn="l">
          <a:defRPr sz="1200" i="1" dirty="0" err="1">
            <a:solidFill>
              <a:schemeClr val="tx1"/>
            </a:solidFill>
            <a:latin typeface="Bliss 2 Light" panose="02000506030000020004" pitchFamily="5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>
            <a:latin typeface="Bliss 2 Light" panose="02000506030000020004" pitchFamily="5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C99FB506BC244A024E5C6DF955FF7" ma:contentTypeVersion="13" ma:contentTypeDescription="Create a new document." ma:contentTypeScope="" ma:versionID="bbcad5f8957039bebf9ae551d7aa4215">
  <xsd:schema xmlns:xsd="http://www.w3.org/2001/XMLSchema" xmlns:xs="http://www.w3.org/2001/XMLSchema" xmlns:p="http://schemas.microsoft.com/office/2006/metadata/properties" xmlns:ns2="874b22a2-9325-47f0-b545-79d2379ce7a1" xmlns:ns3="0957c926-444d-4117-adc4-0a5898fbeef9" targetNamespace="http://schemas.microsoft.com/office/2006/metadata/properties" ma:root="true" ma:fieldsID="d9a2d69d66046c928e493fb7f03f418b" ns2:_="" ns3:_="">
    <xsd:import namespace="874b22a2-9325-47f0-b545-79d2379ce7a1"/>
    <xsd:import namespace="0957c926-444d-4117-adc4-0a5898fbee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b22a2-9325-47f0-b545-79d2379ce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7c926-444d-4117-adc4-0a5898fbee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C8CD8A-CA43-4375-BE7C-4BDA99760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4b22a2-9325-47f0-b545-79d2379ce7a1"/>
    <ds:schemaRef ds:uri="0957c926-444d-4117-adc4-0a5898fbe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E7A675-31F3-41FF-B124-31C30DF89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726F10-F61B-46FD-B8BD-47A89BC84D4E}">
  <ds:schemaRefs>
    <ds:schemaRef ds:uri="74cb049b-4635-42d4-8353-af0b593dc7ed"/>
    <ds:schemaRef ds:uri="7cf24860-92ea-431c-81f1-10934eda63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2256</Words>
  <Application>Microsoft Office PowerPoint</Application>
  <PresentationFormat>Affichage à l'écran (4:3)</PresentationFormat>
  <Paragraphs>582</Paragraphs>
  <Slides>21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Bliss 2 Light</vt:lpstr>
      <vt:lpstr>Calibri</vt:lpstr>
      <vt:lpstr>Thème Office</vt:lpstr>
      <vt:lpstr>BIOacidification avec ZYMAFLORE® OMEGALT  pour favoriser la fraîcheur des vins</vt:lpstr>
      <vt:lpstr>Gestion d’acidité dans le contexte du réchauffement climatique</vt:lpstr>
      <vt:lpstr>BIOacidification avec la levure Lachancea thermotolerans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Faisons connaissance avec Zymaflore® OMEGA </vt:lpstr>
      <vt:lpstr>Modulation de BIOacidifcation par Zymaflore® OMEGA </vt:lpstr>
      <vt:lpstr>Présentation PowerPoint</vt:lpstr>
      <vt:lpstr>Essai Pessac Léognan Sémillon 2021</vt:lpstr>
      <vt:lpstr>Essai Pessac Léognan Sémillon 2021</vt:lpstr>
      <vt:lpstr>Forte BIOacidifcation par Zymaflore® OMEGA </vt:lpstr>
      <vt:lpstr>Présentation PowerPoint</vt:lpstr>
      <vt:lpstr>Présentation PowerPoint</vt:lpstr>
      <vt:lpstr>Modulation de BIOacidifcation par Zymaflore® OMEGA </vt:lpstr>
      <vt:lpstr>Présentation PowerPoint</vt:lpstr>
      <vt:lpstr> MISE EN OEUVRE</vt:lpstr>
      <vt:lpstr>Gamme de levures non-Saccharomyces LAFFORT®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LAFFORT</dc:creator>
  <cp:lastModifiedBy>Raphaële Verdier</cp:lastModifiedBy>
  <cp:revision>6</cp:revision>
  <dcterms:created xsi:type="dcterms:W3CDTF">2015-11-03T13:28:07Z</dcterms:created>
  <dcterms:modified xsi:type="dcterms:W3CDTF">2023-08-22T15:13:18Z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0x010100B89C99FB506BC244A024E5C6DF955FF7</vt:lpwstr>
  </property>
</Properties>
</file>