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84" r:id="rId5"/>
    <p:sldId id="279" r:id="rId6"/>
    <p:sldId id="307" r:id="rId7"/>
    <p:sldId id="316" r:id="rId8"/>
    <p:sldId id="318" r:id="rId9"/>
    <p:sldId id="319" r:id="rId10"/>
    <p:sldId id="329" r:id="rId11"/>
    <p:sldId id="327" r:id="rId12"/>
    <p:sldId id="751" r:id="rId13"/>
    <p:sldId id="750" r:id="rId14"/>
    <p:sldId id="724" r:id="rId15"/>
    <p:sldId id="717" r:id="rId16"/>
    <p:sldId id="718" r:id="rId17"/>
    <p:sldId id="728" r:id="rId18"/>
    <p:sldId id="729" r:id="rId19"/>
    <p:sldId id="719" r:id="rId20"/>
    <p:sldId id="749" r:id="rId21"/>
    <p:sldId id="726" r:id="rId22"/>
    <p:sldId id="741" r:id="rId23"/>
    <p:sldId id="739" r:id="rId24"/>
    <p:sldId id="748" r:id="rId25"/>
    <p:sldId id="637" r:id="rId26"/>
    <p:sldId id="65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7E66"/>
    <a:srgbClr val="00E2B7"/>
    <a:srgbClr val="FFCCFF"/>
    <a:srgbClr val="FA438C"/>
    <a:srgbClr val="FF66FF"/>
    <a:srgbClr val="004C3C"/>
    <a:srgbClr val="005745"/>
    <a:srgbClr val="00362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1951" autoAdjust="0"/>
  </p:normalViewPr>
  <p:slideViewPr>
    <p:cSldViewPr snapToGrid="0">
      <p:cViewPr varScale="1">
        <p:scale>
          <a:sx n="105" d="100"/>
          <a:sy n="105" d="100"/>
        </p:scale>
        <p:origin x="9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affort.sharepoint.com/sites/DI/Shared%20Documents/Pr&#233;sentations/Pr&#233;sentations%202023/1%20-%20S&#233;minaire%20Interne/Pr&#233;paration/Oenofine%20ClYr/Copie%20de%20Efficacit&#233;%20d'une%20nouvelle%20formulation%20sur%20la%20d&#233;coloration%20des%20vins%20ros&#233;s%20SY.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affort.sharepoint.com/sites/DI/Shared%20Documents/Pr&#233;sentations/Pr&#233;sentations%202023/1%20-%20S&#233;minaire%20Interne/Pr&#233;paration/Oenofine%20Veggy/Copie%20de%20Finalisation%20formule%20Oenonofine%20Antiox%20S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r>
              <a:rPr lang="fr-FR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ICM</a:t>
            </a:r>
          </a:p>
        </c:rich>
      </c:tx>
      <c:layout>
        <c:manualLayout>
          <c:xMode val="edge"/>
          <c:yMode val="edge"/>
          <c:x val="0.45144444444444448"/>
          <c:y val="3.0721966205837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'[Copie de Efficacité d''une nouvelle formulation sur la décoloration des vins rosés SY.xlsx]Tableau_Couleurs'!$A$16</c:f>
              <c:strCache>
                <c:ptCount val="1"/>
                <c:pt idx="0">
                  <c:v>420</c:v>
                </c:pt>
              </c:strCache>
            </c:strRef>
          </c:tx>
          <c:spPr>
            <a:solidFill>
              <a:srgbClr val="004C3C"/>
            </a:solidFill>
            <a:ln>
              <a:solidFill>
                <a:srgbClr val="004C3C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0E-4FF8-8C70-9E190782015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B0E-4FF8-8C70-9E1907820158}"/>
              </c:ext>
            </c:extLst>
          </c:dPt>
          <c:dPt>
            <c:idx val="9"/>
            <c:invertIfNegative val="0"/>
            <c:bubble3D val="0"/>
            <c:spPr>
              <a:solidFill>
                <a:srgbClr val="FF00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B0E-4FF8-8C70-9E1907820158}"/>
              </c:ext>
            </c:extLst>
          </c:dPt>
          <c:cat>
            <c:strRef>
              <c:f>'[Copie de Efficacité d''une nouvelle formulation sur la décoloration des vins rosés SY.xlsx]Tableau_Couleurs'!$B$15:$K$15</c:f>
              <c:strCache>
                <c:ptCount val="10"/>
                <c:pt idx="0">
                  <c:v>Témoin</c:v>
                </c:pt>
                <c:pt idx="1">
                  <c:v>Viniclar P 25 g/hL</c:v>
                </c:pt>
                <c:pt idx="2">
                  <c:v>Viniclar P 50 g/hL</c:v>
                </c:pt>
                <c:pt idx="3">
                  <c:v>Viniclar P 70 g/hL</c:v>
                </c:pt>
                <c:pt idx="4">
                  <c:v>Polymust Rose 25 g/hL</c:v>
                </c:pt>
                <c:pt idx="5">
                  <c:v>Polymust Rose 50 g/hL</c:v>
                </c:pt>
                <c:pt idx="6">
                  <c:v>Polymust Rose 70 g/hL</c:v>
                </c:pt>
                <c:pt idx="7">
                  <c:v>Oenofine PYNK 25 g/hL</c:v>
                </c:pt>
                <c:pt idx="8">
                  <c:v>Oenofine PYNK 50 g/hL</c:v>
                </c:pt>
                <c:pt idx="9">
                  <c:v>Oenofine PYNK 70 g/hL</c:v>
                </c:pt>
              </c:strCache>
            </c:strRef>
          </c:cat>
          <c:val>
            <c:numRef>
              <c:f>'[Copie de Efficacité d''une nouvelle formulation sur la décoloration des vins rosés SY.xlsx]Tableau_Couleurs'!$B$16:$K$16</c:f>
              <c:numCache>
                <c:formatCode>0.000</c:formatCode>
                <c:ptCount val="10"/>
                <c:pt idx="0">
                  <c:v>0.33300000000000002</c:v>
                </c:pt>
                <c:pt idx="1">
                  <c:v>0.27933333333333338</c:v>
                </c:pt>
                <c:pt idx="2">
                  <c:v>0.21966666666666668</c:v>
                </c:pt>
                <c:pt idx="3">
                  <c:v>0.18400000000000002</c:v>
                </c:pt>
                <c:pt idx="4">
                  <c:v>0.24566666666666667</c:v>
                </c:pt>
                <c:pt idx="5">
                  <c:v>0.17533333333333334</c:v>
                </c:pt>
                <c:pt idx="6">
                  <c:v>0.13300000000000001</c:v>
                </c:pt>
                <c:pt idx="7">
                  <c:v>0.25633333333333336</c:v>
                </c:pt>
                <c:pt idx="8">
                  <c:v>0.19000000000000003</c:v>
                </c:pt>
                <c:pt idx="9">
                  <c:v>0.14566666666666664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6-49DB-BE2E-B5F53069985F}"/>
            </c:ext>
          </c:extLst>
        </c:ser>
        <c:ser>
          <c:idx val="1"/>
          <c:order val="1"/>
          <c:tx>
            <c:strRef>
              <c:f>'[Copie de Efficacité d''une nouvelle formulation sur la décoloration des vins rosés SY.xlsx]Tableau_Couleurs'!$A$17</c:f>
              <c:strCache>
                <c:ptCount val="1"/>
                <c:pt idx="0">
                  <c:v>520</c:v>
                </c:pt>
              </c:strCache>
            </c:strRef>
          </c:tx>
          <c:spPr>
            <a:solidFill>
              <a:srgbClr val="007E66"/>
            </a:solidFill>
            <a:ln>
              <a:solidFill>
                <a:srgbClr val="007E66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0E-4FF8-8C70-9E1907820158}"/>
              </c:ext>
            </c:extLst>
          </c:dPt>
          <c:dPt>
            <c:idx val="8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B0E-4FF8-8C70-9E1907820158}"/>
              </c:ext>
            </c:extLst>
          </c:dPt>
          <c:dPt>
            <c:idx val="9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66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0E-4FF8-8C70-9E1907820158}"/>
              </c:ext>
            </c:extLst>
          </c:dPt>
          <c:cat>
            <c:strRef>
              <c:f>'[Copie de Efficacité d''une nouvelle formulation sur la décoloration des vins rosés SY.xlsx]Tableau_Couleurs'!$B$15:$K$15</c:f>
              <c:strCache>
                <c:ptCount val="10"/>
                <c:pt idx="0">
                  <c:v>Témoin</c:v>
                </c:pt>
                <c:pt idx="1">
                  <c:v>Viniclar P 25 g/hL</c:v>
                </c:pt>
                <c:pt idx="2">
                  <c:v>Viniclar P 50 g/hL</c:v>
                </c:pt>
                <c:pt idx="3">
                  <c:v>Viniclar P 70 g/hL</c:v>
                </c:pt>
                <c:pt idx="4">
                  <c:v>Polymust Rose 25 g/hL</c:v>
                </c:pt>
                <c:pt idx="5">
                  <c:v>Polymust Rose 50 g/hL</c:v>
                </c:pt>
                <c:pt idx="6">
                  <c:v>Polymust Rose 70 g/hL</c:v>
                </c:pt>
                <c:pt idx="7">
                  <c:v>Oenofine PYNK 25 g/hL</c:v>
                </c:pt>
                <c:pt idx="8">
                  <c:v>Oenofine PYNK 50 g/hL</c:v>
                </c:pt>
                <c:pt idx="9">
                  <c:v>Oenofine PYNK 70 g/hL</c:v>
                </c:pt>
              </c:strCache>
            </c:strRef>
          </c:cat>
          <c:val>
            <c:numRef>
              <c:f>'[Copie de Efficacité d''une nouvelle formulation sur la décoloration des vins rosés SY.xlsx]Tableau_Couleurs'!$B$17:$K$17</c:f>
              <c:numCache>
                <c:formatCode>0.000</c:formatCode>
                <c:ptCount val="10"/>
                <c:pt idx="0">
                  <c:v>0.16533333333333333</c:v>
                </c:pt>
                <c:pt idx="1">
                  <c:v>0.13933333333333334</c:v>
                </c:pt>
                <c:pt idx="2">
                  <c:v>0.10933333333333334</c:v>
                </c:pt>
                <c:pt idx="3">
                  <c:v>9.2333333333333337E-2</c:v>
                </c:pt>
                <c:pt idx="4">
                  <c:v>0.12666666666666668</c:v>
                </c:pt>
                <c:pt idx="5">
                  <c:v>9.3000000000000013E-2</c:v>
                </c:pt>
                <c:pt idx="6">
                  <c:v>7.333333333333332E-2</c:v>
                </c:pt>
                <c:pt idx="7">
                  <c:v>0.12233333333333334</c:v>
                </c:pt>
                <c:pt idx="8">
                  <c:v>8.666666666666667E-2</c:v>
                </c:pt>
                <c:pt idx="9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46-49DB-BE2E-B5F53069985F}"/>
            </c:ext>
          </c:extLst>
        </c:ser>
        <c:ser>
          <c:idx val="2"/>
          <c:order val="2"/>
          <c:tx>
            <c:strRef>
              <c:f>'[Copie de Efficacité d''une nouvelle formulation sur la décoloration des vins rosés SY.xlsx]Tableau_Couleurs'!$A$18</c:f>
              <c:strCache>
                <c:ptCount val="1"/>
                <c:pt idx="0">
                  <c:v>620</c:v>
                </c:pt>
              </c:strCache>
            </c:strRef>
          </c:tx>
          <c:spPr>
            <a:solidFill>
              <a:srgbClr val="00E2B7"/>
            </a:solidFill>
            <a:ln>
              <a:solidFill>
                <a:srgbClr val="00E2B7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CC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B0E-4FF8-8C70-9E1907820158}"/>
              </c:ext>
            </c:extLst>
          </c:dPt>
          <c:dPt>
            <c:idx val="8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CC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0E-4FF8-8C70-9E1907820158}"/>
              </c:ext>
            </c:extLst>
          </c:dPt>
          <c:dPt>
            <c:idx val="9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CC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B0E-4FF8-8C70-9E1907820158}"/>
              </c:ext>
            </c:extLst>
          </c:dPt>
          <c:cat>
            <c:strRef>
              <c:f>'[Copie de Efficacité d''une nouvelle formulation sur la décoloration des vins rosés SY.xlsx]Tableau_Couleurs'!$B$15:$K$15</c:f>
              <c:strCache>
                <c:ptCount val="10"/>
                <c:pt idx="0">
                  <c:v>Témoin</c:v>
                </c:pt>
                <c:pt idx="1">
                  <c:v>Viniclar P 25 g/hL</c:v>
                </c:pt>
                <c:pt idx="2">
                  <c:v>Viniclar P 50 g/hL</c:v>
                </c:pt>
                <c:pt idx="3">
                  <c:v>Viniclar P 70 g/hL</c:v>
                </c:pt>
                <c:pt idx="4">
                  <c:v>Polymust Rose 25 g/hL</c:v>
                </c:pt>
                <c:pt idx="5">
                  <c:v>Polymust Rose 50 g/hL</c:v>
                </c:pt>
                <c:pt idx="6">
                  <c:v>Polymust Rose 70 g/hL</c:v>
                </c:pt>
                <c:pt idx="7">
                  <c:v>Oenofine PYNK 25 g/hL</c:v>
                </c:pt>
                <c:pt idx="8">
                  <c:v>Oenofine PYNK 50 g/hL</c:v>
                </c:pt>
                <c:pt idx="9">
                  <c:v>Oenofine PYNK 70 g/hL</c:v>
                </c:pt>
              </c:strCache>
            </c:strRef>
          </c:cat>
          <c:val>
            <c:numRef>
              <c:f>'[Copie de Efficacité d''une nouvelle formulation sur la décoloration des vins rosés SY.xlsx]Tableau_Couleurs'!$B$18:$K$18</c:f>
              <c:numCache>
                <c:formatCode>0.000</c:formatCode>
                <c:ptCount val="10"/>
                <c:pt idx="0">
                  <c:v>2.8000000000000001E-2</c:v>
                </c:pt>
                <c:pt idx="1">
                  <c:v>2.4666666666666667E-2</c:v>
                </c:pt>
                <c:pt idx="2">
                  <c:v>1.9E-2</c:v>
                </c:pt>
                <c:pt idx="3">
                  <c:v>1.5333333333333332E-2</c:v>
                </c:pt>
                <c:pt idx="4">
                  <c:v>1.9E-2</c:v>
                </c:pt>
                <c:pt idx="5">
                  <c:v>1.3333333333333334E-2</c:v>
                </c:pt>
                <c:pt idx="6">
                  <c:v>0.01</c:v>
                </c:pt>
                <c:pt idx="7">
                  <c:v>1.9666666666666666E-2</c:v>
                </c:pt>
                <c:pt idx="8">
                  <c:v>1.3333333333333331E-2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46-49DB-BE2E-B5F530699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0462688"/>
        <c:axId val="792643360"/>
      </c:barChart>
      <c:catAx>
        <c:axId val="66046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792643360"/>
        <c:crosses val="autoZero"/>
        <c:auto val="1"/>
        <c:lblAlgn val="ctr"/>
        <c:lblOffset val="100"/>
        <c:noMultiLvlLbl val="0"/>
      </c:catAx>
      <c:valAx>
        <c:axId val="792643360"/>
        <c:scaling>
          <c:orientation val="minMax"/>
        </c:scaling>
        <c:delete val="0"/>
        <c:axPos val="l"/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66046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enorite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enorite" panose="00000500000000000000" pitchFamily="2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r>
              <a:rPr lang="fr-FR" sz="1600"/>
              <a:t>CieLAB</a:t>
            </a:r>
          </a:p>
        </c:rich>
      </c:tx>
      <c:layout>
        <c:manualLayout>
          <c:xMode val="edge"/>
          <c:yMode val="edge"/>
          <c:x val="0.43344818865157581"/>
          <c:y val="1.1782602631571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enorite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3668672439876751E-2"/>
          <c:y val="7.2836147459682921E-2"/>
          <c:w val="0.77000179849561134"/>
          <c:h val="0.83778638499143288"/>
        </c:manualLayout>
      </c:layout>
      <c:scatterChart>
        <c:scatterStyle val="lineMarker"/>
        <c:varyColors val="0"/>
        <c:ser>
          <c:idx val="9"/>
          <c:order val="0"/>
          <c:tx>
            <c:strRef>
              <c:f>'Resul_Brut_MoûtRosé  SY'!$A$2</c:f>
              <c:strCache>
                <c:ptCount val="1"/>
                <c:pt idx="0">
                  <c:v>Témoin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8.7397482811436551E-4"/>
                  <c:y val="-7.1542342961210384E-2"/>
                </c:manualLayout>
              </c:layout>
              <c:tx>
                <c:rich>
                  <a:bodyPr/>
                  <a:lstStyle/>
                  <a:p>
                    <a:fld id="{C5440043-4621-436B-8F9D-2C9A92F4AA59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F34-496E-9210-861577E2F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norite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'Resul_Brut_MoûtRosé  SY'!$L$2</c:f>
              <c:numCache>
                <c:formatCode>General</c:formatCode>
                <c:ptCount val="1"/>
                <c:pt idx="0">
                  <c:v>33.6</c:v>
                </c:pt>
              </c:numCache>
            </c:numRef>
          </c:xVal>
          <c:yVal>
            <c:numRef>
              <c:f>'Resul_Brut_MoûtRosé  SY'!$M$2</c:f>
              <c:numCache>
                <c:formatCode>General</c:formatCode>
                <c:ptCount val="1"/>
                <c:pt idx="0">
                  <c:v>13.5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'Resul_Brut_MoûtRosé  SY'!$A$2</c15:f>
                <c15:dlblRangeCache>
                  <c:ptCount val="1"/>
                  <c:pt idx="0">
                    <c:v>Témoin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4F34-496E-9210-861577E2FBD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65793727"/>
        <c:axId val="865794559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'Resul_Brut_MoûtRosé  SY'!$A$3:$A$5</c15:sqref>
                        </c15:formulaRef>
                      </c:ext>
                    </c:extLst>
                    <c:strCache>
                      <c:ptCount val="3"/>
                      <c:pt idx="0">
                        <c:v> Oenofine Whyte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1.5952732209492684E-2"/>
                        <c:y val="4.4199449464850271E-2"/>
                      </c:manualLayout>
                    </c:layout>
                    <c:tx>
                      <c:rich>
                        <a:bodyPr/>
                        <a:lstStyle/>
                        <a:p>
                          <a:fld id="{C3D95FF9-FE09-43DB-AC5D-931E199F5CE6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-0.14095938788387807"/>
                        <c:y val="-8.737294658769959E-2"/>
                      </c:manualLayout>
                    </c:layout>
                    <c:tx>
                      <c:rich>
                        <a:bodyPr/>
                        <a:lstStyle/>
                        <a:p>
                          <a:fld id="{9FAFB873-EFF7-49F9-9931-4B0AA9DF1EB1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4F34-496E-9210-861577E2FBD1}"/>
                      </c:ext>
                    </c:extLst>
                  </c:dLbl>
                  <c:dLbl>
                    <c:idx val="2"/>
                    <c:layout>
                      <c:manualLayout>
                        <c:x val="-0.11605270215477156"/>
                        <c:y val="-7.755411106138983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D8A46FB5-4829-410B-A016-14E45BA6BFD5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'Resul_Brut_MoûtRosé  SY'!$L$3:$L$5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32.1</c:v>
                      </c:pt>
                      <c:pt idx="1">
                        <c:v>30.2</c:v>
                      </c:pt>
                      <c:pt idx="2">
                        <c:v>28.6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'Resul_Brut_MoûtRosé  SY'!$M$3:$M$5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11.8</c:v>
                      </c:pt>
                      <c:pt idx="1">
                        <c:v>10.9</c:v>
                      </c:pt>
                      <c:pt idx="2">
                        <c:v>10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'Resul_Brut_MoûtRosé  SY'!$B$23:$B$25</c15:f>
                      <c15:dlblRangeCache>
                        <c:ptCount val="3"/>
                        <c:pt idx="0">
                          <c:v>30 g/hL</c:v>
                        </c:pt>
                        <c:pt idx="1">
                          <c:v>50 g/hL</c:v>
                        </c:pt>
                        <c:pt idx="2">
                          <c:v>70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5-4F34-496E-9210-861577E2FBD1}"/>
                  </c:ext>
                </c:extLst>
              </c15:ser>
            </c15:filteredScatterSeries>
            <c15:filteredScatte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SY'!$A$6:$A$8</c15:sqref>
                        </c15:formulaRef>
                      </c:ext>
                    </c:extLst>
                    <c:strCache>
                      <c:ptCount val="3"/>
                      <c:pt idx="0">
                        <c:v> Oenofine Pynk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6.0784766521884206E-2"/>
                        <c:y val="3.0453079728016638E-2"/>
                      </c:manualLayout>
                    </c:layout>
                    <c:tx>
                      <c:rich>
                        <a:bodyPr/>
                        <a:lstStyle/>
                        <a:p>
                          <a:fld id="{7EB792CA-8D07-4ECD-B02E-21CA12DB784F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6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8.3200783678080009E-2"/>
                        <c:y val="2.9603402543495897E-3"/>
                      </c:manualLayout>
                    </c:layout>
                    <c:tx>
                      <c:rich>
                        <a:bodyPr/>
                        <a:lstStyle/>
                        <a:p>
                          <a:fld id="{CF37AAD0-6AC5-4BBB-AF5F-D9CD3F29B239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7-4F34-496E-9210-861577E2FBD1}"/>
                      </c:ext>
                    </c:extLst>
                  </c:dLbl>
                  <c:dLbl>
                    <c:idx val="2"/>
                    <c:layout>
                      <c:manualLayout>
                        <c:x val="6.8256772240616229E-2"/>
                        <c:y val="1.670670999118315E-2"/>
                      </c:manualLayout>
                    </c:layout>
                    <c:tx>
                      <c:rich>
                        <a:bodyPr/>
                        <a:lstStyle/>
                        <a:p>
                          <a:fld id="{41F6143F-99BE-420B-BAD9-750FC949A483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SY'!$L$6:$L$8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31.4</c:v>
                      </c:pt>
                      <c:pt idx="1">
                        <c:v>30.5</c:v>
                      </c:pt>
                      <c:pt idx="2">
                        <c:v>28.4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SY'!$M$6:$M$8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10.9</c:v>
                      </c:pt>
                      <c:pt idx="1">
                        <c:v>9.8000000000000007</c:v>
                      </c:pt>
                      <c:pt idx="2">
                        <c:v>8.5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SY'!$B$23:$B$26</c15:f>
                      <c15:dlblRangeCache>
                        <c:ptCount val="4"/>
                        <c:pt idx="0">
                          <c:v>30 g/hL</c:v>
                        </c:pt>
                        <c:pt idx="1">
                          <c:v>50 g/hL</c:v>
                        </c:pt>
                        <c:pt idx="2">
                          <c:v>70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9-4F34-496E-9210-861577E2FBD1}"/>
                  </c:ext>
                </c:extLst>
              </c15:ser>
            </c15:filteredScatterSeries>
            <c15:filteredScatte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SY'!$A$9:$A$11</c15:sqref>
                        </c15:formulaRef>
                      </c:ext>
                    </c:extLst>
                    <c:strCache>
                      <c:ptCount val="3"/>
                      <c:pt idx="0">
                        <c:v>Viniclar P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8.6902368243387262E-2"/>
                        <c:y val="1.4742942885921212E-2"/>
                      </c:manualLayout>
                    </c:layout>
                    <c:tx>
                      <c:rich>
                        <a:bodyPr/>
                        <a:lstStyle/>
                        <a:p>
                          <a:fld id="{16AF00B2-83E4-4DA6-B4BA-AC90A32A236F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-0.13842562276742829"/>
                        <c:y val="-1.6677330798269781E-2"/>
                      </c:manualLayout>
                    </c:layout>
                    <c:tx>
                      <c:rich>
                        <a:bodyPr/>
                        <a:lstStyle/>
                        <a:p>
                          <a:fld id="{B57B09D4-9F3C-440A-B4B1-A43018FA3362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4F34-496E-9210-861577E2FBD1}"/>
                      </c:ext>
                    </c:extLst>
                  </c:dLbl>
                  <c:dLbl>
                    <c:idx val="2"/>
                    <c:layout>
                      <c:manualLayout>
                        <c:x val="-9.9832275292023279E-2"/>
                        <c:y val="-5.2025138692984724E-2"/>
                      </c:manualLayout>
                    </c:layout>
                    <c:tx>
                      <c:rich>
                        <a:bodyPr/>
                        <a:lstStyle/>
                        <a:p>
                          <a:fld id="{4B10904C-B981-4216-9ACC-BA624658CC6E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SY'!$L$9:$L$11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</c:v>
                      </c:pt>
                      <c:pt idx="1">
                        <c:v>31</c:v>
                      </c:pt>
                      <c:pt idx="2">
                        <c:v>28.7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SY'!$M$9:$M$11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12.9</c:v>
                      </c:pt>
                      <c:pt idx="1">
                        <c:v>11.6</c:v>
                      </c:pt>
                      <c:pt idx="2">
                        <c:v>10.7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SY'!$B$23:$B$25</c15:f>
                      <c15:dlblRangeCache>
                        <c:ptCount val="3"/>
                        <c:pt idx="0">
                          <c:v>30 g/hL</c:v>
                        </c:pt>
                        <c:pt idx="1">
                          <c:v>50 g/hL</c:v>
                        </c:pt>
                        <c:pt idx="2">
                          <c:v>70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D-4F34-496E-9210-861577E2FBD1}"/>
                  </c:ext>
                </c:extLst>
              </c15:ser>
            </c15:filteredScatterSeries>
            <c15:filteredScatter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SY'!$A$12:$A$14</c15:sqref>
                        </c15:formulaRef>
                      </c:ext>
                    </c:extLst>
                    <c:strCache>
                      <c:ptCount val="3"/>
                      <c:pt idx="0">
                        <c:v>Casei Plus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5.2163266426434431E-3"/>
                        <c:y val="-5.9880207114032406E-2"/>
                      </c:manualLayout>
                    </c:layout>
                    <c:tx>
                      <c:rich>
                        <a:bodyPr/>
                        <a:lstStyle/>
                        <a:p>
                          <a:fld id="{69B5C6D9-BE61-4E83-838E-CFBCFA838CBF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-9.485248852100342E-2"/>
                        <c:y val="-4.4170070271936902E-2"/>
                      </c:manualLayout>
                    </c:layout>
                    <c:tx>
                      <c:rich>
                        <a:bodyPr/>
                        <a:lstStyle/>
                        <a:p>
                          <a:fld id="{91B61F1E-32F0-4931-BEC8-12519CA2F198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F-4F34-496E-9210-861577E2FBD1}"/>
                      </c:ext>
                    </c:extLst>
                  </c:dLbl>
                  <c:dLbl>
                    <c:idx val="2"/>
                    <c:layout>
                      <c:manualLayout>
                        <c:x val="-0.10854690214130831"/>
                        <c:y val="-5.5952672903508527E-2"/>
                      </c:manualLayout>
                    </c:layout>
                    <c:tx>
                      <c:rich>
                        <a:bodyPr/>
                        <a:lstStyle/>
                        <a:p>
                          <a:fld id="{AFBF65C3-94B9-4237-8014-9EDD37177725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SY'!$L$12:$L$14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32.5</c:v>
                      </c:pt>
                      <c:pt idx="1">
                        <c:v>32</c:v>
                      </c:pt>
                      <c:pt idx="2">
                        <c:v>31.1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SY'!$M$12:$M$14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13.5</c:v>
                      </c:pt>
                      <c:pt idx="1">
                        <c:v>13.3</c:v>
                      </c:pt>
                      <c:pt idx="2">
                        <c:v>12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SY'!$B$23:$B$25</c15:f>
                      <c15:dlblRangeCache>
                        <c:ptCount val="3"/>
                        <c:pt idx="0">
                          <c:v>30 g/hL</c:v>
                        </c:pt>
                        <c:pt idx="1">
                          <c:v>50 g/hL</c:v>
                        </c:pt>
                        <c:pt idx="2">
                          <c:v>70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1-4F34-496E-9210-861577E2FBD1}"/>
                  </c:ext>
                </c:extLst>
              </c15:ser>
            </c15:filteredScatterSeries>
            <c15:filteredScatter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SY'!$A$15:$A$16</c15:sqref>
                        </c15:formulaRef>
                      </c:ext>
                    </c:extLst>
                    <c:strCache>
                      <c:ptCount val="2"/>
                      <c:pt idx="0">
                        <c:v>P. Pois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7.3688394744168453E-2"/>
                        <c:y val="-2.4532399219317602E-2"/>
                      </c:manualLayout>
                    </c:layout>
                    <c:tx>
                      <c:rich>
                        <a:bodyPr/>
                        <a:lstStyle/>
                        <a:p>
                          <a:fld id="{1A755031-5D5C-4316-8DD4-D3B3AB275652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-0.12352363689509913"/>
                        <c:y val="-3.0479287345679985E-2"/>
                      </c:manualLayout>
                    </c:layout>
                    <c:tx>
                      <c:rich>
                        <a:bodyPr/>
                        <a:lstStyle/>
                        <a:p>
                          <a:fld id="{74A39EC2-6F09-47E7-AEA4-706D62DE01C8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SY'!$L$15:$L$16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30.6</c:v>
                      </c:pt>
                      <c:pt idx="1">
                        <c:v>32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SY'!$M$15:$M$16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11.8</c:v>
                      </c:pt>
                      <c:pt idx="1">
                        <c:v>13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SY'!$B$22:$B$23</c15:f>
                      <c15:dlblRangeCache>
                        <c:ptCount val="2"/>
                        <c:pt idx="0">
                          <c:v>50 g/hL</c:v>
                        </c:pt>
                        <c:pt idx="1">
                          <c:v>30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4-4F34-496E-9210-861577E2FBD1}"/>
                  </c:ext>
                </c:extLst>
              </c15:ser>
            </c15:filteredScatterSeries>
            <c15:filteredScatterSeries>
              <c15:ser>
                <c:idx val="5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SY'!$A$17:$A$18</c15:sqref>
                        </c15:formulaRef>
                      </c:ext>
                    </c:extLst>
                    <c:strCache>
                      <c:ptCount val="2"/>
                      <c:pt idx="0">
                        <c:v>Vegefine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5.5803429376063009E-2"/>
                        <c:y val="3.6344381043802519E-2"/>
                      </c:manualLayout>
                    </c:layout>
                    <c:tx>
                      <c:rich>
                        <a:bodyPr/>
                        <a:lstStyle/>
                        <a:p>
                          <a:fld id="{B59FC000-BB77-475A-B993-75BE53151A56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3.5878080792777843E-2"/>
                        <c:y val="0.1011486955174463"/>
                      </c:manualLayout>
                    </c:layout>
                    <c:tx>
                      <c:rich>
                        <a:bodyPr/>
                        <a:lstStyle/>
                        <a:p>
                          <a:fld id="{77BFF4A2-C0AA-4DB2-9574-B266A1CD731C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SY'!$L$17:$L$18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31.9</c:v>
                      </c:pt>
                      <c:pt idx="1">
                        <c:v>29.9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SY'!$M$17:$M$18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12.3</c:v>
                      </c:pt>
                      <c:pt idx="1">
                        <c:v>9.6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SY'!$B$21:$B$22</c15:f>
                      <c15:dlblRangeCache>
                        <c:ptCount val="2"/>
                        <c:pt idx="0">
                          <c:v>30 g/hL</c:v>
                        </c:pt>
                        <c:pt idx="1">
                          <c:v>50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4F34-496E-9210-861577E2FBD1}"/>
                  </c:ext>
                </c:extLst>
              </c15:ser>
            </c15:filteredScatterSeries>
            <c15:filteredScatter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SY'!$A$19:$A$20</c15:sqref>
                        </c15:formulaRef>
                      </c:ext>
                    </c:extLst>
                    <c:strCache>
                      <c:ptCount val="2"/>
                      <c:pt idx="0">
                        <c:v>Vegemust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SY'!$L$19:$L$20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32.6</c:v>
                      </c:pt>
                      <c:pt idx="1">
                        <c:v>31.3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SY'!$M$19:$M$20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13.4</c:v>
                      </c:pt>
                      <c:pt idx="1">
                        <c:v>12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F34-496E-9210-861577E2FBD1}"/>
                  </c:ext>
                </c:extLst>
              </c15:ser>
            </c15:filteredScatterSeries>
            <c15:filteredScatterSeries>
              <c15:ser>
                <c:idx val="7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SY'!$A$21:$A$22</c15:sqref>
                        </c15:formulaRef>
                      </c:ext>
                    </c:extLst>
                    <c:strCache>
                      <c:ptCount val="2"/>
                      <c:pt idx="0">
                        <c:v>Levures Inactivées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9.5654126542633333E-2"/>
                        <c:y val="-3.4351234745627214E-2"/>
                      </c:manualLayout>
                    </c:layout>
                    <c:tx>
                      <c:rich>
                        <a:bodyPr/>
                        <a:lstStyle/>
                        <a:p>
                          <a:fld id="{9453FA59-6EC6-4519-B845-E85C08DE11C3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3.5878080792777843E-2"/>
                        <c:y val="-8.8222623772221051E-3"/>
                      </c:manualLayout>
                    </c:layout>
                    <c:tx>
                      <c:rich>
                        <a:bodyPr/>
                        <a:lstStyle/>
                        <a:p>
                          <a:fld id="{60A64CBD-CB7F-426E-BC01-CC48971018C9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SY'!$L$21:$L$22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32.299999999999997</c:v>
                      </c:pt>
                      <c:pt idx="1">
                        <c:v>31.3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SY'!$M$21:$M$22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13</c:v>
                      </c:pt>
                      <c:pt idx="1">
                        <c:v>11.2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SY'!$B$23:$B$24</c15:f>
                      <c15:dlblRangeCache>
                        <c:ptCount val="2"/>
                        <c:pt idx="0">
                          <c:v>30 g/hL</c:v>
                        </c:pt>
                        <c:pt idx="1">
                          <c:v>50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A-4F34-496E-9210-861577E2FBD1}"/>
                  </c:ext>
                </c:extLst>
              </c15:ser>
            </c15:filteredScatterSeries>
            <c15:filteredScatte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SY'!$A$23:$A$24</c15:sqref>
                        </c15:formulaRef>
                      </c:ext>
                    </c:extLst>
                    <c:strCache>
                      <c:ptCount val="2"/>
                      <c:pt idx="0">
                        <c:v>Polymust Rosé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8.5930180754686378E-2"/>
                        <c:y val="-5.0575494659719181E-2"/>
                      </c:manualLayout>
                    </c:layout>
                    <c:tx>
                      <c:rich>
                        <a:bodyPr/>
                        <a:lstStyle/>
                        <a:p>
                          <a:fld id="{719D8A3D-C3B3-48F0-A3F8-93395F7CB01B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4F34-496E-9210-861577E2FBD1}"/>
                      </c:ext>
                    </c:extLst>
                  </c:dLbl>
                  <c:dLbl>
                    <c:idx val="1"/>
                    <c:layout>
                      <c:manualLayout>
                        <c:x val="-0.16711140789943973"/>
                        <c:y val="6.9728421833255311E-2"/>
                      </c:manualLayout>
                    </c:layout>
                    <c:tx>
                      <c:rich>
                        <a:bodyPr/>
                        <a:lstStyle/>
                        <a:p>
                          <a:fld id="{84EBEB3A-ED25-4B99-BCF8-BF0932BA5F3D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4F34-496E-9210-861577E2FBD1}"/>
                      </c:ext>
                    </c:extLst>
                  </c:dLbl>
                  <c:dLbl>
                    <c:idx val="2"/>
                    <c:layout>
                      <c:manualLayout>
                        <c:x val="-8.1183342134022507E-2"/>
                        <c:y val="-3.2387467640365278E-2"/>
                      </c:manualLayout>
                    </c:layout>
                    <c:tx>
                      <c:rich>
                        <a:bodyPr/>
                        <a:lstStyle/>
                        <a:p>
                          <a:fld id="{29250E8B-5483-46EC-828F-2F2983F17F70}" type="CELLRANGE">
                            <a:rPr lang="en-US"/>
                            <a:pPr/>
                            <a:t>[PLAGECELL]</a:t>
                          </a:fld>
                          <a:endParaRPr lang="fr-FR"/>
                        </a:p>
                      </c:rich>
                    </c:tx>
                    <c:dLblPos val="r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4F34-496E-9210-861577E2FB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SY'!$L$23:$L$25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31.7</c:v>
                      </c:pt>
                      <c:pt idx="1">
                        <c:v>29.6</c:v>
                      </c:pt>
                      <c:pt idx="2">
                        <c:v>27.6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'Resul_Brut_MoûtRosé  SY'!$M$23:$M$25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12.4</c:v>
                      </c:pt>
                      <c:pt idx="1">
                        <c:v>10.199999999999999</c:v>
                      </c:pt>
                      <c:pt idx="2">
                        <c:v>8.1999999999999993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'Resul_Brut_MoûtRosé  SY'!$B$12:$B$14</c15:f>
                      <c15:dlblRangeCache>
                        <c:ptCount val="3"/>
                        <c:pt idx="0">
                          <c:v>30 g/hL</c:v>
                        </c:pt>
                        <c:pt idx="1">
                          <c:v>50 g/hL</c:v>
                        </c:pt>
                        <c:pt idx="2">
                          <c:v>70 g/hL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E-4F34-496E-9210-861577E2FBD1}"/>
                  </c:ext>
                </c:extLst>
              </c15:ser>
            </c15:filteredScatterSeries>
          </c:ext>
        </c:extLst>
      </c:scatterChart>
      <c:valAx>
        <c:axId val="865793727"/>
        <c:scaling>
          <c:orientation val="minMax"/>
          <c:min val="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enorite" panose="00000500000000000000" pitchFamily="2" charset="0"/>
                    <a:ea typeface="+mn-ea"/>
                    <a:cs typeface="+mn-cs"/>
                  </a:defRPr>
                </a:pPr>
                <a:r>
                  <a:rPr lang="fr-FR" sz="1600"/>
                  <a:t>a*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norite" panose="00000500000000000000" pitchFamily="2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865794559"/>
        <c:crosses val="autoZero"/>
        <c:crossBetween val="midCat"/>
      </c:valAx>
      <c:valAx>
        <c:axId val="865794559"/>
        <c:scaling>
          <c:orientation val="minMax"/>
          <c:min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enorite" panose="00000500000000000000" pitchFamily="2" charset="0"/>
                    <a:ea typeface="+mn-ea"/>
                    <a:cs typeface="+mn-cs"/>
                  </a:defRPr>
                </a:pPr>
                <a:r>
                  <a:rPr lang="fr-FR" sz="1600"/>
                  <a:t>b*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norite" panose="00000500000000000000" pitchFamily="2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86579372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445328280305141"/>
          <c:y val="4.1568184973892017E-2"/>
          <c:w val="0.16079491155045603"/>
          <c:h val="0.421771547400866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enorite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enorite" panose="00000500000000000000" pitchFamily="2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6DD4D-0382-4E23-B61F-B8C8AC5644B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988C44D-AFCE-48AC-8791-06A796864C73}">
      <dgm:prSet phldrT="[Texte]" custT="1"/>
      <dgm:spPr>
        <a:ln>
          <a:noFill/>
        </a:ln>
      </dgm:spPr>
      <dgm:t>
        <a:bodyPr/>
        <a:lstStyle/>
        <a:p>
          <a:r>
            <a:rPr lang="fr-FR" sz="1600" dirty="0">
              <a:solidFill>
                <a:schemeClr val="bg1"/>
              </a:solidFill>
              <a:latin typeface="+mj-lt"/>
            </a:rPr>
            <a:t>Petits flocs </a:t>
          </a:r>
        </a:p>
      </dgm:t>
    </dgm:pt>
    <dgm:pt modelId="{C6C6D2D0-03C7-4C93-A0E8-E873A02606C5}" type="parTrans" cxnId="{A80B6F12-46FE-4A47-A77B-CF3464BF05F1}">
      <dgm:prSet/>
      <dgm:spPr/>
      <dgm:t>
        <a:bodyPr/>
        <a:lstStyle/>
        <a:p>
          <a:endParaRPr lang="fr-FR"/>
        </a:p>
      </dgm:t>
    </dgm:pt>
    <dgm:pt modelId="{CCA67437-1E3E-4178-BA85-5B6D16DD83B2}" type="sibTrans" cxnId="{A80B6F12-46FE-4A47-A77B-CF3464BF05F1}">
      <dgm:prSet/>
      <dgm:spPr/>
      <dgm:t>
        <a:bodyPr/>
        <a:lstStyle/>
        <a:p>
          <a:endParaRPr lang="fr-FR"/>
        </a:p>
      </dgm:t>
    </dgm:pt>
    <dgm:pt modelId="{939640C6-5064-4057-9F4A-E4F97EB4E21C}">
      <dgm:prSet phldrT="[Texte]" custT="1"/>
      <dgm:spPr>
        <a:solidFill>
          <a:srgbClr val="007E66">
            <a:alpha val="50196"/>
          </a:srgbClr>
        </a:solidFill>
        <a:ln>
          <a:noFill/>
        </a:ln>
      </dgm:spPr>
      <dgm:t>
        <a:bodyPr/>
        <a:lstStyle/>
        <a:p>
          <a:r>
            <a:rPr lang="fr-FR" sz="1600" dirty="0">
              <a:solidFill>
                <a:schemeClr val="bg1"/>
              </a:solidFill>
              <a:latin typeface="+mj-lt"/>
            </a:rPr>
            <a:t>Vitesses sédimentation lentes </a:t>
          </a:r>
        </a:p>
      </dgm:t>
    </dgm:pt>
    <dgm:pt modelId="{1310FE92-553A-4A27-9882-600262E7CD9E}" type="parTrans" cxnId="{9C7BF2DF-8C95-488D-917A-13369C2B8AC7}">
      <dgm:prSet/>
      <dgm:spPr/>
      <dgm:t>
        <a:bodyPr/>
        <a:lstStyle/>
        <a:p>
          <a:endParaRPr lang="fr-FR"/>
        </a:p>
      </dgm:t>
    </dgm:pt>
    <dgm:pt modelId="{098D47B8-473E-4C41-97A1-03C9C1B696F7}" type="sibTrans" cxnId="{9C7BF2DF-8C95-488D-917A-13369C2B8AC7}">
      <dgm:prSet/>
      <dgm:spPr/>
      <dgm:t>
        <a:bodyPr/>
        <a:lstStyle/>
        <a:p>
          <a:endParaRPr lang="fr-FR">
            <a:latin typeface="+mj-lt"/>
          </a:endParaRPr>
        </a:p>
      </dgm:t>
    </dgm:pt>
    <dgm:pt modelId="{07ED2B0E-FF09-41AC-81CB-F6791193A19E}">
      <dgm:prSet phldrT="[Texte]" custT="1"/>
      <dgm:spPr>
        <a:ln>
          <a:noFill/>
        </a:ln>
      </dgm:spPr>
      <dgm:t>
        <a:bodyPr/>
        <a:lstStyle/>
        <a:p>
          <a:r>
            <a:rPr lang="fr-FR" sz="1600" dirty="0">
              <a:solidFill>
                <a:schemeClr val="bg1"/>
              </a:solidFill>
            </a:rPr>
            <a:t>Bonnes compactions des lies de collage</a:t>
          </a:r>
        </a:p>
      </dgm:t>
    </dgm:pt>
    <dgm:pt modelId="{08912920-0F37-4A28-8DF7-268ABEAF1F4C}" type="parTrans" cxnId="{CC27FC62-3B3F-41EB-9913-E186A34F7708}">
      <dgm:prSet/>
      <dgm:spPr/>
      <dgm:t>
        <a:bodyPr/>
        <a:lstStyle/>
        <a:p>
          <a:endParaRPr lang="fr-FR"/>
        </a:p>
      </dgm:t>
    </dgm:pt>
    <dgm:pt modelId="{AF040A64-F502-4F22-8C92-1887FB3806E2}" type="sibTrans" cxnId="{CC27FC62-3B3F-41EB-9913-E186A34F7708}">
      <dgm:prSet/>
      <dgm:spPr/>
      <dgm:t>
        <a:bodyPr/>
        <a:lstStyle/>
        <a:p>
          <a:endParaRPr lang="fr-FR"/>
        </a:p>
      </dgm:t>
    </dgm:pt>
    <dgm:pt modelId="{561223E6-6407-4EC6-9F3D-19CF6443C6AF}">
      <dgm:prSet phldrT="[Texte]" custT="1"/>
      <dgm:spPr>
        <a:ln>
          <a:noFill/>
        </a:ln>
      </dgm:spPr>
      <dgm:t>
        <a:bodyPr/>
        <a:lstStyle/>
        <a:p>
          <a:r>
            <a:rPr lang="fr-FR" sz="1600" dirty="0">
              <a:solidFill>
                <a:schemeClr val="bg1"/>
              </a:solidFill>
              <a:latin typeface="+mj-lt"/>
            </a:rPr>
            <a:t>Faibles potentiels zêta</a:t>
          </a:r>
        </a:p>
      </dgm:t>
    </dgm:pt>
    <dgm:pt modelId="{F7D67D16-4E31-4A33-802C-AC6FB5252E91}" type="parTrans" cxnId="{A0C19A4C-163F-4BAD-B8B3-D5ACF9CBA38A}">
      <dgm:prSet/>
      <dgm:spPr/>
      <dgm:t>
        <a:bodyPr/>
        <a:lstStyle/>
        <a:p>
          <a:endParaRPr lang="fr-FR"/>
        </a:p>
      </dgm:t>
    </dgm:pt>
    <dgm:pt modelId="{4DFF9682-C7AB-46B3-B502-DCA88D980E8C}" type="sibTrans" cxnId="{A0C19A4C-163F-4BAD-B8B3-D5ACF9CBA38A}">
      <dgm:prSet/>
      <dgm:spPr/>
      <dgm:t>
        <a:bodyPr/>
        <a:lstStyle/>
        <a:p>
          <a:endParaRPr lang="fr-FR"/>
        </a:p>
      </dgm:t>
    </dgm:pt>
    <dgm:pt modelId="{C7E85085-E788-4E12-9661-8265BE2A2F6B}" type="pres">
      <dgm:prSet presAssocID="{94F6DD4D-0382-4E23-B61F-B8C8AC5644B9}" presName="outerComposite" presStyleCnt="0">
        <dgm:presLayoutVars>
          <dgm:chMax val="5"/>
          <dgm:dir/>
          <dgm:resizeHandles val="exact"/>
        </dgm:presLayoutVars>
      </dgm:prSet>
      <dgm:spPr/>
    </dgm:pt>
    <dgm:pt modelId="{EA4768AD-D4E7-4395-8B51-4FEC3C75DCFA}" type="pres">
      <dgm:prSet presAssocID="{94F6DD4D-0382-4E23-B61F-B8C8AC5644B9}" presName="dummyMaxCanvas" presStyleCnt="0">
        <dgm:presLayoutVars/>
      </dgm:prSet>
      <dgm:spPr/>
    </dgm:pt>
    <dgm:pt modelId="{990F7A2C-546B-41EA-BD85-96286FAF1DDE}" type="pres">
      <dgm:prSet presAssocID="{94F6DD4D-0382-4E23-B61F-B8C8AC5644B9}" presName="FourNodes_1" presStyleLbl="node1" presStyleIdx="0" presStyleCnt="4">
        <dgm:presLayoutVars>
          <dgm:bulletEnabled val="1"/>
        </dgm:presLayoutVars>
      </dgm:prSet>
      <dgm:spPr/>
    </dgm:pt>
    <dgm:pt modelId="{29DCF1BE-2CF4-4053-B416-22E6B3F0B575}" type="pres">
      <dgm:prSet presAssocID="{94F6DD4D-0382-4E23-B61F-B8C8AC5644B9}" presName="FourNodes_2" presStyleLbl="node1" presStyleIdx="1" presStyleCnt="4">
        <dgm:presLayoutVars>
          <dgm:bulletEnabled val="1"/>
        </dgm:presLayoutVars>
      </dgm:prSet>
      <dgm:spPr/>
    </dgm:pt>
    <dgm:pt modelId="{9914C812-BA95-40F8-8E65-26C52A23A449}" type="pres">
      <dgm:prSet presAssocID="{94F6DD4D-0382-4E23-B61F-B8C8AC5644B9}" presName="FourNodes_3" presStyleLbl="node1" presStyleIdx="2" presStyleCnt="4">
        <dgm:presLayoutVars>
          <dgm:bulletEnabled val="1"/>
        </dgm:presLayoutVars>
      </dgm:prSet>
      <dgm:spPr/>
    </dgm:pt>
    <dgm:pt modelId="{CAE6FFBE-83D4-4E9F-B28D-3301E0B16764}" type="pres">
      <dgm:prSet presAssocID="{94F6DD4D-0382-4E23-B61F-B8C8AC5644B9}" presName="FourNodes_4" presStyleLbl="node1" presStyleIdx="3" presStyleCnt="4">
        <dgm:presLayoutVars>
          <dgm:bulletEnabled val="1"/>
        </dgm:presLayoutVars>
      </dgm:prSet>
      <dgm:spPr/>
    </dgm:pt>
    <dgm:pt modelId="{36CF9F87-123C-431C-B19A-316F043A8D8C}" type="pres">
      <dgm:prSet presAssocID="{94F6DD4D-0382-4E23-B61F-B8C8AC5644B9}" presName="FourConn_1-2" presStyleLbl="fgAccFollowNode1" presStyleIdx="0" presStyleCnt="3">
        <dgm:presLayoutVars>
          <dgm:bulletEnabled val="1"/>
        </dgm:presLayoutVars>
      </dgm:prSet>
      <dgm:spPr/>
    </dgm:pt>
    <dgm:pt modelId="{A59F4B55-266C-4085-BA73-95C190F5C795}" type="pres">
      <dgm:prSet presAssocID="{94F6DD4D-0382-4E23-B61F-B8C8AC5644B9}" presName="FourConn_2-3" presStyleLbl="fgAccFollowNode1" presStyleIdx="1" presStyleCnt="3">
        <dgm:presLayoutVars>
          <dgm:bulletEnabled val="1"/>
        </dgm:presLayoutVars>
      </dgm:prSet>
      <dgm:spPr/>
    </dgm:pt>
    <dgm:pt modelId="{92124067-929E-4871-97C5-BAD52566F849}" type="pres">
      <dgm:prSet presAssocID="{94F6DD4D-0382-4E23-B61F-B8C8AC5644B9}" presName="FourConn_3-4" presStyleLbl="fgAccFollowNode1" presStyleIdx="2" presStyleCnt="3">
        <dgm:presLayoutVars>
          <dgm:bulletEnabled val="1"/>
        </dgm:presLayoutVars>
      </dgm:prSet>
      <dgm:spPr/>
    </dgm:pt>
    <dgm:pt modelId="{DF380593-20A5-4922-ACD4-D7B25A821C55}" type="pres">
      <dgm:prSet presAssocID="{94F6DD4D-0382-4E23-B61F-B8C8AC5644B9}" presName="FourNodes_1_text" presStyleLbl="node1" presStyleIdx="3" presStyleCnt="4">
        <dgm:presLayoutVars>
          <dgm:bulletEnabled val="1"/>
        </dgm:presLayoutVars>
      </dgm:prSet>
      <dgm:spPr/>
    </dgm:pt>
    <dgm:pt modelId="{25DABBC4-148E-430A-917E-BAF557D4C244}" type="pres">
      <dgm:prSet presAssocID="{94F6DD4D-0382-4E23-B61F-B8C8AC5644B9}" presName="FourNodes_2_text" presStyleLbl="node1" presStyleIdx="3" presStyleCnt="4">
        <dgm:presLayoutVars>
          <dgm:bulletEnabled val="1"/>
        </dgm:presLayoutVars>
      </dgm:prSet>
      <dgm:spPr/>
    </dgm:pt>
    <dgm:pt modelId="{895D9F8E-8F1B-418E-A452-4F168BE36391}" type="pres">
      <dgm:prSet presAssocID="{94F6DD4D-0382-4E23-B61F-B8C8AC5644B9}" presName="FourNodes_3_text" presStyleLbl="node1" presStyleIdx="3" presStyleCnt="4">
        <dgm:presLayoutVars>
          <dgm:bulletEnabled val="1"/>
        </dgm:presLayoutVars>
      </dgm:prSet>
      <dgm:spPr/>
    </dgm:pt>
    <dgm:pt modelId="{703FCEF8-D228-4946-8DAF-2B5380823DA1}" type="pres">
      <dgm:prSet presAssocID="{94F6DD4D-0382-4E23-B61F-B8C8AC5644B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80B6F12-46FE-4A47-A77B-CF3464BF05F1}" srcId="{94F6DD4D-0382-4E23-B61F-B8C8AC5644B9}" destId="{9988C44D-AFCE-48AC-8791-06A796864C73}" srcOrd="1" destOrd="0" parTransId="{C6C6D2D0-03C7-4C93-A0E8-E873A02606C5}" sibTransId="{CCA67437-1E3E-4178-BA85-5B6D16DD83B2}"/>
    <dgm:cxn modelId="{6EFC8020-E758-497C-B159-CA3408ED897B}" type="presOf" srcId="{9988C44D-AFCE-48AC-8791-06A796864C73}" destId="{25DABBC4-148E-430A-917E-BAF557D4C244}" srcOrd="1" destOrd="0" presId="urn:microsoft.com/office/officeart/2005/8/layout/vProcess5"/>
    <dgm:cxn modelId="{CC27FC62-3B3F-41EB-9913-E186A34F7708}" srcId="{94F6DD4D-0382-4E23-B61F-B8C8AC5644B9}" destId="{07ED2B0E-FF09-41AC-81CB-F6791193A19E}" srcOrd="3" destOrd="0" parTransId="{08912920-0F37-4A28-8DF7-268ABEAF1F4C}" sibTransId="{AF040A64-F502-4F22-8C92-1887FB3806E2}"/>
    <dgm:cxn modelId="{A0C19A4C-163F-4BAD-B8B3-D5ACF9CBA38A}" srcId="{94F6DD4D-0382-4E23-B61F-B8C8AC5644B9}" destId="{561223E6-6407-4EC6-9F3D-19CF6443C6AF}" srcOrd="0" destOrd="0" parTransId="{F7D67D16-4E31-4A33-802C-AC6FB5252E91}" sibTransId="{4DFF9682-C7AB-46B3-B502-DCA88D980E8C}"/>
    <dgm:cxn modelId="{DF83604F-AB26-450D-A5EC-85586F61EF02}" type="presOf" srcId="{CCA67437-1E3E-4178-BA85-5B6D16DD83B2}" destId="{A59F4B55-266C-4085-BA73-95C190F5C795}" srcOrd="0" destOrd="0" presId="urn:microsoft.com/office/officeart/2005/8/layout/vProcess5"/>
    <dgm:cxn modelId="{15233079-E550-42B8-B5C7-67DA8D26153A}" type="presOf" srcId="{07ED2B0E-FF09-41AC-81CB-F6791193A19E}" destId="{703FCEF8-D228-4946-8DAF-2B5380823DA1}" srcOrd="1" destOrd="0" presId="urn:microsoft.com/office/officeart/2005/8/layout/vProcess5"/>
    <dgm:cxn modelId="{ED42318D-43ED-4E2D-AA32-6887A8EF3CB2}" type="presOf" srcId="{4DFF9682-C7AB-46B3-B502-DCA88D980E8C}" destId="{36CF9F87-123C-431C-B19A-316F043A8D8C}" srcOrd="0" destOrd="0" presId="urn:microsoft.com/office/officeart/2005/8/layout/vProcess5"/>
    <dgm:cxn modelId="{DC5CFB8D-E87D-4797-90E6-9FFCBD23857A}" type="presOf" srcId="{07ED2B0E-FF09-41AC-81CB-F6791193A19E}" destId="{CAE6FFBE-83D4-4E9F-B28D-3301E0B16764}" srcOrd="0" destOrd="0" presId="urn:microsoft.com/office/officeart/2005/8/layout/vProcess5"/>
    <dgm:cxn modelId="{091CFC91-A784-4656-A608-259AEBE6F373}" type="presOf" srcId="{9988C44D-AFCE-48AC-8791-06A796864C73}" destId="{29DCF1BE-2CF4-4053-B416-22E6B3F0B575}" srcOrd="0" destOrd="0" presId="urn:microsoft.com/office/officeart/2005/8/layout/vProcess5"/>
    <dgm:cxn modelId="{3629769A-989B-448B-A57A-92B39A2E3016}" type="presOf" srcId="{561223E6-6407-4EC6-9F3D-19CF6443C6AF}" destId="{DF380593-20A5-4922-ACD4-D7B25A821C55}" srcOrd="1" destOrd="0" presId="urn:microsoft.com/office/officeart/2005/8/layout/vProcess5"/>
    <dgm:cxn modelId="{341427BA-B452-4208-8E5F-5C1174279FD8}" type="presOf" srcId="{098D47B8-473E-4C41-97A1-03C9C1B696F7}" destId="{92124067-929E-4871-97C5-BAD52566F849}" srcOrd="0" destOrd="0" presId="urn:microsoft.com/office/officeart/2005/8/layout/vProcess5"/>
    <dgm:cxn modelId="{D081ADC3-39BA-49CE-80EB-98D7A6EB8C09}" type="presOf" srcId="{561223E6-6407-4EC6-9F3D-19CF6443C6AF}" destId="{990F7A2C-546B-41EA-BD85-96286FAF1DDE}" srcOrd="0" destOrd="0" presId="urn:microsoft.com/office/officeart/2005/8/layout/vProcess5"/>
    <dgm:cxn modelId="{CA279ED5-9433-471B-9E85-BCC5209E4EA2}" type="presOf" srcId="{94F6DD4D-0382-4E23-B61F-B8C8AC5644B9}" destId="{C7E85085-E788-4E12-9661-8265BE2A2F6B}" srcOrd="0" destOrd="0" presId="urn:microsoft.com/office/officeart/2005/8/layout/vProcess5"/>
    <dgm:cxn modelId="{3ED094DC-85F3-4A16-BA05-02FE394B181E}" type="presOf" srcId="{939640C6-5064-4057-9F4A-E4F97EB4E21C}" destId="{895D9F8E-8F1B-418E-A452-4F168BE36391}" srcOrd="1" destOrd="0" presId="urn:microsoft.com/office/officeart/2005/8/layout/vProcess5"/>
    <dgm:cxn modelId="{9C7BF2DF-8C95-488D-917A-13369C2B8AC7}" srcId="{94F6DD4D-0382-4E23-B61F-B8C8AC5644B9}" destId="{939640C6-5064-4057-9F4A-E4F97EB4E21C}" srcOrd="2" destOrd="0" parTransId="{1310FE92-553A-4A27-9882-600262E7CD9E}" sibTransId="{098D47B8-473E-4C41-97A1-03C9C1B696F7}"/>
    <dgm:cxn modelId="{09F802E2-630C-4752-BD30-1264F29AEDF0}" type="presOf" srcId="{939640C6-5064-4057-9F4A-E4F97EB4E21C}" destId="{9914C812-BA95-40F8-8E65-26C52A23A449}" srcOrd="0" destOrd="0" presId="urn:microsoft.com/office/officeart/2005/8/layout/vProcess5"/>
    <dgm:cxn modelId="{E3E6A4F7-6A32-4BB0-85D0-35ADB2A4A7B7}" type="presParOf" srcId="{C7E85085-E788-4E12-9661-8265BE2A2F6B}" destId="{EA4768AD-D4E7-4395-8B51-4FEC3C75DCFA}" srcOrd="0" destOrd="0" presId="urn:microsoft.com/office/officeart/2005/8/layout/vProcess5"/>
    <dgm:cxn modelId="{9F5207EA-6E04-4734-B407-F59BA552551B}" type="presParOf" srcId="{C7E85085-E788-4E12-9661-8265BE2A2F6B}" destId="{990F7A2C-546B-41EA-BD85-96286FAF1DDE}" srcOrd="1" destOrd="0" presId="urn:microsoft.com/office/officeart/2005/8/layout/vProcess5"/>
    <dgm:cxn modelId="{2F5333E6-DC11-4BC9-9CA3-C1DFE4FDB40F}" type="presParOf" srcId="{C7E85085-E788-4E12-9661-8265BE2A2F6B}" destId="{29DCF1BE-2CF4-4053-B416-22E6B3F0B575}" srcOrd="2" destOrd="0" presId="urn:microsoft.com/office/officeart/2005/8/layout/vProcess5"/>
    <dgm:cxn modelId="{151F6B7C-C8C9-4929-BBC4-79C859D2E6EB}" type="presParOf" srcId="{C7E85085-E788-4E12-9661-8265BE2A2F6B}" destId="{9914C812-BA95-40F8-8E65-26C52A23A449}" srcOrd="3" destOrd="0" presId="urn:microsoft.com/office/officeart/2005/8/layout/vProcess5"/>
    <dgm:cxn modelId="{A4F1D641-3131-48A9-80B4-005D38969C9C}" type="presParOf" srcId="{C7E85085-E788-4E12-9661-8265BE2A2F6B}" destId="{CAE6FFBE-83D4-4E9F-B28D-3301E0B16764}" srcOrd="4" destOrd="0" presId="urn:microsoft.com/office/officeart/2005/8/layout/vProcess5"/>
    <dgm:cxn modelId="{0D494527-D4A7-47CB-B6A6-A3C70B3D1A2B}" type="presParOf" srcId="{C7E85085-E788-4E12-9661-8265BE2A2F6B}" destId="{36CF9F87-123C-431C-B19A-316F043A8D8C}" srcOrd="5" destOrd="0" presId="urn:microsoft.com/office/officeart/2005/8/layout/vProcess5"/>
    <dgm:cxn modelId="{401C6E87-B066-45D6-A5C5-0BB8ECF01F03}" type="presParOf" srcId="{C7E85085-E788-4E12-9661-8265BE2A2F6B}" destId="{A59F4B55-266C-4085-BA73-95C190F5C795}" srcOrd="6" destOrd="0" presId="urn:microsoft.com/office/officeart/2005/8/layout/vProcess5"/>
    <dgm:cxn modelId="{D8C10058-902C-40C3-BAAE-B6A24B3F2F33}" type="presParOf" srcId="{C7E85085-E788-4E12-9661-8265BE2A2F6B}" destId="{92124067-929E-4871-97C5-BAD52566F849}" srcOrd="7" destOrd="0" presId="urn:microsoft.com/office/officeart/2005/8/layout/vProcess5"/>
    <dgm:cxn modelId="{F30D4398-625C-47F3-9AD8-7E0C98C83258}" type="presParOf" srcId="{C7E85085-E788-4E12-9661-8265BE2A2F6B}" destId="{DF380593-20A5-4922-ACD4-D7B25A821C55}" srcOrd="8" destOrd="0" presId="urn:microsoft.com/office/officeart/2005/8/layout/vProcess5"/>
    <dgm:cxn modelId="{F01E5039-00A3-42BB-8C6A-BD90339DB7E3}" type="presParOf" srcId="{C7E85085-E788-4E12-9661-8265BE2A2F6B}" destId="{25DABBC4-148E-430A-917E-BAF557D4C244}" srcOrd="9" destOrd="0" presId="urn:microsoft.com/office/officeart/2005/8/layout/vProcess5"/>
    <dgm:cxn modelId="{037ED0D3-6244-4485-9A16-C57CE55D1B85}" type="presParOf" srcId="{C7E85085-E788-4E12-9661-8265BE2A2F6B}" destId="{895D9F8E-8F1B-418E-A452-4F168BE36391}" srcOrd="10" destOrd="0" presId="urn:microsoft.com/office/officeart/2005/8/layout/vProcess5"/>
    <dgm:cxn modelId="{7D9B327E-C573-4E48-A873-C31FA2A91C5D}" type="presParOf" srcId="{C7E85085-E788-4E12-9661-8265BE2A2F6B}" destId="{703FCEF8-D228-4946-8DAF-2B5380823DA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8252FF-8E29-4AFD-95D3-F3966E6BB38B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3BE3E38-F9A7-4856-A4B2-C44B95EC6A14}">
      <dgm:prSet phldrT="[Texte]" custT="1"/>
      <dgm:spPr>
        <a:solidFill>
          <a:srgbClr val="EA4C74"/>
        </a:solidFill>
        <a:ln>
          <a:noFill/>
        </a:ln>
      </dgm:spPr>
      <dgm:t>
        <a:bodyPr/>
        <a:lstStyle/>
        <a:p>
          <a:r>
            <a:rPr lang="fr-FR" sz="2400" b="1" dirty="0">
              <a:solidFill>
                <a:schemeClr val="bg1"/>
              </a:solidFill>
              <a:latin typeface="Bliss 2 Light" panose="02000506030000020004" pitchFamily="50" charset="0"/>
            </a:rPr>
            <a:t>Rosé</a:t>
          </a:r>
        </a:p>
      </dgm:t>
    </dgm:pt>
    <dgm:pt modelId="{6698720A-9571-4D60-9E1B-90A25AD702B9}" type="parTrans" cxnId="{13ED1081-13AB-4EB0-9584-3BDD5178FACA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0E567E84-0BFE-40D2-8A3D-A45A211A3C5D}" type="sibTrans" cxnId="{13ED1081-13AB-4EB0-9584-3BDD5178FACA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C6CFAE93-C08F-40C0-879A-9BA0761C86DA}">
      <dgm:prSet phldrT="[Texte]" custT="1"/>
      <dgm:spPr>
        <a:solidFill>
          <a:schemeClr val="bg1">
            <a:lumMod val="65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2000" dirty="0">
              <a:solidFill>
                <a:schemeClr val="bg1"/>
              </a:solidFill>
              <a:latin typeface="Bliss 2 Light" panose="02000506030000020004" pitchFamily="50" charset="0"/>
            </a:rPr>
            <a:t>Collage en moût</a:t>
          </a:r>
        </a:p>
      </dgm:t>
    </dgm:pt>
    <dgm:pt modelId="{574777E3-C7CE-4173-9CFA-3A3B1DB4D987}" type="parTrans" cxnId="{279CED9C-02AF-453E-9540-51125C3E44A2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97D5CAC3-5212-44C5-9331-96668C94DB50}" type="sibTrans" cxnId="{279CED9C-02AF-453E-9540-51125C3E44A2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637477F4-9B52-4D11-8D41-519B9780E806}">
      <dgm:prSet phldrT="[Texte]" custT="1"/>
      <dgm:spPr>
        <a:solidFill>
          <a:schemeClr val="bg1">
            <a:lumMod val="6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2000" dirty="0">
              <a:solidFill>
                <a:schemeClr val="bg1"/>
              </a:solidFill>
              <a:latin typeface="Bliss 2 Light" panose="02000506030000020004" pitchFamily="50" charset="0"/>
            </a:rPr>
            <a:t>Collage en fermentation</a:t>
          </a:r>
        </a:p>
      </dgm:t>
    </dgm:pt>
    <dgm:pt modelId="{31B1F569-4A57-4DFD-818E-4952C35D5807}" type="parTrans" cxnId="{81114826-7681-43C2-8E64-A63CF65B9CC0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6DAE664F-0B96-47F5-A008-D041CD2C2406}" type="sibTrans" cxnId="{81114826-7681-43C2-8E64-A63CF65B9CC0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1F7CA820-028A-4A97-BE11-8FEFB760409E}">
      <dgm:prSet phldrT="[Texte]" custT="1"/>
      <dgm:spPr>
        <a:solidFill>
          <a:srgbClr val="FFE080"/>
        </a:solidFill>
        <a:ln>
          <a:noFill/>
        </a:ln>
      </dgm:spPr>
      <dgm:t>
        <a:bodyPr/>
        <a:lstStyle/>
        <a:p>
          <a:r>
            <a:rPr lang="fr-FR" sz="2400" b="1" dirty="0">
              <a:solidFill>
                <a:schemeClr val="bg1"/>
              </a:solidFill>
              <a:latin typeface="Bliss 2 Light" panose="02000506030000020004" pitchFamily="50" charset="0"/>
            </a:rPr>
            <a:t>Blanc</a:t>
          </a:r>
        </a:p>
      </dgm:t>
    </dgm:pt>
    <dgm:pt modelId="{9A8C0560-5BFE-4003-AB45-3D61DEBABEB4}" type="parTrans" cxnId="{A489CCF7-BEFB-4B80-A065-28ECD034C049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170E31B2-2E1C-4A26-A123-1A0E99F6BA0C}" type="sibTrans" cxnId="{A489CCF7-BEFB-4B80-A065-28ECD034C049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33B829A3-639C-4897-AD12-215371D38F32}">
      <dgm:prSet phldrT="[Texte]" custT="1"/>
      <dgm:spPr>
        <a:solidFill>
          <a:schemeClr val="bg1">
            <a:lumMod val="6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bg1"/>
              </a:solidFill>
              <a:latin typeface="Bliss 2 Light" panose="02000506030000020004" pitchFamily="50" charset="0"/>
            </a:rPr>
            <a:t>Blancs tachés</a:t>
          </a:r>
        </a:p>
      </dgm:t>
    </dgm:pt>
    <dgm:pt modelId="{0CFCC90B-DAF8-425F-9D13-559BB367F597}" type="parTrans" cxnId="{955BCBA1-7E5A-402F-82EA-819111B905C5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89CBFC86-CC3D-4C9C-B28D-5E439E7F330A}" type="sibTrans" cxnId="{955BCBA1-7E5A-402F-82EA-819111B905C5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E8A2B5D7-BE2E-4E95-8956-8F1BC6875E44}">
      <dgm:prSet phldrT="[Texte]" custT="1"/>
      <dgm:spPr>
        <a:solidFill>
          <a:schemeClr val="bg1">
            <a:lumMod val="6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bg1"/>
              </a:solidFill>
              <a:latin typeface="Bliss 2 Light" panose="02000506030000020004" pitchFamily="50" charset="0"/>
            </a:rPr>
            <a:t>Blancs de noirs</a:t>
          </a:r>
        </a:p>
      </dgm:t>
    </dgm:pt>
    <dgm:pt modelId="{2797FF45-D590-47C8-AF68-605268106A44}" type="parTrans" cxnId="{08E1EF7E-8BD5-4774-AFC8-050A3BFE3265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DBDE71CB-746C-4B21-9E5A-774F87C1041F}" type="sibTrans" cxnId="{08E1EF7E-8BD5-4774-AFC8-050A3BFE3265}">
      <dgm:prSet/>
      <dgm:spPr/>
      <dgm:t>
        <a:bodyPr/>
        <a:lstStyle/>
        <a:p>
          <a:endParaRPr lang="fr-FR">
            <a:latin typeface="Bliss 2 Light" panose="02000506030000020004" pitchFamily="50" charset="0"/>
          </a:endParaRPr>
        </a:p>
      </dgm:t>
    </dgm:pt>
    <dgm:pt modelId="{A84FE3AA-93F0-4AF4-B6E5-45853A725B9D}" type="pres">
      <dgm:prSet presAssocID="{D98252FF-8E29-4AFD-95D3-F3966E6BB38B}" presName="list" presStyleCnt="0">
        <dgm:presLayoutVars>
          <dgm:dir/>
          <dgm:animLvl val="lvl"/>
        </dgm:presLayoutVars>
      </dgm:prSet>
      <dgm:spPr/>
    </dgm:pt>
    <dgm:pt modelId="{2BC9458D-43DA-4623-9388-B6D5E92BC89D}" type="pres">
      <dgm:prSet presAssocID="{E3BE3E38-F9A7-4856-A4B2-C44B95EC6A14}" presName="posSpace" presStyleCnt="0"/>
      <dgm:spPr/>
    </dgm:pt>
    <dgm:pt modelId="{00F0CF84-0724-4802-92B3-142F0F3790C0}" type="pres">
      <dgm:prSet presAssocID="{E3BE3E38-F9A7-4856-A4B2-C44B95EC6A14}" presName="vertFlow" presStyleCnt="0"/>
      <dgm:spPr/>
    </dgm:pt>
    <dgm:pt modelId="{1106F89E-27B5-49D0-9483-7A33B58D673C}" type="pres">
      <dgm:prSet presAssocID="{E3BE3E38-F9A7-4856-A4B2-C44B95EC6A14}" presName="topSpace" presStyleCnt="0"/>
      <dgm:spPr/>
    </dgm:pt>
    <dgm:pt modelId="{1B210365-59EC-4733-8A35-82C55358C59E}" type="pres">
      <dgm:prSet presAssocID="{E3BE3E38-F9A7-4856-A4B2-C44B95EC6A14}" presName="firstComp" presStyleCnt="0"/>
      <dgm:spPr/>
    </dgm:pt>
    <dgm:pt modelId="{89E4C002-B43A-4FC3-AA23-B2FEF7000C2E}" type="pres">
      <dgm:prSet presAssocID="{E3BE3E38-F9A7-4856-A4B2-C44B95EC6A14}" presName="firstChild" presStyleLbl="bgAccFollowNode1" presStyleIdx="0" presStyleCnt="4"/>
      <dgm:spPr/>
    </dgm:pt>
    <dgm:pt modelId="{08D53660-A279-45C9-8BD4-30BCC19BB583}" type="pres">
      <dgm:prSet presAssocID="{E3BE3E38-F9A7-4856-A4B2-C44B95EC6A14}" presName="firstChildTx" presStyleLbl="bgAccFollowNode1" presStyleIdx="0" presStyleCnt="4">
        <dgm:presLayoutVars>
          <dgm:bulletEnabled val="1"/>
        </dgm:presLayoutVars>
      </dgm:prSet>
      <dgm:spPr/>
    </dgm:pt>
    <dgm:pt modelId="{1180B8EE-8725-422E-815D-3DC9BADBD464}" type="pres">
      <dgm:prSet presAssocID="{637477F4-9B52-4D11-8D41-519B9780E806}" presName="comp" presStyleCnt="0"/>
      <dgm:spPr/>
    </dgm:pt>
    <dgm:pt modelId="{4BE4BD6F-1F45-4ABE-89E8-A7E8D01F1A13}" type="pres">
      <dgm:prSet presAssocID="{637477F4-9B52-4D11-8D41-519B9780E806}" presName="child" presStyleLbl="bgAccFollowNode1" presStyleIdx="1" presStyleCnt="4"/>
      <dgm:spPr/>
    </dgm:pt>
    <dgm:pt modelId="{37ABBC3B-DB49-4316-A9AA-27C3C2D62214}" type="pres">
      <dgm:prSet presAssocID="{637477F4-9B52-4D11-8D41-519B9780E806}" presName="childTx" presStyleLbl="bgAccFollowNode1" presStyleIdx="1" presStyleCnt="4">
        <dgm:presLayoutVars>
          <dgm:bulletEnabled val="1"/>
        </dgm:presLayoutVars>
      </dgm:prSet>
      <dgm:spPr/>
    </dgm:pt>
    <dgm:pt modelId="{E6A9F51E-C491-435A-B119-3F23FC94EB6F}" type="pres">
      <dgm:prSet presAssocID="{E3BE3E38-F9A7-4856-A4B2-C44B95EC6A14}" presName="negSpace" presStyleCnt="0"/>
      <dgm:spPr/>
    </dgm:pt>
    <dgm:pt modelId="{6B3285AF-039B-428A-B89A-9DEB75533C7A}" type="pres">
      <dgm:prSet presAssocID="{E3BE3E38-F9A7-4856-A4B2-C44B95EC6A14}" presName="circle" presStyleLbl="node1" presStyleIdx="0" presStyleCnt="2"/>
      <dgm:spPr/>
    </dgm:pt>
    <dgm:pt modelId="{4F6441FF-E000-46CD-AB22-6CD06F7A2FCE}" type="pres">
      <dgm:prSet presAssocID="{0E567E84-0BFE-40D2-8A3D-A45A211A3C5D}" presName="transSpace" presStyleCnt="0"/>
      <dgm:spPr/>
    </dgm:pt>
    <dgm:pt modelId="{F0D8CDC6-7912-407A-BE67-CD08058ABC74}" type="pres">
      <dgm:prSet presAssocID="{1F7CA820-028A-4A97-BE11-8FEFB760409E}" presName="posSpace" presStyleCnt="0"/>
      <dgm:spPr/>
    </dgm:pt>
    <dgm:pt modelId="{8BBB2987-CEA9-4717-8A08-3A608617F09F}" type="pres">
      <dgm:prSet presAssocID="{1F7CA820-028A-4A97-BE11-8FEFB760409E}" presName="vertFlow" presStyleCnt="0"/>
      <dgm:spPr/>
    </dgm:pt>
    <dgm:pt modelId="{B5FF011A-0B04-494E-89C0-CB6FE8E5367D}" type="pres">
      <dgm:prSet presAssocID="{1F7CA820-028A-4A97-BE11-8FEFB760409E}" presName="topSpace" presStyleCnt="0"/>
      <dgm:spPr/>
    </dgm:pt>
    <dgm:pt modelId="{E3117E9B-A2E5-415D-9621-226279657673}" type="pres">
      <dgm:prSet presAssocID="{1F7CA820-028A-4A97-BE11-8FEFB760409E}" presName="firstComp" presStyleCnt="0"/>
      <dgm:spPr/>
    </dgm:pt>
    <dgm:pt modelId="{8CDCFF2A-A4A7-4913-AC5A-48E8463D8C89}" type="pres">
      <dgm:prSet presAssocID="{1F7CA820-028A-4A97-BE11-8FEFB760409E}" presName="firstChild" presStyleLbl="bgAccFollowNode1" presStyleIdx="2" presStyleCnt="4"/>
      <dgm:spPr/>
    </dgm:pt>
    <dgm:pt modelId="{9E38774F-60D3-4BD2-9764-08169551258E}" type="pres">
      <dgm:prSet presAssocID="{1F7CA820-028A-4A97-BE11-8FEFB760409E}" presName="firstChildTx" presStyleLbl="bgAccFollowNode1" presStyleIdx="2" presStyleCnt="4">
        <dgm:presLayoutVars>
          <dgm:bulletEnabled val="1"/>
        </dgm:presLayoutVars>
      </dgm:prSet>
      <dgm:spPr/>
    </dgm:pt>
    <dgm:pt modelId="{6DE30BDC-8A23-4DB9-AD4D-E8366EE0ACAC}" type="pres">
      <dgm:prSet presAssocID="{E8A2B5D7-BE2E-4E95-8956-8F1BC6875E44}" presName="comp" presStyleCnt="0"/>
      <dgm:spPr/>
    </dgm:pt>
    <dgm:pt modelId="{5AF52227-925D-435E-923C-4EA4303D02CD}" type="pres">
      <dgm:prSet presAssocID="{E8A2B5D7-BE2E-4E95-8956-8F1BC6875E44}" presName="child" presStyleLbl="bgAccFollowNode1" presStyleIdx="3" presStyleCnt="4"/>
      <dgm:spPr/>
    </dgm:pt>
    <dgm:pt modelId="{3F4B45C8-FCD6-41A6-872B-A7685D07D38A}" type="pres">
      <dgm:prSet presAssocID="{E8A2B5D7-BE2E-4E95-8956-8F1BC6875E44}" presName="childTx" presStyleLbl="bgAccFollowNode1" presStyleIdx="3" presStyleCnt="4">
        <dgm:presLayoutVars>
          <dgm:bulletEnabled val="1"/>
        </dgm:presLayoutVars>
      </dgm:prSet>
      <dgm:spPr/>
    </dgm:pt>
    <dgm:pt modelId="{258F687B-7EB1-471D-B8BB-D6038CACAF68}" type="pres">
      <dgm:prSet presAssocID="{1F7CA820-028A-4A97-BE11-8FEFB760409E}" presName="negSpace" presStyleCnt="0"/>
      <dgm:spPr/>
    </dgm:pt>
    <dgm:pt modelId="{AA38182F-4157-4EA8-AE28-31BE84F28938}" type="pres">
      <dgm:prSet presAssocID="{1F7CA820-028A-4A97-BE11-8FEFB760409E}" presName="circle" presStyleLbl="node1" presStyleIdx="1" presStyleCnt="2"/>
      <dgm:spPr/>
    </dgm:pt>
  </dgm:ptLst>
  <dgm:cxnLst>
    <dgm:cxn modelId="{02F7560B-658F-4474-91B0-6793BE0E89D2}" type="presOf" srcId="{637477F4-9B52-4D11-8D41-519B9780E806}" destId="{4BE4BD6F-1F45-4ABE-89E8-A7E8D01F1A13}" srcOrd="0" destOrd="0" presId="urn:microsoft.com/office/officeart/2005/8/layout/hList9"/>
    <dgm:cxn modelId="{81114826-7681-43C2-8E64-A63CF65B9CC0}" srcId="{E3BE3E38-F9A7-4856-A4B2-C44B95EC6A14}" destId="{637477F4-9B52-4D11-8D41-519B9780E806}" srcOrd="1" destOrd="0" parTransId="{31B1F569-4A57-4DFD-818E-4952C35D5807}" sibTransId="{6DAE664F-0B96-47F5-A008-D041CD2C2406}"/>
    <dgm:cxn modelId="{AA99852D-1DA3-401A-B4B4-BCD513177A13}" type="presOf" srcId="{33B829A3-639C-4897-AD12-215371D38F32}" destId="{8CDCFF2A-A4A7-4913-AC5A-48E8463D8C89}" srcOrd="0" destOrd="0" presId="urn:microsoft.com/office/officeart/2005/8/layout/hList9"/>
    <dgm:cxn modelId="{FBAF4F3A-EE45-4B25-AC23-465370C6F679}" type="presOf" srcId="{E8A2B5D7-BE2E-4E95-8956-8F1BC6875E44}" destId="{5AF52227-925D-435E-923C-4EA4303D02CD}" srcOrd="0" destOrd="0" presId="urn:microsoft.com/office/officeart/2005/8/layout/hList9"/>
    <dgm:cxn modelId="{628A625E-45B8-44A0-95BB-DBB7A957D3D9}" type="presOf" srcId="{E8A2B5D7-BE2E-4E95-8956-8F1BC6875E44}" destId="{3F4B45C8-FCD6-41A6-872B-A7685D07D38A}" srcOrd="1" destOrd="0" presId="urn:microsoft.com/office/officeart/2005/8/layout/hList9"/>
    <dgm:cxn modelId="{7258A76D-76EC-4406-B041-C5EC8FF84D0F}" type="presOf" srcId="{637477F4-9B52-4D11-8D41-519B9780E806}" destId="{37ABBC3B-DB49-4316-A9AA-27C3C2D62214}" srcOrd="1" destOrd="0" presId="urn:microsoft.com/office/officeart/2005/8/layout/hList9"/>
    <dgm:cxn modelId="{2979316F-3A36-4016-828F-1CAB0F5F84DE}" type="presOf" srcId="{E3BE3E38-F9A7-4856-A4B2-C44B95EC6A14}" destId="{6B3285AF-039B-428A-B89A-9DEB75533C7A}" srcOrd="0" destOrd="0" presId="urn:microsoft.com/office/officeart/2005/8/layout/hList9"/>
    <dgm:cxn modelId="{F4472259-7241-41E4-A05D-458DA7720793}" type="presOf" srcId="{C6CFAE93-C08F-40C0-879A-9BA0761C86DA}" destId="{89E4C002-B43A-4FC3-AA23-B2FEF7000C2E}" srcOrd="0" destOrd="0" presId="urn:microsoft.com/office/officeart/2005/8/layout/hList9"/>
    <dgm:cxn modelId="{08E1EF7E-8BD5-4774-AFC8-050A3BFE3265}" srcId="{1F7CA820-028A-4A97-BE11-8FEFB760409E}" destId="{E8A2B5D7-BE2E-4E95-8956-8F1BC6875E44}" srcOrd="1" destOrd="0" parTransId="{2797FF45-D590-47C8-AF68-605268106A44}" sibTransId="{DBDE71CB-746C-4B21-9E5A-774F87C1041F}"/>
    <dgm:cxn modelId="{13ED1081-13AB-4EB0-9584-3BDD5178FACA}" srcId="{D98252FF-8E29-4AFD-95D3-F3966E6BB38B}" destId="{E3BE3E38-F9A7-4856-A4B2-C44B95EC6A14}" srcOrd="0" destOrd="0" parTransId="{6698720A-9571-4D60-9E1B-90A25AD702B9}" sibTransId="{0E567E84-0BFE-40D2-8A3D-A45A211A3C5D}"/>
    <dgm:cxn modelId="{EB59A987-EFBC-4D1C-9D5D-6D412FDFA136}" type="presOf" srcId="{D98252FF-8E29-4AFD-95D3-F3966E6BB38B}" destId="{A84FE3AA-93F0-4AF4-B6E5-45853A725B9D}" srcOrd="0" destOrd="0" presId="urn:microsoft.com/office/officeart/2005/8/layout/hList9"/>
    <dgm:cxn modelId="{2803A290-7727-4859-83CC-FFE6484BA2E7}" type="presOf" srcId="{33B829A3-639C-4897-AD12-215371D38F32}" destId="{9E38774F-60D3-4BD2-9764-08169551258E}" srcOrd="1" destOrd="0" presId="urn:microsoft.com/office/officeart/2005/8/layout/hList9"/>
    <dgm:cxn modelId="{7DE3F79B-3D82-4D6E-A19B-34512878133F}" type="presOf" srcId="{C6CFAE93-C08F-40C0-879A-9BA0761C86DA}" destId="{08D53660-A279-45C9-8BD4-30BCC19BB583}" srcOrd="1" destOrd="0" presId="urn:microsoft.com/office/officeart/2005/8/layout/hList9"/>
    <dgm:cxn modelId="{279CED9C-02AF-453E-9540-51125C3E44A2}" srcId="{E3BE3E38-F9A7-4856-A4B2-C44B95EC6A14}" destId="{C6CFAE93-C08F-40C0-879A-9BA0761C86DA}" srcOrd="0" destOrd="0" parTransId="{574777E3-C7CE-4173-9CFA-3A3B1DB4D987}" sibTransId="{97D5CAC3-5212-44C5-9331-96668C94DB50}"/>
    <dgm:cxn modelId="{955BCBA1-7E5A-402F-82EA-819111B905C5}" srcId="{1F7CA820-028A-4A97-BE11-8FEFB760409E}" destId="{33B829A3-639C-4897-AD12-215371D38F32}" srcOrd="0" destOrd="0" parTransId="{0CFCC90B-DAF8-425F-9D13-559BB367F597}" sibTransId="{89CBFC86-CC3D-4C9C-B28D-5E439E7F330A}"/>
    <dgm:cxn modelId="{16D2DBA4-60D1-4928-A62E-E5182642F633}" type="presOf" srcId="{1F7CA820-028A-4A97-BE11-8FEFB760409E}" destId="{AA38182F-4157-4EA8-AE28-31BE84F28938}" srcOrd="0" destOrd="0" presId="urn:microsoft.com/office/officeart/2005/8/layout/hList9"/>
    <dgm:cxn modelId="{A489CCF7-BEFB-4B80-A065-28ECD034C049}" srcId="{D98252FF-8E29-4AFD-95D3-F3966E6BB38B}" destId="{1F7CA820-028A-4A97-BE11-8FEFB760409E}" srcOrd="1" destOrd="0" parTransId="{9A8C0560-5BFE-4003-AB45-3D61DEBABEB4}" sibTransId="{170E31B2-2E1C-4A26-A123-1A0E99F6BA0C}"/>
    <dgm:cxn modelId="{B5A86EEC-557C-4E01-9DED-B6C699264984}" type="presParOf" srcId="{A84FE3AA-93F0-4AF4-B6E5-45853A725B9D}" destId="{2BC9458D-43DA-4623-9388-B6D5E92BC89D}" srcOrd="0" destOrd="0" presId="urn:microsoft.com/office/officeart/2005/8/layout/hList9"/>
    <dgm:cxn modelId="{AA49155D-4A34-4741-B5C0-8C3AC8979E64}" type="presParOf" srcId="{A84FE3AA-93F0-4AF4-B6E5-45853A725B9D}" destId="{00F0CF84-0724-4802-92B3-142F0F3790C0}" srcOrd="1" destOrd="0" presId="urn:microsoft.com/office/officeart/2005/8/layout/hList9"/>
    <dgm:cxn modelId="{6CF3B47D-5FFC-46FD-8945-7A4278F749E2}" type="presParOf" srcId="{00F0CF84-0724-4802-92B3-142F0F3790C0}" destId="{1106F89E-27B5-49D0-9483-7A33B58D673C}" srcOrd="0" destOrd="0" presId="urn:microsoft.com/office/officeart/2005/8/layout/hList9"/>
    <dgm:cxn modelId="{0717DCC4-C35C-4A86-9B06-7935F72282CF}" type="presParOf" srcId="{00F0CF84-0724-4802-92B3-142F0F3790C0}" destId="{1B210365-59EC-4733-8A35-82C55358C59E}" srcOrd="1" destOrd="0" presId="urn:microsoft.com/office/officeart/2005/8/layout/hList9"/>
    <dgm:cxn modelId="{AE22FB5C-6BBD-4DD8-B677-7752CEAEB331}" type="presParOf" srcId="{1B210365-59EC-4733-8A35-82C55358C59E}" destId="{89E4C002-B43A-4FC3-AA23-B2FEF7000C2E}" srcOrd="0" destOrd="0" presId="urn:microsoft.com/office/officeart/2005/8/layout/hList9"/>
    <dgm:cxn modelId="{1529769C-E25D-49D6-92A4-E06CEDDD46B3}" type="presParOf" srcId="{1B210365-59EC-4733-8A35-82C55358C59E}" destId="{08D53660-A279-45C9-8BD4-30BCC19BB583}" srcOrd="1" destOrd="0" presId="urn:microsoft.com/office/officeart/2005/8/layout/hList9"/>
    <dgm:cxn modelId="{E2FAEFA5-FDE2-46BC-BD73-31F19E3BE022}" type="presParOf" srcId="{00F0CF84-0724-4802-92B3-142F0F3790C0}" destId="{1180B8EE-8725-422E-815D-3DC9BADBD464}" srcOrd="2" destOrd="0" presId="urn:microsoft.com/office/officeart/2005/8/layout/hList9"/>
    <dgm:cxn modelId="{93C35616-69D1-4E9A-80D6-9633FBCB44F4}" type="presParOf" srcId="{1180B8EE-8725-422E-815D-3DC9BADBD464}" destId="{4BE4BD6F-1F45-4ABE-89E8-A7E8D01F1A13}" srcOrd="0" destOrd="0" presId="urn:microsoft.com/office/officeart/2005/8/layout/hList9"/>
    <dgm:cxn modelId="{7CA0C11E-1FC5-4FFF-B015-35FF7A1D6820}" type="presParOf" srcId="{1180B8EE-8725-422E-815D-3DC9BADBD464}" destId="{37ABBC3B-DB49-4316-A9AA-27C3C2D62214}" srcOrd="1" destOrd="0" presId="urn:microsoft.com/office/officeart/2005/8/layout/hList9"/>
    <dgm:cxn modelId="{A8941097-797E-4651-8646-1496A8F9E095}" type="presParOf" srcId="{A84FE3AA-93F0-4AF4-B6E5-45853A725B9D}" destId="{E6A9F51E-C491-435A-B119-3F23FC94EB6F}" srcOrd="2" destOrd="0" presId="urn:microsoft.com/office/officeart/2005/8/layout/hList9"/>
    <dgm:cxn modelId="{FEFF59A2-83DC-4BC3-833F-CDF88F8F2C91}" type="presParOf" srcId="{A84FE3AA-93F0-4AF4-B6E5-45853A725B9D}" destId="{6B3285AF-039B-428A-B89A-9DEB75533C7A}" srcOrd="3" destOrd="0" presId="urn:microsoft.com/office/officeart/2005/8/layout/hList9"/>
    <dgm:cxn modelId="{6BCB60A3-26C9-42E4-9686-8EA840227907}" type="presParOf" srcId="{A84FE3AA-93F0-4AF4-B6E5-45853A725B9D}" destId="{4F6441FF-E000-46CD-AB22-6CD06F7A2FCE}" srcOrd="4" destOrd="0" presId="urn:microsoft.com/office/officeart/2005/8/layout/hList9"/>
    <dgm:cxn modelId="{959F4E59-B94E-45DF-9625-50D815D3E617}" type="presParOf" srcId="{A84FE3AA-93F0-4AF4-B6E5-45853A725B9D}" destId="{F0D8CDC6-7912-407A-BE67-CD08058ABC74}" srcOrd="5" destOrd="0" presId="urn:microsoft.com/office/officeart/2005/8/layout/hList9"/>
    <dgm:cxn modelId="{44AC7063-7409-4EB6-80AD-F6FEDAC9B6DF}" type="presParOf" srcId="{A84FE3AA-93F0-4AF4-B6E5-45853A725B9D}" destId="{8BBB2987-CEA9-4717-8A08-3A608617F09F}" srcOrd="6" destOrd="0" presId="urn:microsoft.com/office/officeart/2005/8/layout/hList9"/>
    <dgm:cxn modelId="{0AFEFDC1-6DB8-4514-B64C-774F6E1F28D9}" type="presParOf" srcId="{8BBB2987-CEA9-4717-8A08-3A608617F09F}" destId="{B5FF011A-0B04-494E-89C0-CB6FE8E5367D}" srcOrd="0" destOrd="0" presId="urn:microsoft.com/office/officeart/2005/8/layout/hList9"/>
    <dgm:cxn modelId="{EA7760DF-FEE7-4A02-A8BA-3E9DCD958664}" type="presParOf" srcId="{8BBB2987-CEA9-4717-8A08-3A608617F09F}" destId="{E3117E9B-A2E5-415D-9621-226279657673}" srcOrd="1" destOrd="0" presId="urn:microsoft.com/office/officeart/2005/8/layout/hList9"/>
    <dgm:cxn modelId="{E18B18D5-649A-40A0-8933-45A4DE95349E}" type="presParOf" srcId="{E3117E9B-A2E5-415D-9621-226279657673}" destId="{8CDCFF2A-A4A7-4913-AC5A-48E8463D8C89}" srcOrd="0" destOrd="0" presId="urn:microsoft.com/office/officeart/2005/8/layout/hList9"/>
    <dgm:cxn modelId="{B90AE02D-5EB0-47EE-AFB9-5E594AB4F2ED}" type="presParOf" srcId="{E3117E9B-A2E5-415D-9621-226279657673}" destId="{9E38774F-60D3-4BD2-9764-08169551258E}" srcOrd="1" destOrd="0" presId="urn:microsoft.com/office/officeart/2005/8/layout/hList9"/>
    <dgm:cxn modelId="{81324852-B7CD-4566-8A88-377C94D5611A}" type="presParOf" srcId="{8BBB2987-CEA9-4717-8A08-3A608617F09F}" destId="{6DE30BDC-8A23-4DB9-AD4D-E8366EE0ACAC}" srcOrd="2" destOrd="0" presId="urn:microsoft.com/office/officeart/2005/8/layout/hList9"/>
    <dgm:cxn modelId="{548E9DCA-E2D2-40DD-88F2-DFDE6925E70D}" type="presParOf" srcId="{6DE30BDC-8A23-4DB9-AD4D-E8366EE0ACAC}" destId="{5AF52227-925D-435E-923C-4EA4303D02CD}" srcOrd="0" destOrd="0" presId="urn:microsoft.com/office/officeart/2005/8/layout/hList9"/>
    <dgm:cxn modelId="{42F43078-330E-4AC0-90EF-CBAC8707890D}" type="presParOf" srcId="{6DE30BDC-8A23-4DB9-AD4D-E8366EE0ACAC}" destId="{3F4B45C8-FCD6-41A6-872B-A7685D07D38A}" srcOrd="1" destOrd="0" presId="urn:microsoft.com/office/officeart/2005/8/layout/hList9"/>
    <dgm:cxn modelId="{EE5EBCF2-A0C8-45E1-A35F-1D5054861A00}" type="presParOf" srcId="{A84FE3AA-93F0-4AF4-B6E5-45853A725B9D}" destId="{258F687B-7EB1-471D-B8BB-D6038CACAF68}" srcOrd="7" destOrd="0" presId="urn:microsoft.com/office/officeart/2005/8/layout/hList9"/>
    <dgm:cxn modelId="{6469A55D-BF10-4393-9730-F0B9E9C874B2}" type="presParOf" srcId="{A84FE3AA-93F0-4AF4-B6E5-45853A725B9D}" destId="{AA38182F-4157-4EA8-AE28-31BE84F2893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666DD7-A559-4DA3-9D3C-DB6BEF9E3BD4}" type="doc">
      <dgm:prSet loTypeId="urn:microsoft.com/office/officeart/2005/8/layout/venn1" loCatId="relationship" qsTypeId="urn:microsoft.com/office/officeart/2005/8/quickstyle/simple3" qsCatId="simple" csTypeId="urn:microsoft.com/office/officeart/2005/8/colors/accent0_3" csCatId="mainScheme" phldr="1"/>
      <dgm:spPr/>
    </dgm:pt>
    <dgm:pt modelId="{BE6BCBD2-7D23-4268-8AAB-276331F2053B}">
      <dgm:prSet phldrT="[Texte]" custT="1"/>
      <dgm:spPr/>
      <dgm:t>
        <a:bodyPr/>
        <a:lstStyle/>
        <a:p>
          <a:r>
            <a:rPr lang="fr-FR" sz="1800" b="1">
              <a:latin typeface="+mj-lt"/>
            </a:rPr>
            <a:t>Notre meilleure Protéine de pomme de terre</a:t>
          </a:r>
          <a:endParaRPr lang="fr-FR" sz="1800" b="1" dirty="0">
            <a:latin typeface="+mj-lt"/>
          </a:endParaRPr>
        </a:p>
      </dgm:t>
    </dgm:pt>
    <dgm:pt modelId="{6A62465B-A9C1-4EF7-B437-BD35C88F3273}" type="parTrans" cxnId="{E439F563-45FC-481A-8BD1-34D0D8F5CCBE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A19D1AA3-A594-4B59-800D-3A686730F88C}" type="sibTrans" cxnId="{E439F563-45FC-481A-8BD1-34D0D8F5CCBE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70F5A3F8-708E-4382-BC1B-E981404402B8}">
      <dgm:prSet phldrT="[Texte]" custT="1"/>
      <dgm:spPr/>
      <dgm:t>
        <a:bodyPr/>
        <a:lstStyle/>
        <a:p>
          <a:r>
            <a:rPr lang="fr-FR" sz="1800" b="1">
              <a:latin typeface="+mj-lt"/>
            </a:rPr>
            <a:t>Notre meilleur charbon décolorant </a:t>
          </a:r>
          <a:endParaRPr lang="fr-FR" sz="1800" b="1" dirty="0">
            <a:latin typeface="+mj-lt"/>
          </a:endParaRPr>
        </a:p>
      </dgm:t>
    </dgm:pt>
    <dgm:pt modelId="{FEAA24F6-96F5-4E89-B7B2-CBC679CE9A81}" type="parTrans" cxnId="{EFBC7AF6-DCB6-48C0-9D7A-3196BF3B0F8F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6EAB86E0-DF71-4D9A-A4F5-AE51D83CC3D9}" type="sibTrans" cxnId="{EFBC7AF6-DCB6-48C0-9D7A-3196BF3B0F8F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58CBCFC2-797C-4509-8560-FF4309B402F8}">
      <dgm:prSet phldrT="[Texte]" custT="1"/>
      <dgm:spPr/>
      <dgm:t>
        <a:bodyPr/>
        <a:lstStyle/>
        <a:p>
          <a:r>
            <a:rPr lang="fr-FR" sz="1800" b="1">
              <a:latin typeface="+mn-lt"/>
            </a:rPr>
            <a:t>Une très bonne levure inactivée</a:t>
          </a:r>
          <a:endParaRPr lang="fr-FR" sz="1800" b="1" dirty="0">
            <a:latin typeface="+mn-lt"/>
          </a:endParaRPr>
        </a:p>
      </dgm:t>
    </dgm:pt>
    <dgm:pt modelId="{8A4B71A9-98F6-47FC-8FFE-2E1ED7AEEA65}" type="parTrans" cxnId="{FDE66B50-AF13-468F-AAFF-67049D39BD7E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95384424-F745-43EF-9A93-EFA415AA5973}" type="sibTrans" cxnId="{FDE66B50-AF13-468F-AAFF-67049D39BD7E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DFC586F9-368B-407E-8201-A22C5DB3C1D4}">
      <dgm:prSet phldrT="[Texte]" custT="1"/>
      <dgm:spPr/>
      <dgm:t>
        <a:bodyPr/>
        <a:lstStyle/>
        <a:p>
          <a:r>
            <a:rPr lang="fr-FR" sz="1800" b="1">
              <a:latin typeface="+mj-lt"/>
            </a:rPr>
            <a:t>Notre meilleure bentonite sodique</a:t>
          </a:r>
          <a:endParaRPr lang="fr-FR" sz="1800" b="1" dirty="0">
            <a:latin typeface="+mj-lt"/>
          </a:endParaRPr>
        </a:p>
      </dgm:t>
    </dgm:pt>
    <dgm:pt modelId="{98A5E0DA-034C-47E2-8B39-F2246D0A7CAC}" type="parTrans" cxnId="{B463794B-D474-41AD-B482-0E753603AC8C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5C7E9BD1-FD4C-4709-AF17-9D2B9954DF78}" type="sibTrans" cxnId="{B463794B-D474-41AD-B482-0E753603AC8C}">
      <dgm:prSet/>
      <dgm:spPr/>
      <dgm:t>
        <a:bodyPr/>
        <a:lstStyle/>
        <a:p>
          <a:endParaRPr lang="fr-FR" sz="1800" b="1">
            <a:solidFill>
              <a:schemeClr val="bg1"/>
            </a:solidFill>
          </a:endParaRPr>
        </a:p>
      </dgm:t>
    </dgm:pt>
    <dgm:pt modelId="{8D10FBF3-8449-4CDF-B6B6-D1C05EF42E9A}" type="pres">
      <dgm:prSet presAssocID="{C9666DD7-A559-4DA3-9D3C-DB6BEF9E3BD4}" presName="compositeShape" presStyleCnt="0">
        <dgm:presLayoutVars>
          <dgm:chMax val="7"/>
          <dgm:dir/>
          <dgm:resizeHandles val="exact"/>
        </dgm:presLayoutVars>
      </dgm:prSet>
      <dgm:spPr/>
    </dgm:pt>
    <dgm:pt modelId="{C56424D2-BD34-4BAF-A7C0-83FBA9BF5730}" type="pres">
      <dgm:prSet presAssocID="{BE6BCBD2-7D23-4268-8AAB-276331F2053B}" presName="circ1" presStyleLbl="vennNode1" presStyleIdx="0" presStyleCnt="4"/>
      <dgm:spPr/>
    </dgm:pt>
    <dgm:pt modelId="{80F7E3CF-DB91-4E53-924F-A250B9EEAE61}" type="pres">
      <dgm:prSet presAssocID="{BE6BCBD2-7D23-4268-8AAB-276331F2053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51BFB9-F1BB-4613-8B17-B3AFCEFB19BE}" type="pres">
      <dgm:prSet presAssocID="{70F5A3F8-708E-4382-BC1B-E981404402B8}" presName="circ2" presStyleLbl="vennNode1" presStyleIdx="1" presStyleCnt="4"/>
      <dgm:spPr/>
    </dgm:pt>
    <dgm:pt modelId="{DC683AA6-0282-44DB-837F-954B9C0856F8}" type="pres">
      <dgm:prSet presAssocID="{70F5A3F8-708E-4382-BC1B-E981404402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63554B7-E94A-4317-B93D-F25042677BEA}" type="pres">
      <dgm:prSet presAssocID="{58CBCFC2-797C-4509-8560-FF4309B402F8}" presName="circ3" presStyleLbl="vennNode1" presStyleIdx="2" presStyleCnt="4"/>
      <dgm:spPr/>
    </dgm:pt>
    <dgm:pt modelId="{B3DE50CA-2856-4BC8-A231-B85365EE718D}" type="pres">
      <dgm:prSet presAssocID="{58CBCFC2-797C-4509-8560-FF4309B402F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8394947-2BB5-4C7D-9BCE-6B494B20D6BE}" type="pres">
      <dgm:prSet presAssocID="{DFC586F9-368B-407E-8201-A22C5DB3C1D4}" presName="circ4" presStyleLbl="vennNode1" presStyleIdx="3" presStyleCnt="4"/>
      <dgm:spPr/>
    </dgm:pt>
    <dgm:pt modelId="{77105C46-81CB-4E2C-A05C-E2151DB822B0}" type="pres">
      <dgm:prSet presAssocID="{DFC586F9-368B-407E-8201-A22C5DB3C1D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98A583B-B7A7-4D69-81BD-76E9C790F7AD}" type="presOf" srcId="{DFC586F9-368B-407E-8201-A22C5DB3C1D4}" destId="{77105C46-81CB-4E2C-A05C-E2151DB822B0}" srcOrd="1" destOrd="0" presId="urn:microsoft.com/office/officeart/2005/8/layout/venn1"/>
    <dgm:cxn modelId="{F0B95F5E-1A86-4009-82FC-10A76822B28B}" type="presOf" srcId="{DFC586F9-368B-407E-8201-A22C5DB3C1D4}" destId="{98394947-2BB5-4C7D-9BCE-6B494B20D6BE}" srcOrd="0" destOrd="0" presId="urn:microsoft.com/office/officeart/2005/8/layout/venn1"/>
    <dgm:cxn modelId="{9733675F-FF7D-4F6B-BE59-703296DA9592}" type="presOf" srcId="{C9666DD7-A559-4DA3-9D3C-DB6BEF9E3BD4}" destId="{8D10FBF3-8449-4CDF-B6B6-D1C05EF42E9A}" srcOrd="0" destOrd="0" presId="urn:microsoft.com/office/officeart/2005/8/layout/venn1"/>
    <dgm:cxn modelId="{E439F563-45FC-481A-8BD1-34D0D8F5CCBE}" srcId="{C9666DD7-A559-4DA3-9D3C-DB6BEF9E3BD4}" destId="{BE6BCBD2-7D23-4268-8AAB-276331F2053B}" srcOrd="0" destOrd="0" parTransId="{6A62465B-A9C1-4EF7-B437-BD35C88F3273}" sibTransId="{A19D1AA3-A594-4B59-800D-3A686730F88C}"/>
    <dgm:cxn modelId="{B463794B-D474-41AD-B482-0E753603AC8C}" srcId="{C9666DD7-A559-4DA3-9D3C-DB6BEF9E3BD4}" destId="{DFC586F9-368B-407E-8201-A22C5DB3C1D4}" srcOrd="3" destOrd="0" parTransId="{98A5E0DA-034C-47E2-8B39-F2246D0A7CAC}" sibTransId="{5C7E9BD1-FD4C-4709-AF17-9D2B9954DF78}"/>
    <dgm:cxn modelId="{FDE66B50-AF13-468F-AAFF-67049D39BD7E}" srcId="{C9666DD7-A559-4DA3-9D3C-DB6BEF9E3BD4}" destId="{58CBCFC2-797C-4509-8560-FF4309B402F8}" srcOrd="2" destOrd="0" parTransId="{8A4B71A9-98F6-47FC-8FFE-2E1ED7AEEA65}" sibTransId="{95384424-F745-43EF-9A93-EFA415AA5973}"/>
    <dgm:cxn modelId="{E4B02B85-91B1-4132-883A-3E85C4528227}" type="presOf" srcId="{BE6BCBD2-7D23-4268-8AAB-276331F2053B}" destId="{80F7E3CF-DB91-4E53-924F-A250B9EEAE61}" srcOrd="1" destOrd="0" presId="urn:microsoft.com/office/officeart/2005/8/layout/venn1"/>
    <dgm:cxn modelId="{77C6258B-24F6-4219-B793-A9B848439596}" type="presOf" srcId="{58CBCFC2-797C-4509-8560-FF4309B402F8}" destId="{963554B7-E94A-4317-B93D-F25042677BEA}" srcOrd="0" destOrd="0" presId="urn:microsoft.com/office/officeart/2005/8/layout/venn1"/>
    <dgm:cxn modelId="{4FB8C89A-B197-4F66-ADC8-6670D45A31EC}" type="presOf" srcId="{BE6BCBD2-7D23-4268-8AAB-276331F2053B}" destId="{C56424D2-BD34-4BAF-A7C0-83FBA9BF5730}" srcOrd="0" destOrd="0" presId="urn:microsoft.com/office/officeart/2005/8/layout/venn1"/>
    <dgm:cxn modelId="{C27EA8AA-5B00-434C-B456-350B6AAF0701}" type="presOf" srcId="{70F5A3F8-708E-4382-BC1B-E981404402B8}" destId="{8A51BFB9-F1BB-4613-8B17-B3AFCEFB19BE}" srcOrd="0" destOrd="0" presId="urn:microsoft.com/office/officeart/2005/8/layout/venn1"/>
    <dgm:cxn modelId="{606E55B1-9D0A-4166-90A9-D7A6860264D5}" type="presOf" srcId="{58CBCFC2-797C-4509-8560-FF4309B402F8}" destId="{B3DE50CA-2856-4BC8-A231-B85365EE718D}" srcOrd="1" destOrd="0" presId="urn:microsoft.com/office/officeart/2005/8/layout/venn1"/>
    <dgm:cxn modelId="{01A0F4D4-87B4-492D-B2B0-85441A8A1E44}" type="presOf" srcId="{70F5A3F8-708E-4382-BC1B-E981404402B8}" destId="{DC683AA6-0282-44DB-837F-954B9C0856F8}" srcOrd="1" destOrd="0" presId="urn:microsoft.com/office/officeart/2005/8/layout/venn1"/>
    <dgm:cxn modelId="{EFBC7AF6-DCB6-48C0-9D7A-3196BF3B0F8F}" srcId="{C9666DD7-A559-4DA3-9D3C-DB6BEF9E3BD4}" destId="{70F5A3F8-708E-4382-BC1B-E981404402B8}" srcOrd="1" destOrd="0" parTransId="{FEAA24F6-96F5-4E89-B7B2-CBC679CE9A81}" sibTransId="{6EAB86E0-DF71-4D9A-A4F5-AE51D83CC3D9}"/>
    <dgm:cxn modelId="{0D4804F7-195C-4570-B710-A22BD3F8E9FF}" type="presParOf" srcId="{8D10FBF3-8449-4CDF-B6B6-D1C05EF42E9A}" destId="{C56424D2-BD34-4BAF-A7C0-83FBA9BF5730}" srcOrd="0" destOrd="0" presId="urn:microsoft.com/office/officeart/2005/8/layout/venn1"/>
    <dgm:cxn modelId="{132D5A4D-B701-43B8-B3AA-8C7F9871F649}" type="presParOf" srcId="{8D10FBF3-8449-4CDF-B6B6-D1C05EF42E9A}" destId="{80F7E3CF-DB91-4E53-924F-A250B9EEAE61}" srcOrd="1" destOrd="0" presId="urn:microsoft.com/office/officeart/2005/8/layout/venn1"/>
    <dgm:cxn modelId="{2F548B56-4182-4758-B973-A3E3356E17B1}" type="presParOf" srcId="{8D10FBF3-8449-4CDF-B6B6-D1C05EF42E9A}" destId="{8A51BFB9-F1BB-4613-8B17-B3AFCEFB19BE}" srcOrd="2" destOrd="0" presId="urn:microsoft.com/office/officeart/2005/8/layout/venn1"/>
    <dgm:cxn modelId="{7BE19FCA-B14C-4878-A5E7-E27F90B1ABAF}" type="presParOf" srcId="{8D10FBF3-8449-4CDF-B6B6-D1C05EF42E9A}" destId="{DC683AA6-0282-44DB-837F-954B9C0856F8}" srcOrd="3" destOrd="0" presId="urn:microsoft.com/office/officeart/2005/8/layout/venn1"/>
    <dgm:cxn modelId="{1666AB77-7D09-4D6D-9EF6-73FCB135B322}" type="presParOf" srcId="{8D10FBF3-8449-4CDF-B6B6-D1C05EF42E9A}" destId="{963554B7-E94A-4317-B93D-F25042677BEA}" srcOrd="4" destOrd="0" presId="urn:microsoft.com/office/officeart/2005/8/layout/venn1"/>
    <dgm:cxn modelId="{D69B7F45-402F-4AED-8127-0ECD6BD80EEE}" type="presParOf" srcId="{8D10FBF3-8449-4CDF-B6B6-D1C05EF42E9A}" destId="{B3DE50CA-2856-4BC8-A231-B85365EE718D}" srcOrd="5" destOrd="0" presId="urn:microsoft.com/office/officeart/2005/8/layout/venn1"/>
    <dgm:cxn modelId="{AA6C3113-7BC4-4C7B-9122-E51612141FDA}" type="presParOf" srcId="{8D10FBF3-8449-4CDF-B6B6-D1C05EF42E9A}" destId="{98394947-2BB5-4C7D-9BCE-6B494B20D6BE}" srcOrd="6" destOrd="0" presId="urn:microsoft.com/office/officeart/2005/8/layout/venn1"/>
    <dgm:cxn modelId="{41343A0D-E181-44AA-B844-283A10390929}" type="presParOf" srcId="{8D10FBF3-8449-4CDF-B6B6-D1C05EF42E9A}" destId="{77105C46-81CB-4E2C-A05C-E2151DB822B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F7A2C-546B-41EA-BD85-96286FAF1DDE}">
      <dsp:nvSpPr>
        <dsp:cNvPr id="0" name=""/>
        <dsp:cNvSpPr/>
      </dsp:nvSpPr>
      <dsp:spPr>
        <a:xfrm>
          <a:off x="0" y="0"/>
          <a:ext cx="3784039" cy="5102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  <a:latin typeface="+mj-lt"/>
            </a:rPr>
            <a:t>Faibles potentiels zêta</a:t>
          </a:r>
        </a:p>
      </dsp:txBody>
      <dsp:txXfrm>
        <a:off x="14945" y="14945"/>
        <a:ext cx="3190310" cy="480370"/>
      </dsp:txXfrm>
    </dsp:sp>
    <dsp:sp modelId="{29DCF1BE-2CF4-4053-B416-22E6B3F0B575}">
      <dsp:nvSpPr>
        <dsp:cNvPr id="0" name=""/>
        <dsp:cNvSpPr/>
      </dsp:nvSpPr>
      <dsp:spPr>
        <a:xfrm>
          <a:off x="316913" y="603035"/>
          <a:ext cx="3784039" cy="5102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  <a:latin typeface="+mj-lt"/>
            </a:rPr>
            <a:t>Petits flocs </a:t>
          </a:r>
        </a:p>
      </dsp:txBody>
      <dsp:txXfrm>
        <a:off x="331858" y="617980"/>
        <a:ext cx="3105566" cy="480370"/>
      </dsp:txXfrm>
    </dsp:sp>
    <dsp:sp modelId="{9914C812-BA95-40F8-8E65-26C52A23A449}">
      <dsp:nvSpPr>
        <dsp:cNvPr id="0" name=""/>
        <dsp:cNvSpPr/>
      </dsp:nvSpPr>
      <dsp:spPr>
        <a:xfrm>
          <a:off x="629096" y="1206071"/>
          <a:ext cx="3784039" cy="510260"/>
        </a:xfrm>
        <a:prstGeom prst="roundRect">
          <a:avLst>
            <a:gd name="adj" fmla="val 10000"/>
          </a:avLst>
        </a:prstGeom>
        <a:solidFill>
          <a:srgbClr val="007E66">
            <a:alpha val="50196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  <a:latin typeface="+mj-lt"/>
            </a:rPr>
            <a:t>Vitesses sédimentation lentes </a:t>
          </a:r>
        </a:p>
      </dsp:txBody>
      <dsp:txXfrm>
        <a:off x="644041" y="1221016"/>
        <a:ext cx="3110296" cy="480370"/>
      </dsp:txXfrm>
    </dsp:sp>
    <dsp:sp modelId="{CAE6FFBE-83D4-4E9F-B28D-3301E0B16764}">
      <dsp:nvSpPr>
        <dsp:cNvPr id="0" name=""/>
        <dsp:cNvSpPr/>
      </dsp:nvSpPr>
      <dsp:spPr>
        <a:xfrm>
          <a:off x="946009" y="1809107"/>
          <a:ext cx="3784039" cy="5102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Bonnes compactions des lies de collage</a:t>
          </a:r>
        </a:p>
      </dsp:txBody>
      <dsp:txXfrm>
        <a:off x="960954" y="1824052"/>
        <a:ext cx="3105566" cy="480370"/>
      </dsp:txXfrm>
    </dsp:sp>
    <dsp:sp modelId="{36CF9F87-123C-431C-B19A-316F043A8D8C}">
      <dsp:nvSpPr>
        <dsp:cNvPr id="0" name=""/>
        <dsp:cNvSpPr/>
      </dsp:nvSpPr>
      <dsp:spPr>
        <a:xfrm>
          <a:off x="3452369" y="390813"/>
          <a:ext cx="331669" cy="33166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526995" y="390813"/>
        <a:ext cx="182417" cy="249581"/>
      </dsp:txXfrm>
    </dsp:sp>
    <dsp:sp modelId="{A59F4B55-266C-4085-BA73-95C190F5C795}">
      <dsp:nvSpPr>
        <dsp:cNvPr id="0" name=""/>
        <dsp:cNvSpPr/>
      </dsp:nvSpPr>
      <dsp:spPr>
        <a:xfrm>
          <a:off x="3769282" y="993849"/>
          <a:ext cx="331669" cy="33166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843908" y="993849"/>
        <a:ext cx="182417" cy="249581"/>
      </dsp:txXfrm>
    </dsp:sp>
    <dsp:sp modelId="{92124067-929E-4871-97C5-BAD52566F849}">
      <dsp:nvSpPr>
        <dsp:cNvPr id="0" name=""/>
        <dsp:cNvSpPr/>
      </dsp:nvSpPr>
      <dsp:spPr>
        <a:xfrm>
          <a:off x="4081466" y="1596884"/>
          <a:ext cx="331669" cy="33166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j-lt"/>
          </a:endParaRPr>
        </a:p>
      </dsp:txBody>
      <dsp:txXfrm>
        <a:off x="4156092" y="1596884"/>
        <a:ext cx="182417" cy="249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4C002-B43A-4FC3-AA23-B2FEF7000C2E}">
      <dsp:nvSpPr>
        <dsp:cNvPr id="0" name=""/>
        <dsp:cNvSpPr/>
      </dsp:nvSpPr>
      <dsp:spPr>
        <a:xfrm>
          <a:off x="2678697" y="483658"/>
          <a:ext cx="1809201" cy="1206737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bg1"/>
              </a:solidFill>
              <a:latin typeface="Bliss 2 Light" panose="02000506030000020004" pitchFamily="50" charset="0"/>
            </a:rPr>
            <a:t>Collage en moût</a:t>
          </a:r>
        </a:p>
      </dsp:txBody>
      <dsp:txXfrm>
        <a:off x="2968169" y="483658"/>
        <a:ext cx="1519728" cy="1206737"/>
      </dsp:txXfrm>
    </dsp:sp>
    <dsp:sp modelId="{4BE4BD6F-1F45-4ABE-89E8-A7E8D01F1A13}">
      <dsp:nvSpPr>
        <dsp:cNvPr id="0" name=""/>
        <dsp:cNvSpPr/>
      </dsp:nvSpPr>
      <dsp:spPr>
        <a:xfrm>
          <a:off x="2678697" y="1690395"/>
          <a:ext cx="1809201" cy="1206737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bg1"/>
              </a:solidFill>
              <a:latin typeface="Bliss 2 Light" panose="02000506030000020004" pitchFamily="50" charset="0"/>
            </a:rPr>
            <a:t>Collage en fermentation</a:t>
          </a:r>
        </a:p>
      </dsp:txBody>
      <dsp:txXfrm>
        <a:off x="2968169" y="1690395"/>
        <a:ext cx="1519728" cy="1206737"/>
      </dsp:txXfrm>
    </dsp:sp>
    <dsp:sp modelId="{6B3285AF-039B-428A-B89A-9DEB75533C7A}">
      <dsp:nvSpPr>
        <dsp:cNvPr id="0" name=""/>
        <dsp:cNvSpPr/>
      </dsp:nvSpPr>
      <dsp:spPr>
        <a:xfrm>
          <a:off x="1713790" y="1205"/>
          <a:ext cx="1206134" cy="1206134"/>
        </a:xfrm>
        <a:prstGeom prst="ellipse">
          <a:avLst/>
        </a:prstGeom>
        <a:solidFill>
          <a:srgbClr val="EA4C7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  <a:latin typeface="Bliss 2 Light" panose="02000506030000020004" pitchFamily="50" charset="0"/>
            </a:rPr>
            <a:t>Rosé</a:t>
          </a:r>
        </a:p>
      </dsp:txBody>
      <dsp:txXfrm>
        <a:off x="1890424" y="177839"/>
        <a:ext cx="852866" cy="852866"/>
      </dsp:txXfrm>
    </dsp:sp>
    <dsp:sp modelId="{8CDCFF2A-A4A7-4913-AC5A-48E8463D8C89}">
      <dsp:nvSpPr>
        <dsp:cNvPr id="0" name=""/>
        <dsp:cNvSpPr/>
      </dsp:nvSpPr>
      <dsp:spPr>
        <a:xfrm>
          <a:off x="5694032" y="483658"/>
          <a:ext cx="1809201" cy="1206737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bg1"/>
              </a:solidFill>
              <a:latin typeface="Bliss 2 Light" panose="02000506030000020004" pitchFamily="50" charset="0"/>
            </a:rPr>
            <a:t>Blancs tachés</a:t>
          </a:r>
        </a:p>
      </dsp:txBody>
      <dsp:txXfrm>
        <a:off x="5983504" y="483658"/>
        <a:ext cx="1519728" cy="1206737"/>
      </dsp:txXfrm>
    </dsp:sp>
    <dsp:sp modelId="{5AF52227-925D-435E-923C-4EA4303D02CD}">
      <dsp:nvSpPr>
        <dsp:cNvPr id="0" name=""/>
        <dsp:cNvSpPr/>
      </dsp:nvSpPr>
      <dsp:spPr>
        <a:xfrm>
          <a:off x="5694032" y="1690395"/>
          <a:ext cx="1809201" cy="1206737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bg1"/>
              </a:solidFill>
              <a:latin typeface="Bliss 2 Light" panose="02000506030000020004" pitchFamily="50" charset="0"/>
            </a:rPr>
            <a:t>Blancs de noirs</a:t>
          </a:r>
        </a:p>
      </dsp:txBody>
      <dsp:txXfrm>
        <a:off x="5983504" y="1690395"/>
        <a:ext cx="1519728" cy="1206737"/>
      </dsp:txXfrm>
    </dsp:sp>
    <dsp:sp modelId="{AA38182F-4157-4EA8-AE28-31BE84F28938}">
      <dsp:nvSpPr>
        <dsp:cNvPr id="0" name=""/>
        <dsp:cNvSpPr/>
      </dsp:nvSpPr>
      <dsp:spPr>
        <a:xfrm>
          <a:off x="4729125" y="1205"/>
          <a:ext cx="1206134" cy="1206134"/>
        </a:xfrm>
        <a:prstGeom prst="ellipse">
          <a:avLst/>
        </a:prstGeom>
        <a:solidFill>
          <a:srgbClr val="FFE0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  <a:latin typeface="Bliss 2 Light" panose="02000506030000020004" pitchFamily="50" charset="0"/>
            </a:rPr>
            <a:t>Blanc</a:t>
          </a:r>
        </a:p>
      </dsp:txBody>
      <dsp:txXfrm>
        <a:off x="4905759" y="177839"/>
        <a:ext cx="852866" cy="85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424D2-BD34-4BAF-A7C0-83FBA9BF5730}">
      <dsp:nvSpPr>
        <dsp:cNvPr id="0" name=""/>
        <dsp:cNvSpPr/>
      </dsp:nvSpPr>
      <dsp:spPr>
        <a:xfrm>
          <a:off x="2655146" y="54186"/>
          <a:ext cx="2817706" cy="2817706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+mj-lt"/>
            </a:rPr>
            <a:t>Notre meilleure Protéine de pomme de terre</a:t>
          </a:r>
          <a:endParaRPr lang="fr-FR" sz="1800" b="1" kern="1200" dirty="0">
            <a:latin typeface="+mj-lt"/>
          </a:endParaRPr>
        </a:p>
      </dsp:txBody>
      <dsp:txXfrm>
        <a:off x="2980266" y="433493"/>
        <a:ext cx="2167466" cy="894080"/>
      </dsp:txXfrm>
    </dsp:sp>
    <dsp:sp modelId="{8A51BFB9-F1BB-4613-8B17-B3AFCEFB19BE}">
      <dsp:nvSpPr>
        <dsp:cNvPr id="0" name=""/>
        <dsp:cNvSpPr/>
      </dsp:nvSpPr>
      <dsp:spPr>
        <a:xfrm>
          <a:off x="3901439" y="1300480"/>
          <a:ext cx="2817706" cy="2817706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+mj-lt"/>
            </a:rPr>
            <a:t>Notre meilleur charbon décolorant </a:t>
          </a:r>
          <a:endParaRPr lang="fr-FR" sz="1800" b="1" kern="1200" dirty="0">
            <a:latin typeface="+mj-lt"/>
          </a:endParaRPr>
        </a:p>
      </dsp:txBody>
      <dsp:txXfrm>
        <a:off x="5418666" y="1625600"/>
        <a:ext cx="1083733" cy="2167466"/>
      </dsp:txXfrm>
    </dsp:sp>
    <dsp:sp modelId="{963554B7-E94A-4317-B93D-F25042677BEA}">
      <dsp:nvSpPr>
        <dsp:cNvPr id="0" name=""/>
        <dsp:cNvSpPr/>
      </dsp:nvSpPr>
      <dsp:spPr>
        <a:xfrm>
          <a:off x="2655146" y="2546773"/>
          <a:ext cx="2817706" cy="2817706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+mn-lt"/>
            </a:rPr>
            <a:t>Une très bonne levure inactivée</a:t>
          </a:r>
          <a:endParaRPr lang="fr-FR" sz="1800" b="1" kern="1200" dirty="0">
            <a:latin typeface="+mn-lt"/>
          </a:endParaRPr>
        </a:p>
      </dsp:txBody>
      <dsp:txXfrm>
        <a:off x="2980266" y="4091093"/>
        <a:ext cx="2167466" cy="894080"/>
      </dsp:txXfrm>
    </dsp:sp>
    <dsp:sp modelId="{98394947-2BB5-4C7D-9BCE-6B494B20D6BE}">
      <dsp:nvSpPr>
        <dsp:cNvPr id="0" name=""/>
        <dsp:cNvSpPr/>
      </dsp:nvSpPr>
      <dsp:spPr>
        <a:xfrm>
          <a:off x="1408853" y="1300480"/>
          <a:ext cx="2817706" cy="2817706"/>
        </a:xfrm>
        <a:prstGeom prst="ellipse">
          <a:avLst/>
        </a:prstGeom>
        <a:gradFill rotWithShape="0">
          <a:gsLst>
            <a:gs pos="0">
              <a:schemeClr val="dk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+mj-lt"/>
            </a:rPr>
            <a:t>Notre meilleure bentonite sodique</a:t>
          </a:r>
          <a:endParaRPr lang="fr-FR" sz="1800" b="1" kern="1200" dirty="0">
            <a:latin typeface="+mj-lt"/>
          </a:endParaRPr>
        </a:p>
      </dsp:txBody>
      <dsp:txXfrm>
        <a:off x="1625599" y="1625600"/>
        <a:ext cx="1083733" cy="216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FE31E-24C5-4641-B0A1-50E7C3A16DE8}" type="datetimeFigureOut">
              <a:rPr lang="fr-FR" smtClean="0"/>
              <a:t>23/08/2023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FAD57-1324-4561-A0F8-962D54D74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67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FAD57-1324-4561-A0F8-962D54D744D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22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So2 </a:t>
            </a:r>
            <a:r>
              <a:rPr lang="fr-FR" dirty="0" err="1"/>
              <a:t>subscript</a:t>
            </a:r>
            <a:endParaRPr lang="fr-FR" dirty="0"/>
          </a:p>
          <a:p>
            <a:r>
              <a:rPr lang="fr-FR" dirty="0"/>
              <a:t>Ajout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FAD57-1324-4561-A0F8-962D54D744D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1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Cépage</a:t>
            </a:r>
          </a:p>
          <a:p>
            <a:r>
              <a:rPr lang="fr-FR" dirty="0"/>
              <a:t>Mout Physico </a:t>
            </a:r>
            <a:r>
              <a:rPr lang="fr-FR" dirty="0" err="1"/>
              <a:t>chimi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FAD57-1324-4561-A0F8-962D54D744D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89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Enlever les 40%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FAD57-1324-4561-A0F8-962D54D744D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1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FAD57-1324-4561-A0F8-962D54D744D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77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flo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6883111-8CE5-2E94-B521-E6B23B725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lang="fr-FR" dirty="0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E0D870C-A9E5-406C-67CD-1E0F9C9B0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F234B82-B26A-A4BF-F10B-0DFE11B63BDD}"/>
              </a:ext>
            </a:extLst>
          </p:cNvPr>
          <p:cNvGrpSpPr/>
          <p:nvPr userDrawn="1"/>
        </p:nvGrpSpPr>
        <p:grpSpPr>
          <a:xfrm>
            <a:off x="-1348939" y="973136"/>
            <a:ext cx="7676675" cy="5947750"/>
            <a:chOff x="-1884775" y="1929846"/>
            <a:chExt cx="8425531" cy="6527951"/>
          </a:xfrm>
        </p:grpSpPr>
        <p:pic>
          <p:nvPicPr>
            <p:cNvPr id="22" name="Image 21" descr="Une image contenant intérieur, voûte, lumière&#10;&#10;Description générée automatiquement">
              <a:extLst>
                <a:ext uri="{FF2B5EF4-FFF2-40B4-BE49-F238E27FC236}">
                  <a16:creationId xmlns:a16="http://schemas.microsoft.com/office/drawing/2014/main" id="{58E4C33F-CE5E-289A-1DED-48ECB5D0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84775" y="2140878"/>
              <a:ext cx="8425531" cy="6316919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37C6ADF-E758-DEC2-A4B4-95E5602D7445}"/>
                </a:ext>
              </a:extLst>
            </p:cNvPr>
            <p:cNvSpPr/>
            <p:nvPr userDrawn="1"/>
          </p:nvSpPr>
          <p:spPr>
            <a:xfrm>
              <a:off x="-998768" y="1929846"/>
              <a:ext cx="5868374" cy="6050316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7EA376B-9227-0561-6D53-28AD1AADE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5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C1E15E-71EB-5F56-A4C6-A40A2DC52CB9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2347EE1E-7A2B-B77C-4360-6BF1585CB7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5" t="12734" r="33534" b="7981"/>
            <a:stretch/>
          </p:blipFill>
          <p:spPr>
            <a:xfrm>
              <a:off x="-956315" y="2463279"/>
              <a:ext cx="5211194" cy="5141167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6E98FD06-3FE8-E4EF-F283-33A0AD7E5C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3B1022EF-2E36-C495-97B6-3E657A7B9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BC4E94-8CC3-749C-FE3D-2649943FFB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6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E640B6A2-493E-8F84-674F-9A0DDBA593ED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 descr="Une image contenant lumière, porcelaine&#10;&#10;Description générée automatiquement">
              <a:extLst>
                <a:ext uri="{FF2B5EF4-FFF2-40B4-BE49-F238E27FC236}">
                  <a16:creationId xmlns:a16="http://schemas.microsoft.com/office/drawing/2014/main" id="{AC108FB6-C275-A72A-DF77-2448B4BE2C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7" r="46797" b="23320"/>
            <a:stretch/>
          </p:blipFill>
          <p:spPr>
            <a:xfrm>
              <a:off x="-1045029" y="2332328"/>
              <a:ext cx="5223384" cy="5279423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53F3BF0-65CA-CC42-9517-5D82DA0E91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D1F17BD2-E821-9C82-0471-7DCD9826A3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F8E635-B532-E983-6045-B3680C210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3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bilisa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C40253-1E8D-01C2-CF32-07C85982163A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58980" y="2158990"/>
            <a:chExt cx="5757380" cy="576840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8AFAAF6-A6FC-2DE3-4E52-23F1C9BC77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425" r="11505" b="20511"/>
            <a:stretch/>
          </p:blipFill>
          <p:spPr>
            <a:xfrm>
              <a:off x="-1038756" y="2383269"/>
              <a:ext cx="5246862" cy="5320450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5EC3E3C3-066A-04BA-0BB7-750E061DC7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863696FD-D1DD-7C4A-E494-BB39320C43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D74B6E-63AC-C0D0-CC4E-97588C83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4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in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067209D-0371-60EA-0B9E-4ED07B287FE5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68311" y="2270961"/>
            <a:chExt cx="5757380" cy="576840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18146B5-2D72-53D5-E1E4-8C4614255C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2" t="17271" r="34505" b="38873"/>
            <a:stretch/>
          </p:blipFill>
          <p:spPr>
            <a:xfrm>
              <a:off x="-1110343" y="2615390"/>
              <a:ext cx="5295316" cy="5147678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68311" y="2270961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00500381-911C-9141-5263-06E002FF9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0A61F0F-1E0A-CA70-CC8F-AFA91CA05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28D580-41E0-3A06-FD1E-AB9C6DD5D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2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tements spécifique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23145D01-F8FE-751E-EAFD-9ACD260B472E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68311" y="2270961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68311" y="2270961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 descr="Une image contenant goutte de rosée&#10;&#10;Description générée automatiquement">
              <a:extLst>
                <a:ext uri="{FF2B5EF4-FFF2-40B4-BE49-F238E27FC236}">
                  <a16:creationId xmlns:a16="http://schemas.microsoft.com/office/drawing/2014/main" id="{7CFCA41E-1422-E640-6B92-F8889E0831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4" t="8075" r="27379" b="12518"/>
            <a:stretch/>
          </p:blipFill>
          <p:spPr>
            <a:xfrm>
              <a:off x="-811742" y="2762943"/>
              <a:ext cx="4844241" cy="4825376"/>
            </a:xfrm>
            <a:prstGeom prst="rect">
              <a:avLst/>
            </a:prstGeom>
          </p:spPr>
        </p:pic>
      </p:grp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B74CFE19-7E4E-9886-E074-779A4F386D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FD5A5EA3-1337-5F41-20E0-927056CEB9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B2C1C1-5AAC-E12B-FCED-2BE773C6F1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ymaflo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718080-AA52-1AF4-BDA2-22C64B973E99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352288" y="2336278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352288" y="2336278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711FB1B-7D95-42B4-BE53-CB4F693F34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3" t="28471" r="28998" b="23967"/>
            <a:stretch/>
          </p:blipFill>
          <p:spPr>
            <a:xfrm>
              <a:off x="-1035698" y="2743255"/>
              <a:ext cx="4995694" cy="4823820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17F4E684-9EA4-2A7A-197E-059BFF61C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C92E9100-CD87-5A6F-0779-9FC5E0B33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B37204-6E61-79CD-9F8B-8821C92FE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9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ymaflore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17F4E684-9EA4-2A7A-197E-059BFF61C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C92E9100-CD87-5A6F-0779-9FC5E0B33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DAF318B-DDD4-0BF3-E08D-5BBADFCEFE71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352288" y="2336278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352288" y="2336278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id="{E6883AED-6C70-FE13-FA7C-D14A0C13F3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5" t="11655" r="29646" b="14894"/>
            <a:stretch/>
          </p:blipFill>
          <p:spPr>
            <a:xfrm>
              <a:off x="-1047171" y="2723196"/>
              <a:ext cx="4963695" cy="494219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B6CD907-F84B-CDB2-6F57-E1CB1EA758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94B1B83-075D-1E19-AB3D-F10F8372BD47}"/>
              </a:ext>
            </a:extLst>
          </p:cNvPr>
          <p:cNvCxnSpPr>
            <a:cxnSpLocks/>
          </p:cNvCxnSpPr>
          <p:nvPr userDrawn="1"/>
        </p:nvCxnSpPr>
        <p:spPr>
          <a:xfrm>
            <a:off x="-2" y="6575367"/>
            <a:ext cx="9950337" cy="0"/>
          </a:xfrm>
          <a:prstGeom prst="line">
            <a:avLst/>
          </a:prstGeom>
          <a:ln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92E20C0-B3E1-F6BD-3F8D-4B5A1B6B54CC}"/>
              </a:ext>
            </a:extLst>
          </p:cNvPr>
          <p:cNvSpPr txBox="1"/>
          <p:nvPr userDrawn="1"/>
        </p:nvSpPr>
        <p:spPr>
          <a:xfrm>
            <a:off x="9950335" y="6390701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745"/>
                </a:solidFill>
                <a:latin typeface="Tenorite" panose="00000500000000000000" pitchFamily="2" charset="0"/>
              </a:rPr>
              <a:t>LAFFORT</a:t>
            </a:r>
            <a:r>
              <a:rPr lang="fr-FR" baseline="30000" dirty="0">
                <a:solidFill>
                  <a:srgbClr val="005745"/>
                </a:solidFill>
                <a:latin typeface="Tenorite" panose="00000500000000000000" pitchFamily="2" charset="0"/>
              </a:rPr>
              <a:t>®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0E0C882-664D-F550-6137-6DB26E3FFE68}"/>
              </a:ext>
            </a:extLst>
          </p:cNvPr>
          <p:cNvCxnSpPr>
            <a:cxnSpLocks/>
          </p:cNvCxnSpPr>
          <p:nvPr userDrawn="1"/>
        </p:nvCxnSpPr>
        <p:spPr>
          <a:xfrm>
            <a:off x="11155680" y="6569825"/>
            <a:ext cx="1036320" cy="0"/>
          </a:xfrm>
          <a:prstGeom prst="line">
            <a:avLst/>
          </a:prstGeom>
          <a:ln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FFBD30-BF8E-638E-380C-A03118C93F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455" y="980902"/>
            <a:ext cx="11205556" cy="515388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8515E1C5-4242-4755-055E-88764142B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97967"/>
            <a:ext cx="12192000" cy="2997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Tenorite" panose="00000500000000000000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AF2A5D9-2E1C-765C-8FBF-DF571BF66FFD}"/>
              </a:ext>
            </a:extLst>
          </p:cNvPr>
          <p:cNvCxnSpPr>
            <a:cxnSpLocks/>
          </p:cNvCxnSpPr>
          <p:nvPr userDrawn="1"/>
        </p:nvCxnSpPr>
        <p:spPr>
          <a:xfrm>
            <a:off x="-2" y="515397"/>
            <a:ext cx="4248471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6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94B1B83-075D-1E19-AB3D-F10F8372BD47}"/>
              </a:ext>
            </a:extLst>
          </p:cNvPr>
          <p:cNvCxnSpPr>
            <a:cxnSpLocks/>
          </p:cNvCxnSpPr>
          <p:nvPr userDrawn="1"/>
        </p:nvCxnSpPr>
        <p:spPr>
          <a:xfrm>
            <a:off x="-2" y="6575367"/>
            <a:ext cx="9950337" cy="0"/>
          </a:xfrm>
          <a:prstGeom prst="line">
            <a:avLst/>
          </a:prstGeom>
          <a:ln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92E20C0-B3E1-F6BD-3F8D-4B5A1B6B54CC}"/>
              </a:ext>
            </a:extLst>
          </p:cNvPr>
          <p:cNvSpPr txBox="1"/>
          <p:nvPr userDrawn="1"/>
        </p:nvSpPr>
        <p:spPr>
          <a:xfrm>
            <a:off x="9950335" y="6390701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745"/>
                </a:solidFill>
                <a:latin typeface="Tenorite" panose="00000500000000000000" pitchFamily="2" charset="0"/>
              </a:rPr>
              <a:t>LAFFORT</a:t>
            </a:r>
            <a:r>
              <a:rPr lang="fr-FR" baseline="30000" dirty="0">
                <a:solidFill>
                  <a:srgbClr val="005745"/>
                </a:solidFill>
                <a:latin typeface="Tenorite" panose="00000500000000000000" pitchFamily="2" charset="0"/>
              </a:rPr>
              <a:t>®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0E0C882-664D-F550-6137-6DB26E3FFE68}"/>
              </a:ext>
            </a:extLst>
          </p:cNvPr>
          <p:cNvCxnSpPr>
            <a:cxnSpLocks/>
          </p:cNvCxnSpPr>
          <p:nvPr userDrawn="1"/>
        </p:nvCxnSpPr>
        <p:spPr>
          <a:xfrm>
            <a:off x="11155680" y="6569825"/>
            <a:ext cx="1036320" cy="0"/>
          </a:xfrm>
          <a:prstGeom prst="line">
            <a:avLst/>
          </a:prstGeom>
          <a:ln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5">
            <a:extLst>
              <a:ext uri="{FF2B5EF4-FFF2-40B4-BE49-F238E27FC236}">
                <a16:creationId xmlns:a16="http://schemas.microsoft.com/office/drawing/2014/main" id="{8515E1C5-4242-4755-055E-88764142B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7206"/>
            <a:ext cx="12192000" cy="29971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rgbClr val="292929"/>
                </a:solidFill>
                <a:latin typeface="Tenorite" panose="00000500000000000000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AF2A5D9-2E1C-765C-8FBF-DF571BF66FFD}"/>
              </a:ext>
            </a:extLst>
          </p:cNvPr>
          <p:cNvCxnSpPr>
            <a:cxnSpLocks/>
          </p:cNvCxnSpPr>
          <p:nvPr userDrawn="1"/>
        </p:nvCxnSpPr>
        <p:spPr>
          <a:xfrm>
            <a:off x="4101997" y="667124"/>
            <a:ext cx="4248471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A0E5F54-B56D-9675-D1B6-4618E35C0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455" y="980902"/>
            <a:ext cx="11205556" cy="515388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287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4262866E-F89B-44D7-98C2-6A01B81B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3" y="205184"/>
            <a:ext cx="5355035" cy="32476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3746372-251E-4F06-B1C6-EC32E07B9D28}"/>
              </a:ext>
            </a:extLst>
          </p:cNvPr>
          <p:cNvCxnSpPr/>
          <p:nvPr userDrawn="1"/>
        </p:nvCxnSpPr>
        <p:spPr>
          <a:xfrm>
            <a:off x="1" y="529946"/>
            <a:ext cx="5584732" cy="0"/>
          </a:xfrm>
          <a:prstGeom prst="line">
            <a:avLst/>
          </a:prstGeom>
          <a:ln w="12700">
            <a:solidFill>
              <a:srgbClr val="C22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6E6447C9-EE82-4F6D-BCC4-F42E4788C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147" y="827558"/>
            <a:ext cx="11403707" cy="555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  <a:lvl2pPr>
              <a:defRPr sz="1600">
                <a:solidFill>
                  <a:srgbClr val="292929"/>
                </a:solidFill>
                <a:latin typeface="Bliss 2 Light" panose="02000506030000020004" pitchFamily="50" charset="0"/>
              </a:defRPr>
            </a:lvl2pPr>
            <a:lvl3pPr>
              <a:defRPr sz="1400">
                <a:solidFill>
                  <a:srgbClr val="292929"/>
                </a:solidFill>
                <a:latin typeface="Bliss 2 Light" panose="02000506030000020004" pitchFamily="50" charset="0"/>
              </a:defRPr>
            </a:lvl3pPr>
            <a:lvl4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4pPr>
            <a:lvl5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4B20997-5985-4E3B-A608-AEA74FB95FEE}"/>
              </a:ext>
            </a:extLst>
          </p:cNvPr>
          <p:cNvCxnSpPr>
            <a:cxnSpLocks/>
          </p:cNvCxnSpPr>
          <p:nvPr userDrawn="1"/>
        </p:nvCxnSpPr>
        <p:spPr>
          <a:xfrm>
            <a:off x="0" y="6656251"/>
            <a:ext cx="10032437" cy="0"/>
          </a:xfrm>
          <a:prstGeom prst="line">
            <a:avLst/>
          </a:prstGeom>
          <a:ln w="12700">
            <a:solidFill>
              <a:srgbClr val="C22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4D4DE13-0EC8-4A95-A05E-53BDDCF8CA2F}"/>
              </a:ext>
            </a:extLst>
          </p:cNvPr>
          <p:cNvSpPr txBox="1"/>
          <p:nvPr userDrawn="1"/>
        </p:nvSpPr>
        <p:spPr>
          <a:xfrm>
            <a:off x="10032437" y="6498880"/>
            <a:ext cx="2014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C227B9"/>
                </a:solidFill>
                <a:latin typeface="Bliss 2 Light" panose="02000506030000020004" pitchFamily="50" charset="0"/>
              </a:rPr>
              <a:t>LAFFORT® COLLAGE</a:t>
            </a:r>
            <a:endParaRPr lang="fr-FR" sz="1200" baseline="30000" dirty="0">
              <a:solidFill>
                <a:srgbClr val="C227B9"/>
              </a:solidFill>
              <a:latin typeface="Bliss 2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térie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3B1C9DCE-BD91-FD14-BB8A-F38FAAC67D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5A0D7F81-9FF1-F5A4-B316-AA05216558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09FA0B-E281-5020-998A-834E11323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2D1864E-2016-A2C1-774D-3EB5727B9640}"/>
              </a:ext>
            </a:extLst>
          </p:cNvPr>
          <p:cNvGrpSpPr/>
          <p:nvPr userDrawn="1"/>
        </p:nvGrpSpPr>
        <p:grpSpPr>
          <a:xfrm>
            <a:off x="-1052543" y="502444"/>
            <a:ext cx="5757380" cy="5821810"/>
            <a:chOff x="-1109691" y="2161572"/>
            <a:chExt cx="5757380" cy="5821810"/>
          </a:xfrm>
        </p:grpSpPr>
        <p:pic>
          <p:nvPicPr>
            <p:cNvPr id="16" name="Image 15" descr="Une image contenant sombre, cratère, silhouette&#10;&#10;Description générée automatiquement">
              <a:extLst>
                <a:ext uri="{FF2B5EF4-FFF2-40B4-BE49-F238E27FC236}">
                  <a16:creationId xmlns:a16="http://schemas.microsoft.com/office/drawing/2014/main" id="{B7FECF51-AC95-6DE9-D7D9-A37A9902FC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33" t="20550" r="30084" b="21985"/>
            <a:stretch/>
          </p:blipFill>
          <p:spPr>
            <a:xfrm>
              <a:off x="-1109691" y="2161572"/>
              <a:ext cx="5629486" cy="5629488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59D3C1F-7CE8-E8EF-C70F-1A42A3283F86}"/>
                </a:ext>
              </a:extLst>
            </p:cNvPr>
            <p:cNvSpPr/>
            <p:nvPr userDrawn="1"/>
          </p:nvSpPr>
          <p:spPr>
            <a:xfrm>
              <a:off x="-1109691" y="2214974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8408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DD15C28-C0D3-4E29-99E0-293C978B8D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148" y="827558"/>
            <a:ext cx="11403707" cy="5553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  <a:lvl2pPr>
              <a:defRPr sz="1600">
                <a:solidFill>
                  <a:srgbClr val="292929"/>
                </a:solidFill>
                <a:latin typeface="Bliss 2 Light" panose="02000506030000020004" pitchFamily="50" charset="0"/>
              </a:defRPr>
            </a:lvl2pPr>
            <a:lvl3pPr>
              <a:defRPr sz="1400">
                <a:solidFill>
                  <a:srgbClr val="292929"/>
                </a:solidFill>
                <a:latin typeface="Bliss 2 Light" panose="02000506030000020004" pitchFamily="50" charset="0"/>
              </a:defRPr>
            </a:lvl3pPr>
            <a:lvl4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4pPr>
            <a:lvl5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76E43AE5-EBAB-42E9-84DD-87604156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205186"/>
            <a:ext cx="5355035" cy="32476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913FAF4-57D0-4D12-9D4E-91535C8AE744}"/>
              </a:ext>
            </a:extLst>
          </p:cNvPr>
          <p:cNvCxnSpPr/>
          <p:nvPr userDrawn="1"/>
        </p:nvCxnSpPr>
        <p:spPr>
          <a:xfrm>
            <a:off x="2" y="529946"/>
            <a:ext cx="5584732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47CD9BB-276C-47F4-B1B1-5043F4F256D8}"/>
              </a:ext>
            </a:extLst>
          </p:cNvPr>
          <p:cNvCxnSpPr>
            <a:cxnSpLocks/>
          </p:cNvCxnSpPr>
          <p:nvPr userDrawn="1"/>
        </p:nvCxnSpPr>
        <p:spPr>
          <a:xfrm>
            <a:off x="0" y="6656251"/>
            <a:ext cx="10992544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F118082-5C25-4C08-9950-2AF0A56790BC}"/>
              </a:ext>
            </a:extLst>
          </p:cNvPr>
          <p:cNvSpPr txBox="1"/>
          <p:nvPr userDrawn="1"/>
        </p:nvSpPr>
        <p:spPr>
          <a:xfrm>
            <a:off x="10512492" y="6498882"/>
            <a:ext cx="1534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1D5632"/>
                </a:solidFill>
                <a:latin typeface="Bliss 2 Light" panose="02000506030000020004" pitchFamily="50" charset="0"/>
              </a:rPr>
              <a:t>BIOLAFFORT®</a:t>
            </a:r>
            <a:endParaRPr lang="fr-FR" sz="1200" baseline="30000" dirty="0">
              <a:solidFill>
                <a:srgbClr val="1D5632"/>
              </a:solidFill>
              <a:latin typeface="Bliss 2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1105B06-D2FA-4690-A53C-21CFD466B154}"/>
              </a:ext>
            </a:extLst>
          </p:cNvPr>
          <p:cNvCxnSpPr>
            <a:cxnSpLocks/>
          </p:cNvCxnSpPr>
          <p:nvPr userDrawn="1"/>
        </p:nvCxnSpPr>
        <p:spPr>
          <a:xfrm>
            <a:off x="0" y="6656251"/>
            <a:ext cx="10992544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910FEAA9-EA71-4715-BCF1-0762E00641A7}"/>
              </a:ext>
            </a:extLst>
          </p:cNvPr>
          <p:cNvSpPr txBox="1"/>
          <p:nvPr userDrawn="1"/>
        </p:nvSpPr>
        <p:spPr>
          <a:xfrm>
            <a:off x="10512492" y="6498882"/>
            <a:ext cx="1534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1D5632"/>
                </a:solidFill>
                <a:latin typeface="Bliss 2 Light" panose="02000506030000020004" pitchFamily="50" charset="0"/>
              </a:rPr>
              <a:t>BIOLAFFORT®</a:t>
            </a:r>
            <a:endParaRPr lang="fr-FR" sz="1200" baseline="30000" dirty="0">
              <a:solidFill>
                <a:srgbClr val="1D5632"/>
              </a:solidFill>
              <a:latin typeface="Bliss 2 Light" panose="02000506030000020004" pitchFamily="50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5485AD9-F4B2-4445-8DCE-F5B3CAC75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150" y="365128"/>
            <a:ext cx="11403705" cy="61559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1D3AE33-0782-42C4-9ED3-C84D83CB4B0D}"/>
              </a:ext>
            </a:extLst>
          </p:cNvPr>
          <p:cNvCxnSpPr>
            <a:cxnSpLocks/>
          </p:cNvCxnSpPr>
          <p:nvPr userDrawn="1"/>
        </p:nvCxnSpPr>
        <p:spPr>
          <a:xfrm>
            <a:off x="3263687" y="980728"/>
            <a:ext cx="5664628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F4BDAB07-7BDF-4FEF-8659-3CA01A42C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148" y="1196755"/>
            <a:ext cx="11403707" cy="51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  <a:lvl2pPr>
              <a:defRPr sz="1600">
                <a:solidFill>
                  <a:srgbClr val="292929"/>
                </a:solidFill>
                <a:latin typeface="Bliss 2 Light" panose="02000506030000020004" pitchFamily="50" charset="0"/>
              </a:defRPr>
            </a:lvl2pPr>
            <a:lvl3pPr>
              <a:defRPr sz="1400">
                <a:solidFill>
                  <a:srgbClr val="292929"/>
                </a:solidFill>
                <a:latin typeface="Bliss 2 Light" panose="02000506030000020004" pitchFamily="50" charset="0"/>
              </a:defRPr>
            </a:lvl3pPr>
            <a:lvl4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4pPr>
            <a:lvl5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038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0C5FE88-E822-4594-A014-051421C08A93}"/>
              </a:ext>
            </a:extLst>
          </p:cNvPr>
          <p:cNvCxnSpPr>
            <a:cxnSpLocks/>
          </p:cNvCxnSpPr>
          <p:nvPr userDrawn="1"/>
        </p:nvCxnSpPr>
        <p:spPr>
          <a:xfrm>
            <a:off x="0" y="6656251"/>
            <a:ext cx="10608501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14EC1539-CDE2-46BB-9356-0AFBF6B770DA}"/>
              </a:ext>
            </a:extLst>
          </p:cNvPr>
          <p:cNvSpPr txBox="1"/>
          <p:nvPr userDrawn="1"/>
        </p:nvSpPr>
        <p:spPr>
          <a:xfrm>
            <a:off x="10512492" y="6498882"/>
            <a:ext cx="1534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1D5632"/>
                </a:solidFill>
                <a:latin typeface="Bliss 2 Light" panose="02000506030000020004" pitchFamily="50" charset="0"/>
              </a:rPr>
              <a:t>BIOLAFFORT®</a:t>
            </a:r>
            <a:endParaRPr lang="fr-FR" sz="1200" baseline="30000" dirty="0">
              <a:solidFill>
                <a:srgbClr val="1D5632"/>
              </a:solidFill>
              <a:latin typeface="Bliss 2 Light" panose="02000506030000020004" pitchFamily="50" charset="0"/>
            </a:endParaRPr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8200A774-E53E-4DA0-AF6B-226BB0B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205186"/>
            <a:ext cx="5355035" cy="32476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2529EE4-51B6-46E8-B3DF-B453C0C50A9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52736"/>
            <a:ext cx="0" cy="4896544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D79E37E-FEC5-492F-A829-EE5B719F4699}"/>
              </a:ext>
            </a:extLst>
          </p:cNvPr>
          <p:cNvCxnSpPr/>
          <p:nvPr userDrawn="1"/>
        </p:nvCxnSpPr>
        <p:spPr>
          <a:xfrm>
            <a:off x="2" y="529946"/>
            <a:ext cx="5584732" cy="0"/>
          </a:xfrm>
          <a:prstGeom prst="line">
            <a:avLst/>
          </a:prstGeom>
          <a:ln w="12700">
            <a:solidFill>
              <a:srgbClr val="1D5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26">
            <a:extLst>
              <a:ext uri="{FF2B5EF4-FFF2-40B4-BE49-F238E27FC236}">
                <a16:creationId xmlns:a16="http://schemas.microsoft.com/office/drawing/2014/main" id="{0B11A2E0-A230-4102-9D8B-5B98A079F6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6925" y="827089"/>
            <a:ext cx="5355961" cy="5554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  <a:lvl2pPr>
              <a:defRPr sz="1600">
                <a:solidFill>
                  <a:srgbClr val="292929"/>
                </a:solidFill>
                <a:latin typeface="Bliss 2 Light" panose="02000506030000020004" pitchFamily="50" charset="0"/>
              </a:defRPr>
            </a:lvl2pPr>
            <a:lvl3pPr>
              <a:defRPr sz="1400">
                <a:solidFill>
                  <a:srgbClr val="292929"/>
                </a:solidFill>
                <a:latin typeface="Bliss 2 Light" panose="02000506030000020004" pitchFamily="50" charset="0"/>
              </a:defRPr>
            </a:lvl3pPr>
            <a:lvl4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4pPr>
            <a:lvl5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contenu 26">
            <a:extLst>
              <a:ext uri="{FF2B5EF4-FFF2-40B4-BE49-F238E27FC236}">
                <a16:creationId xmlns:a16="http://schemas.microsoft.com/office/drawing/2014/main" id="{3133A957-6FE2-4EAF-94CC-EF23891F0D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79118" y="827089"/>
            <a:ext cx="5355961" cy="5554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92929"/>
                </a:solidFill>
                <a:latin typeface="Bliss 2 Light" panose="02000506030000020004" pitchFamily="50" charset="0"/>
              </a:defRPr>
            </a:lvl1pPr>
            <a:lvl2pPr>
              <a:defRPr sz="1600">
                <a:solidFill>
                  <a:srgbClr val="292929"/>
                </a:solidFill>
                <a:latin typeface="Bliss 2 Light" panose="02000506030000020004" pitchFamily="50" charset="0"/>
              </a:defRPr>
            </a:lvl2pPr>
            <a:lvl3pPr>
              <a:defRPr sz="1400">
                <a:solidFill>
                  <a:srgbClr val="292929"/>
                </a:solidFill>
                <a:latin typeface="Bliss 2 Light" panose="02000506030000020004" pitchFamily="50" charset="0"/>
              </a:defRPr>
            </a:lvl3pPr>
            <a:lvl4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4pPr>
            <a:lvl5pPr>
              <a:defRPr sz="1200">
                <a:solidFill>
                  <a:srgbClr val="292929"/>
                </a:solidFill>
                <a:latin typeface="Bliss 2 Light" panose="0200050603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22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FB732C54-6FD9-DD35-97F5-0684967018C6}"/>
              </a:ext>
            </a:extLst>
          </p:cNvPr>
          <p:cNvGrpSpPr/>
          <p:nvPr userDrawn="1"/>
        </p:nvGrpSpPr>
        <p:grpSpPr>
          <a:xfrm>
            <a:off x="-1042233" y="550808"/>
            <a:ext cx="5757380" cy="5768408"/>
            <a:chOff x="-1042233" y="550808"/>
            <a:chExt cx="5757380" cy="5768408"/>
          </a:xfrm>
        </p:grpSpPr>
        <p:pic>
          <p:nvPicPr>
            <p:cNvPr id="4" name="Image 3" descr="Une image contenant vin, bulle, verre, vide&#10;&#10;Description générée automatiquement">
              <a:extLst>
                <a:ext uri="{FF2B5EF4-FFF2-40B4-BE49-F238E27FC236}">
                  <a16:creationId xmlns:a16="http://schemas.microsoft.com/office/drawing/2014/main" id="{E8FB6F75-2C3E-544D-578E-DC71832E85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5" t="27952" r="31812" b="18471"/>
            <a:stretch/>
          </p:blipFill>
          <p:spPr>
            <a:xfrm>
              <a:off x="-878559" y="762462"/>
              <a:ext cx="5447768" cy="5333075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042233" y="550808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/>
            </a:p>
          </p:txBody>
        </p:sp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FD661AC3-7A53-BDD4-AD03-72CF96E998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2DAED74C-9FE2-B5EF-A8BA-EA128CAD89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31C0E1-CC28-F62C-61AF-2EBEF188C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5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rvateu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91019D-591C-B699-0565-DC5C3F18CA87}"/>
              </a:ext>
            </a:extLst>
          </p:cNvPr>
          <p:cNvGrpSpPr/>
          <p:nvPr userDrawn="1"/>
        </p:nvGrpSpPr>
        <p:grpSpPr>
          <a:xfrm>
            <a:off x="-1147884" y="544796"/>
            <a:ext cx="5757380" cy="5768408"/>
            <a:chOff x="-1258980" y="2158990"/>
            <a:chExt cx="5757380" cy="5768408"/>
          </a:xfrm>
        </p:grpSpPr>
        <p:pic>
          <p:nvPicPr>
            <p:cNvPr id="3" name="Image 2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id="{BCE0A51A-3631-FAF0-B45D-77D93ED9B3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1" t="21484" r="35559" b="26020"/>
            <a:stretch/>
          </p:blipFill>
          <p:spPr>
            <a:xfrm>
              <a:off x="-979714" y="2481943"/>
              <a:ext cx="5266861" cy="5099509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06EC0C4B-0B9B-E18F-9382-0119ED3E03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D39EEB82-6F97-6B08-25BB-169685762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51B671-A7CC-8970-1C2C-92F057003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zyme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CA0B96-D451-B1F6-433D-8DD6E2D442F9}"/>
              </a:ext>
            </a:extLst>
          </p:cNvPr>
          <p:cNvGrpSpPr/>
          <p:nvPr userDrawn="1"/>
        </p:nvGrpSpPr>
        <p:grpSpPr>
          <a:xfrm>
            <a:off x="-1105155" y="544796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pic>
          <p:nvPicPr>
            <p:cNvPr id="4" name="Image 3" descr="Une image contenant rose&#10;&#10;Description générée automatiquement">
              <a:extLst>
                <a:ext uri="{FF2B5EF4-FFF2-40B4-BE49-F238E27FC236}">
                  <a16:creationId xmlns:a16="http://schemas.microsoft.com/office/drawing/2014/main" id="{73D9631E-6691-658A-D3F8-15006A89EC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5" t="10306" r="16803" b="7043"/>
            <a:stretch/>
          </p:blipFill>
          <p:spPr>
            <a:xfrm>
              <a:off x="-979714" y="2544427"/>
              <a:ext cx="5193969" cy="4997534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78DDD05D-44CC-8B27-A12D-F4A7C898FB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39A9C03-2EAB-3DD5-DD39-7FC88752CC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4C2532-8079-4CCC-A386-C30AE7455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1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tra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74037D-DD41-CBDD-7062-EEBD88ED2BB4}"/>
              </a:ext>
            </a:extLst>
          </p:cNvPr>
          <p:cNvGrpSpPr/>
          <p:nvPr userDrawn="1"/>
        </p:nvGrpSpPr>
        <p:grpSpPr>
          <a:xfrm>
            <a:off x="-1037761" y="766183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 descr="Une image contenant intérieur, fermer&#10;&#10;Description générée automatiquement">
              <a:extLst>
                <a:ext uri="{FF2B5EF4-FFF2-40B4-BE49-F238E27FC236}">
                  <a16:creationId xmlns:a16="http://schemas.microsoft.com/office/drawing/2014/main" id="{140C4B10-99B8-A154-3197-167454C0AD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7" t="2244" r="21836"/>
            <a:stretch/>
          </p:blipFill>
          <p:spPr>
            <a:xfrm>
              <a:off x="-979715" y="2463282"/>
              <a:ext cx="5277111" cy="5179788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56AAECB0-7C79-1B03-1CB0-682E46058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40A2C306-6A72-F8AE-E968-92472BE5F7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EED491-97D2-A6AC-C53A-2F8DFCA69F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4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toyag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2B397B9-D6E2-A925-08A9-A0335274E13D}"/>
              </a:ext>
            </a:extLst>
          </p:cNvPr>
          <p:cNvGrpSpPr/>
          <p:nvPr userDrawn="1"/>
        </p:nvGrpSpPr>
        <p:grpSpPr>
          <a:xfrm>
            <a:off x="-1122247" y="766183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 descr="Une image contenant sombre, lumière&#10;&#10;Description générée automatiquement">
              <a:extLst>
                <a:ext uri="{FF2B5EF4-FFF2-40B4-BE49-F238E27FC236}">
                  <a16:creationId xmlns:a16="http://schemas.microsoft.com/office/drawing/2014/main" id="{978E0CA9-CD88-6589-6358-A68FE27434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2" t="18567" r="19928" b="18148"/>
            <a:stretch/>
          </p:blipFill>
          <p:spPr>
            <a:xfrm>
              <a:off x="-979714" y="2463570"/>
              <a:ext cx="5195527" cy="5159248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B1E13F6-8ECE-ABA2-3BE9-AF5C6A26C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F6A43331-BCDA-DD56-B899-1A374CBD5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EFE0BE-EB35-FCC5-4AD4-CCF8E22D9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5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il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40F9D5-B59A-10E4-6462-5D5E8A04BA76}"/>
              </a:ext>
            </a:extLst>
          </p:cNvPr>
          <p:cNvGrpSpPr/>
          <p:nvPr userDrawn="1"/>
        </p:nvGrpSpPr>
        <p:grpSpPr>
          <a:xfrm>
            <a:off x="-1037761" y="1062807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 descr="Une image contenant texte, voûte, image, trou&#10;&#10;Description générée automatiquement">
              <a:extLst>
                <a:ext uri="{FF2B5EF4-FFF2-40B4-BE49-F238E27FC236}">
                  <a16:creationId xmlns:a16="http://schemas.microsoft.com/office/drawing/2014/main" id="{05B480C1-5791-84E0-936B-490BEAF197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6" t="8779" r="12596" b="6187"/>
            <a:stretch/>
          </p:blipFill>
          <p:spPr>
            <a:xfrm>
              <a:off x="-979714" y="2298004"/>
              <a:ext cx="5215055" cy="5331724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897B1BC-AF7B-4EA2-B6B1-DBD824861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BD526B1D-1B36-0B5A-8DA0-A0A5AAFF17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2CAA02-33D7-F585-B1BC-3CFB696922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it de la levu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763DE6-806D-4550-E06A-589D62E807E7}"/>
              </a:ext>
            </a:extLst>
          </p:cNvPr>
          <p:cNvGrpSpPr/>
          <p:nvPr userDrawn="1"/>
        </p:nvGrpSpPr>
        <p:grpSpPr>
          <a:xfrm>
            <a:off x="-1020939" y="1062807"/>
            <a:ext cx="5757380" cy="5768408"/>
            <a:chOff x="-1258980" y="2158990"/>
            <a:chExt cx="5757380" cy="576840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AC92589-2AB3-6FFC-5BF0-D987415C5B89}"/>
                </a:ext>
              </a:extLst>
            </p:cNvPr>
            <p:cNvSpPr/>
            <p:nvPr userDrawn="1"/>
          </p:nvSpPr>
          <p:spPr>
            <a:xfrm>
              <a:off x="-1258980" y="2158990"/>
              <a:ext cx="5757380" cy="5768408"/>
            </a:xfrm>
            <a:prstGeom prst="ellipse">
              <a:avLst/>
            </a:prstGeom>
            <a:noFill/>
            <a:ln w="28575">
              <a:solidFill>
                <a:srgbClr val="00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 descr="Une image contenant échinoderme, nature&#10;&#10;Description générée automatiquement">
              <a:extLst>
                <a:ext uri="{FF2B5EF4-FFF2-40B4-BE49-F238E27FC236}">
                  <a16:creationId xmlns:a16="http://schemas.microsoft.com/office/drawing/2014/main" id="{B601BFE3-40CA-9CF5-367C-A3C53C34F4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2" t="12518" r="23491" b="22455"/>
            <a:stretch/>
          </p:blipFill>
          <p:spPr>
            <a:xfrm>
              <a:off x="-1135227" y="2350990"/>
              <a:ext cx="5600486" cy="5290783"/>
            </a:xfrm>
            <a:prstGeom prst="rect">
              <a:avLst/>
            </a:prstGeom>
          </p:spPr>
        </p:pic>
      </p:grp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48C9E0D6-FB7D-CBEE-9B03-B3E535675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9533" y="2140878"/>
            <a:ext cx="6998377" cy="84008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4C3C"/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925DDBBA-A4BC-6879-98B1-E91C7A4BA1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2342" y="3353763"/>
            <a:ext cx="5103845" cy="59324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pPr lvl="0"/>
            <a:r>
              <a:rPr lang="fr-FR" dirty="0"/>
              <a:t>Sous-titre/prénoms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9A4717-9D16-E948-E17A-9C06D36A4E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5059973"/>
            <a:ext cx="167249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0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2E2126E-86E8-01D9-3B75-CC1F3B91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F7CFE4-EBD3-1F3C-CBF3-DC2F7A41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8F656F-3694-A43A-8019-3ED89C440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24CB-C311-48A9-9B3D-93CC6F3B823A}" type="datetimeFigureOut">
              <a:rPr lang="fr-FR" smtClean="0"/>
              <a:t>23/08/2023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76AFF-7AAB-C072-A360-C2C6AC91E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28865-00EE-46C2-6A5E-AC5E2887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1630-98ED-482E-AE31-255404385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7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6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eg"/><Relationship Id="rId5" Type="http://schemas.openxmlformats.org/officeDocument/2006/relationships/image" Target="../media/image19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256ED9-1C91-6E37-0FEC-A0B785036C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2342" y="3353762"/>
            <a:ext cx="5103845" cy="1346825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sz="1800" dirty="0"/>
              <a:t>Arnaud Massot &amp; Sami Yammine.</a:t>
            </a:r>
          </a:p>
          <a:p>
            <a:r>
              <a:rPr lang="fr-FR" sz="1800" dirty="0"/>
              <a:t>Laffort &amp; You Aix Œnologie, 24 Aout 2023</a:t>
            </a:r>
          </a:p>
          <a:p>
            <a:r>
              <a:rPr lang="fr-FR" sz="1800"/>
              <a:t>Virginie Moine</a:t>
            </a:r>
            <a:endParaRPr lang="fr-FR" sz="1800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D60FE9-B96A-59D3-8E72-E8EA16190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2" t="5877" r="20948" b="-5877"/>
          <a:stretch/>
        </p:blipFill>
        <p:spPr>
          <a:xfrm flipH="1">
            <a:off x="-1157725" y="189569"/>
            <a:ext cx="6121400" cy="66684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BB7408-657E-21CA-2850-E4B468042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337" y="2789992"/>
            <a:ext cx="3961746" cy="112754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4FBC13-8184-61F5-6FDB-D51D5502AC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3675" y="2081950"/>
            <a:ext cx="6998377" cy="840080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/>
              <a:t>Nouvelle gamme de produits de </a:t>
            </a:r>
            <a:r>
              <a:rPr lang="en" sz="2800" dirty="0">
                <a:ea typeface="Bree Serif"/>
                <a:cs typeface="Times New Roman" panose="02020603050405020304" pitchFamily="18" charset="0"/>
                <a:sym typeface="Bree Serif"/>
              </a:rPr>
              <a:t>collage bio-sourcés.</a:t>
            </a:r>
            <a:endParaRPr lang="fr-FR" sz="2800" dirty="0"/>
          </a:p>
          <a:p>
            <a:r>
              <a:rPr lang="fr-FR" sz="2800" dirty="0"/>
              <a:t>Alternatives à l’usage de la PVPP.</a:t>
            </a:r>
          </a:p>
        </p:txBody>
      </p:sp>
    </p:spTree>
    <p:extLst>
      <p:ext uri="{BB962C8B-B14F-4D97-AF65-F5344CB8AC3E}">
        <p14:creationId xmlns:p14="http://schemas.microsoft.com/office/powerpoint/2010/main" val="11047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7A1A0C4-3799-2483-9EED-E27ECFBD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246" y="1325710"/>
            <a:ext cx="1986209" cy="13123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3337D9-F554-461A-2392-E98273FC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82" y="1361807"/>
            <a:ext cx="1832240" cy="13698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3C7143-5117-D9C1-C2D1-844EE522A215}"/>
              </a:ext>
            </a:extLst>
          </p:cNvPr>
          <p:cNvSpPr txBox="1"/>
          <p:nvPr/>
        </p:nvSpPr>
        <p:spPr>
          <a:xfrm>
            <a:off x="9112341" y="2637806"/>
            <a:ext cx="25200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4C3C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Préparation à base de levures inactivées,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patatine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, protéine de pois et de bentonite calcique.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085FFB-D174-58B9-F756-3EF05BCA051A}"/>
              </a:ext>
            </a:extLst>
          </p:cNvPr>
          <p:cNvSpPr txBox="1"/>
          <p:nvPr/>
        </p:nvSpPr>
        <p:spPr>
          <a:xfrm>
            <a:off x="559661" y="2737614"/>
            <a:ext cx="25200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4C3C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dirty="0">
                <a:solidFill>
                  <a:srgbClr val="FF00FF"/>
                </a:solidFill>
                <a:latin typeface="Tenorite" panose="00000500000000000000" pitchFamily="2" charset="0"/>
              </a:rPr>
              <a:t>Préparation à base de levures inactivées, </a:t>
            </a:r>
            <a:r>
              <a:rPr lang="fr-FR" dirty="0" err="1">
                <a:solidFill>
                  <a:srgbClr val="FF00FF"/>
                </a:solidFill>
                <a:latin typeface="Tenorite" panose="00000500000000000000" pitchFamily="2" charset="0"/>
              </a:rPr>
              <a:t>patatine</a:t>
            </a:r>
            <a:r>
              <a:rPr lang="fr-FR" dirty="0">
                <a:solidFill>
                  <a:srgbClr val="FF00FF"/>
                </a:solidFill>
                <a:latin typeface="Tenorite" panose="00000500000000000000" pitchFamily="2" charset="0"/>
              </a:rPr>
              <a:t>, charbon (20%) et de bentonite sodique.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92E24F-C396-E280-2FA3-0A514FCB9D93}"/>
              </a:ext>
            </a:extLst>
          </p:cNvPr>
          <p:cNvSpPr txBox="1"/>
          <p:nvPr/>
        </p:nvSpPr>
        <p:spPr>
          <a:xfrm>
            <a:off x="3961823" y="797605"/>
            <a:ext cx="4268234" cy="369332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N</a:t>
            </a:r>
            <a:r>
              <a:rPr lang="e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ouvelle </a:t>
            </a:r>
            <a:r>
              <a:rPr lang="en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gamme</a:t>
            </a:r>
            <a:r>
              <a:rPr lang="e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 </a:t>
            </a:r>
            <a: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de </a:t>
            </a:r>
            <a:r>
              <a:rPr lang="en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colles</a:t>
            </a:r>
            <a:r>
              <a:rPr lang="e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 bio-</a:t>
            </a:r>
            <a:r>
              <a:rPr lang="en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sourcées</a:t>
            </a: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Bree Serif"/>
                <a:cs typeface="Times New Roman"/>
                <a:sym typeface="Bree Serif"/>
              </a:rPr>
              <a:t>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/>
              <a:cs typeface="Times New Roman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3D87F73-D944-3034-2596-C24D6DCDD63E}"/>
              </a:ext>
            </a:extLst>
          </p:cNvPr>
          <p:cNvSpPr txBox="1"/>
          <p:nvPr/>
        </p:nvSpPr>
        <p:spPr>
          <a:xfrm>
            <a:off x="4057073" y="1929149"/>
            <a:ext cx="404460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Formulations d’origine 100% naturelle, utilisables en BIO, 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alternatives aux produits d’origines animales ou chimiques. 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1026" name="Picture 2" descr="Microplastic seal - PET - Acrylates - Methacrylate - Cosmacon">
            <a:extLst>
              <a:ext uri="{FF2B5EF4-FFF2-40B4-BE49-F238E27FC236}">
                <a16:creationId xmlns:a16="http://schemas.microsoft.com/office/drawing/2014/main" id="{96FDE706-6172-BC43-92FC-1D17690C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587">
            <a:off x="11171376" y="172793"/>
            <a:ext cx="855627" cy="9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7EC41863-E4EF-4451-1442-4FA44B9FAE4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1819663" y="982271"/>
            <a:ext cx="2142161" cy="492870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50A73782-E00E-D6F4-85B8-29E9D54E9B5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230057" y="982271"/>
            <a:ext cx="2119580" cy="403844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053A33AD-CD90-EAD1-47B1-763DA0BF8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18F1D-5820-0BB7-4FFC-9C02FCC1345D}"/>
              </a:ext>
            </a:extLst>
          </p:cNvPr>
          <p:cNvSpPr/>
          <p:nvPr/>
        </p:nvSpPr>
        <p:spPr>
          <a:xfrm>
            <a:off x="3379285" y="4115134"/>
            <a:ext cx="5400180" cy="2286462"/>
          </a:xfrm>
          <a:prstGeom prst="rect">
            <a:avLst/>
          </a:prstGeom>
          <a:solidFill>
            <a:schemeClr val="bg1"/>
          </a:solidFill>
          <a:ln>
            <a:solidFill>
              <a:srgbClr val="00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Applications:</a:t>
            </a: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Rosé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Collage des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moûts et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vins en fermentation.</a:t>
            </a: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Blanc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Collage des moûts et vins en fermentation - teneurs </a:t>
            </a:r>
            <a:r>
              <a:rPr lang="fr-FR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</a:rPr>
              <a:t>élevées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en polyphénols.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Blancs de noirs.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Vins blancs tachés.</a:t>
            </a:r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17C1E1F2-4D86-B786-CFFD-98EAEC932064}"/>
              </a:ext>
            </a:extLst>
          </p:cNvPr>
          <p:cNvCxnSpPr>
            <a:cxnSpLocks/>
            <a:stCxn id="14" idx="2"/>
            <a:endCxn id="2" idx="1"/>
          </p:cNvCxnSpPr>
          <p:nvPr/>
        </p:nvCxnSpPr>
        <p:spPr>
          <a:xfrm rot="16200000" flipH="1">
            <a:off x="2077762" y="3956841"/>
            <a:ext cx="1043423" cy="1559624"/>
          </a:xfrm>
          <a:prstGeom prst="bentConnector2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0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E3EB12F-E17A-82E7-ADE1-55072847AEA0}"/>
              </a:ext>
            </a:extLst>
          </p:cNvPr>
          <p:cNvCxnSpPr/>
          <p:nvPr/>
        </p:nvCxnSpPr>
        <p:spPr>
          <a:xfrm>
            <a:off x="10893418" y="3756635"/>
            <a:ext cx="0" cy="2165202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C5D83BE-367F-7CF5-4462-0BBFE85320E7}"/>
              </a:ext>
            </a:extLst>
          </p:cNvPr>
          <p:cNvCxnSpPr/>
          <p:nvPr/>
        </p:nvCxnSpPr>
        <p:spPr>
          <a:xfrm>
            <a:off x="6594320" y="3735410"/>
            <a:ext cx="0" cy="2165202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6203DA8-1E98-549D-4BAB-08C5FED32967}"/>
              </a:ext>
            </a:extLst>
          </p:cNvPr>
          <p:cNvCxnSpPr/>
          <p:nvPr/>
        </p:nvCxnSpPr>
        <p:spPr>
          <a:xfrm>
            <a:off x="1398647" y="3756635"/>
            <a:ext cx="0" cy="2165202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Image 3">
            <a:extLst>
              <a:ext uri="{FF2B5EF4-FFF2-40B4-BE49-F238E27FC236}">
                <a16:creationId xmlns:a16="http://schemas.microsoft.com/office/drawing/2014/main" id="{83F233B3-BE4A-B180-9069-4A3118F3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1" y="993728"/>
            <a:ext cx="723901" cy="80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 descr="Image 4">
            <a:extLst>
              <a:ext uri="{FF2B5EF4-FFF2-40B4-BE49-F238E27FC236}">
                <a16:creationId xmlns:a16="http://schemas.microsoft.com/office/drawing/2014/main" id="{7F306871-9953-8EFE-90F6-21852AB2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942" y="596521"/>
            <a:ext cx="814706" cy="14662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nnecteur droit avec flèche 5">
            <a:extLst>
              <a:ext uri="{FF2B5EF4-FFF2-40B4-BE49-F238E27FC236}">
                <a16:creationId xmlns:a16="http://schemas.microsoft.com/office/drawing/2014/main" id="{5B5A0136-E6BF-FD11-932F-ABFF20E6FC88}"/>
              </a:ext>
            </a:extLst>
          </p:cNvPr>
          <p:cNvSpPr/>
          <p:nvPr/>
        </p:nvSpPr>
        <p:spPr>
          <a:xfrm flipV="1">
            <a:off x="1418642" y="1398222"/>
            <a:ext cx="926397" cy="3"/>
          </a:xfrm>
          <a:prstGeom prst="line">
            <a:avLst/>
          </a:prstGeom>
          <a:ln w="6350">
            <a:solidFill>
              <a:srgbClr val="005745"/>
            </a:solidFill>
            <a:miter/>
            <a:tailEnd type="triangle"/>
          </a:ln>
        </p:spPr>
        <p:txBody>
          <a:bodyPr lIns="45719" rIns="45719"/>
          <a:lstStyle/>
          <a:p>
            <a:endParaRPr>
              <a:latin typeface="Tenorite" panose="00000500000000000000" pitchFamily="2" charset="0"/>
            </a:endParaRPr>
          </a:p>
        </p:txBody>
      </p:sp>
      <p:sp>
        <p:nvSpPr>
          <p:cNvPr id="7" name="Connecteur droit avec flèche 6">
            <a:extLst>
              <a:ext uri="{FF2B5EF4-FFF2-40B4-BE49-F238E27FC236}">
                <a16:creationId xmlns:a16="http://schemas.microsoft.com/office/drawing/2014/main" id="{6DD08A76-40FF-209C-B66B-F84A44B28594}"/>
              </a:ext>
            </a:extLst>
          </p:cNvPr>
          <p:cNvSpPr/>
          <p:nvPr/>
        </p:nvSpPr>
        <p:spPr>
          <a:xfrm>
            <a:off x="4093979" y="1397671"/>
            <a:ext cx="1752132" cy="1"/>
          </a:xfrm>
          <a:prstGeom prst="line">
            <a:avLst/>
          </a:prstGeom>
          <a:ln w="6350">
            <a:solidFill>
              <a:srgbClr val="005745"/>
            </a:solidFill>
            <a:miter/>
            <a:tailEnd type="triangle"/>
          </a:ln>
        </p:spPr>
        <p:txBody>
          <a:bodyPr lIns="45719" rIns="45719"/>
          <a:lstStyle/>
          <a:p>
            <a:endParaRPr>
              <a:latin typeface="Tenorite" panose="00000500000000000000" pitchFamily="2" charset="0"/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D03D7A47-0593-914F-7AD8-9FAF002CA652}"/>
              </a:ext>
            </a:extLst>
          </p:cNvPr>
          <p:cNvSpPr txBox="1"/>
          <p:nvPr/>
        </p:nvSpPr>
        <p:spPr>
          <a:xfrm>
            <a:off x="7435631" y="590964"/>
            <a:ext cx="280067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i="1">
                <a:latin typeface="Aparajita"/>
                <a:ea typeface="Aparajita"/>
                <a:cs typeface="Aparajita"/>
                <a:sym typeface="Aparajita"/>
              </a:defRPr>
            </a:pPr>
            <a:r>
              <a:rPr dirty="0" err="1">
                <a:latin typeface="Tenorite" panose="00000500000000000000" pitchFamily="2" charset="0"/>
              </a:rPr>
              <a:t>Cuve</a:t>
            </a:r>
            <a:r>
              <a:rPr dirty="0">
                <a:latin typeface="Tenorite" panose="00000500000000000000" pitchFamily="2" charset="0"/>
              </a:rPr>
              <a:t> </a:t>
            </a:r>
            <a:r>
              <a:rPr dirty="0" err="1">
                <a:latin typeface="Tenorite" panose="00000500000000000000" pitchFamily="2" charset="0"/>
              </a:rPr>
              <a:t>homogène</a:t>
            </a:r>
            <a:r>
              <a:rPr dirty="0">
                <a:latin typeface="Tenorite" panose="00000500000000000000" pitchFamily="2" charset="0"/>
              </a:rPr>
              <a:t> </a:t>
            </a:r>
          </a:p>
          <a:p>
            <a:pPr algn="ctr">
              <a:defRPr sz="1400" i="1">
                <a:latin typeface="Aparajita"/>
                <a:ea typeface="Aparajita"/>
                <a:cs typeface="Aparajita"/>
                <a:sym typeface="Aparajita"/>
              </a:defRPr>
            </a:pPr>
            <a:r>
              <a:rPr dirty="0" err="1">
                <a:latin typeface="Tenorite" panose="00000500000000000000" pitchFamily="2" charset="0"/>
              </a:rPr>
              <a:t>Sulfitage</a:t>
            </a:r>
            <a:r>
              <a:rPr dirty="0">
                <a:latin typeface="Tenorite" panose="00000500000000000000" pitchFamily="2" charset="0"/>
              </a:rPr>
              <a:t> : 4 g/</a:t>
            </a:r>
            <a:r>
              <a:rPr dirty="0" err="1">
                <a:latin typeface="Tenorite" panose="00000500000000000000" pitchFamily="2" charset="0"/>
              </a:rPr>
              <a:t>hL</a:t>
            </a:r>
            <a:endParaRPr dirty="0">
              <a:latin typeface="Tenorite" panose="00000500000000000000" pitchFamily="2" charset="0"/>
            </a:endParaRPr>
          </a:p>
          <a:p>
            <a:pPr algn="ctr">
              <a:defRPr sz="1400" i="1">
                <a:latin typeface="Aparajita"/>
                <a:ea typeface="Aparajita"/>
                <a:cs typeface="Aparajita"/>
                <a:sym typeface="Aparajita"/>
              </a:defRPr>
            </a:pPr>
            <a:r>
              <a:rPr dirty="0" err="1">
                <a:latin typeface="Tenorite" panose="00000500000000000000" pitchFamily="2" charset="0"/>
              </a:rPr>
              <a:t>Stabulation</a:t>
            </a:r>
            <a:r>
              <a:rPr dirty="0">
                <a:latin typeface="Tenorite" panose="00000500000000000000" pitchFamily="2" charset="0"/>
              </a:rPr>
              <a:t> 8 à 10 j à 0 à 2 °C</a:t>
            </a:r>
          </a:p>
        </p:txBody>
      </p:sp>
      <p:pic>
        <p:nvPicPr>
          <p:cNvPr id="10" name="Image 8" descr="Image 8">
            <a:extLst>
              <a:ext uri="{FF2B5EF4-FFF2-40B4-BE49-F238E27FC236}">
                <a16:creationId xmlns:a16="http://schemas.microsoft.com/office/drawing/2014/main" id="{3A280DD5-43F2-68B4-B371-720F141B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31" y="589081"/>
            <a:ext cx="1560680" cy="113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 12" descr="Image 12">
            <a:extLst>
              <a:ext uri="{FF2B5EF4-FFF2-40B4-BE49-F238E27FC236}">
                <a16:creationId xmlns:a16="http://schemas.microsoft.com/office/drawing/2014/main" id="{1B578F4F-90D0-0A76-BBBD-C39A10346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078" y="2483122"/>
            <a:ext cx="674435" cy="121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 13" descr="Image 13">
            <a:extLst>
              <a:ext uri="{FF2B5EF4-FFF2-40B4-BE49-F238E27FC236}">
                <a16:creationId xmlns:a16="http://schemas.microsoft.com/office/drawing/2014/main" id="{C2C40855-7A72-C9D7-1C10-2ACE27DA0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37" y="2544060"/>
            <a:ext cx="674434" cy="121257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A1878BCB-3E25-664D-A2C4-9CE4CF9F9079}"/>
              </a:ext>
            </a:extLst>
          </p:cNvPr>
          <p:cNvSpPr txBox="1"/>
          <p:nvPr/>
        </p:nvSpPr>
        <p:spPr>
          <a:xfrm>
            <a:off x="1144897" y="2957567"/>
            <a:ext cx="8931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Tenorite" panose="00000500000000000000" pitchFamily="2" charset="0"/>
              </a:rPr>
              <a:t>2 hL</a:t>
            </a:r>
          </a:p>
        </p:txBody>
      </p:sp>
      <p:sp>
        <p:nvSpPr>
          <p:cNvPr id="14" name="ZoneTexte 17">
            <a:extLst>
              <a:ext uri="{FF2B5EF4-FFF2-40B4-BE49-F238E27FC236}">
                <a16:creationId xmlns:a16="http://schemas.microsoft.com/office/drawing/2014/main" id="{41F275EA-85BF-544A-BD8E-96545066AB44}"/>
              </a:ext>
            </a:extLst>
          </p:cNvPr>
          <p:cNvSpPr txBox="1"/>
          <p:nvPr/>
        </p:nvSpPr>
        <p:spPr>
          <a:xfrm>
            <a:off x="6178452" y="2877737"/>
            <a:ext cx="89319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>
                <a:latin typeface="Tenorite" panose="00000500000000000000" pitchFamily="2" charset="0"/>
              </a:rPr>
              <a:t>2 </a:t>
            </a:r>
            <a:r>
              <a:rPr dirty="0" err="1">
                <a:latin typeface="Tenorite" panose="00000500000000000000" pitchFamily="2" charset="0"/>
              </a:rPr>
              <a:t>hL</a:t>
            </a:r>
            <a:endParaRPr dirty="0">
              <a:latin typeface="Tenorite" panose="00000500000000000000" pitchFamily="2" charset="0"/>
            </a:endParaRPr>
          </a:p>
        </p:txBody>
      </p:sp>
      <p:grpSp>
        <p:nvGrpSpPr>
          <p:cNvPr id="15" name="Groupe 18">
            <a:extLst>
              <a:ext uri="{FF2B5EF4-FFF2-40B4-BE49-F238E27FC236}">
                <a16:creationId xmlns:a16="http://schemas.microsoft.com/office/drawing/2014/main" id="{3EA838BD-2814-1CBB-F3B5-A3E76E77B2C9}"/>
              </a:ext>
            </a:extLst>
          </p:cNvPr>
          <p:cNvGrpSpPr/>
          <p:nvPr/>
        </p:nvGrpSpPr>
        <p:grpSpPr>
          <a:xfrm>
            <a:off x="10546780" y="2498878"/>
            <a:ext cx="1059565" cy="1212576"/>
            <a:chOff x="640010" y="0"/>
            <a:chExt cx="1059564" cy="1212575"/>
          </a:xfrm>
        </p:grpSpPr>
        <p:pic>
          <p:nvPicPr>
            <p:cNvPr id="16" name="Image 19" descr="Image 19">
              <a:extLst>
                <a:ext uri="{FF2B5EF4-FFF2-40B4-BE49-F238E27FC236}">
                  <a16:creationId xmlns:a16="http://schemas.microsoft.com/office/drawing/2014/main" id="{1B65149F-E5C4-E9BF-A878-DF7602319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10" y="0"/>
              <a:ext cx="674436" cy="1212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ZoneTexte 21">
              <a:extLst>
                <a:ext uri="{FF2B5EF4-FFF2-40B4-BE49-F238E27FC236}">
                  <a16:creationId xmlns:a16="http://schemas.microsoft.com/office/drawing/2014/main" id="{117844CB-2A4A-0AD8-031E-ECC9DBA9BDF1}"/>
                </a:ext>
              </a:extLst>
            </p:cNvPr>
            <p:cNvSpPr txBox="1"/>
            <p:nvPr/>
          </p:nvSpPr>
          <p:spPr>
            <a:xfrm>
              <a:off x="806374" y="343510"/>
              <a:ext cx="89320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Tenorite" panose="00000500000000000000" pitchFamily="2" charset="0"/>
                </a:rPr>
                <a:t>2 hL</a:t>
              </a:r>
            </a:p>
          </p:txBody>
        </p:sp>
      </p:grpSp>
      <p:sp>
        <p:nvSpPr>
          <p:cNvPr id="18" name="VL1 20g/hL…">
            <a:extLst>
              <a:ext uri="{FF2B5EF4-FFF2-40B4-BE49-F238E27FC236}">
                <a16:creationId xmlns:a16="http://schemas.microsoft.com/office/drawing/2014/main" id="{BBBB4ADC-8471-0226-D295-8D944D87B969}"/>
              </a:ext>
            </a:extLst>
          </p:cNvPr>
          <p:cNvSpPr txBox="1"/>
          <p:nvPr/>
        </p:nvSpPr>
        <p:spPr>
          <a:xfrm>
            <a:off x="1011837" y="3723842"/>
            <a:ext cx="10658945" cy="30777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4C3C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sz="1400" b="1" i="1">
                <a:latin typeface="Aparajita"/>
                <a:ea typeface="Aparajita"/>
                <a:cs typeface="Aparajita"/>
                <a:sym typeface="Aparajita"/>
              </a:defRPr>
            </a:pPr>
            <a:r>
              <a:rPr lang="fr-FR" dirty="0">
                <a:latin typeface="Tenorite" panose="00000500000000000000" pitchFamily="2" charset="0"/>
              </a:rPr>
              <a:t>ZYMAFLORE</a:t>
            </a:r>
            <a:r>
              <a:rPr lang="fr-FR" baseline="30000" dirty="0">
                <a:latin typeface="Tenorite" panose="00000500000000000000" pitchFamily="2" charset="0"/>
              </a:rPr>
              <a:t>®</a:t>
            </a:r>
            <a:r>
              <a:rPr lang="fr-FR" dirty="0">
                <a:latin typeface="Tenorite" panose="00000500000000000000" pitchFamily="2" charset="0"/>
              </a:rPr>
              <a:t> XAROM</a:t>
            </a:r>
            <a:r>
              <a:rPr dirty="0">
                <a:latin typeface="Tenorite" panose="00000500000000000000" pitchFamily="2" charset="0"/>
              </a:rPr>
              <a:t> 20</a:t>
            </a:r>
            <a:r>
              <a:rPr lang="fr-FR" dirty="0">
                <a:latin typeface="Tenorite" panose="00000500000000000000" pitchFamily="2" charset="0"/>
              </a:rPr>
              <a:t> </a:t>
            </a:r>
            <a:r>
              <a:rPr dirty="0">
                <a:latin typeface="Tenorite" panose="00000500000000000000" pitchFamily="2" charset="0"/>
              </a:rPr>
              <a:t>g/</a:t>
            </a:r>
            <a:r>
              <a:rPr dirty="0" err="1">
                <a:latin typeface="Tenorite" panose="00000500000000000000" pitchFamily="2" charset="0"/>
              </a:rPr>
              <a:t>hL</a:t>
            </a:r>
            <a:r>
              <a:rPr dirty="0">
                <a:latin typeface="Tenorite" panose="00000500000000000000" pitchFamily="2" charset="0"/>
              </a:rPr>
              <a:t>+ </a:t>
            </a:r>
            <a:r>
              <a:rPr lang="fr-FR" dirty="0">
                <a:latin typeface="Tenorite" panose="00000500000000000000" pitchFamily="2" charset="0"/>
              </a:rPr>
              <a:t>SUPERSTART</a:t>
            </a:r>
            <a:r>
              <a:rPr lang="fr-FR" baseline="30000" dirty="0">
                <a:latin typeface="Tenorite" panose="00000500000000000000" pitchFamily="2" charset="0"/>
              </a:rPr>
              <a:t>®</a:t>
            </a:r>
            <a:r>
              <a:rPr lang="fr-FR" dirty="0">
                <a:latin typeface="Tenorite" panose="00000500000000000000" pitchFamily="2" charset="0"/>
              </a:rPr>
              <a:t> BLANC </a:t>
            </a:r>
            <a:r>
              <a:rPr dirty="0">
                <a:latin typeface="Tenorite" panose="00000500000000000000" pitchFamily="2" charset="0"/>
              </a:rPr>
              <a:t>20</a:t>
            </a:r>
            <a:r>
              <a:rPr lang="fr-FR" dirty="0">
                <a:latin typeface="Tenorite" panose="00000500000000000000" pitchFamily="2" charset="0"/>
              </a:rPr>
              <a:t> </a:t>
            </a:r>
            <a:r>
              <a:rPr dirty="0">
                <a:latin typeface="Tenorite" panose="00000500000000000000" pitchFamily="2" charset="0"/>
              </a:rPr>
              <a:t>g/</a:t>
            </a:r>
            <a:r>
              <a:rPr dirty="0" err="1">
                <a:latin typeface="Tenorite" panose="00000500000000000000" pitchFamily="2" charset="0"/>
              </a:rPr>
              <a:t>hL</a:t>
            </a:r>
            <a:r>
              <a:rPr lang="fr-FR" dirty="0">
                <a:latin typeface="Tenorite" panose="00000500000000000000" pitchFamily="2" charset="0"/>
              </a:rPr>
              <a:t> + Nutrition : OAD LAFFORT</a:t>
            </a:r>
            <a:r>
              <a:rPr lang="fr-FR" baseline="30000" dirty="0">
                <a:latin typeface="Tenorite" panose="00000500000000000000" pitchFamily="2" charset="0"/>
              </a:rPr>
              <a:t>®</a:t>
            </a:r>
            <a:endParaRPr dirty="0">
              <a:latin typeface="Tenorite" panose="00000500000000000000" pitchFamily="2" charset="0"/>
            </a:endParaRPr>
          </a:p>
        </p:txBody>
      </p:sp>
      <p:grpSp>
        <p:nvGrpSpPr>
          <p:cNvPr id="19" name="ZoneTexte 51">
            <a:extLst>
              <a:ext uri="{FF2B5EF4-FFF2-40B4-BE49-F238E27FC236}">
                <a16:creationId xmlns:a16="http://schemas.microsoft.com/office/drawing/2014/main" id="{5FC032F7-7D62-9D2A-359B-6AC742A67F20}"/>
              </a:ext>
            </a:extLst>
          </p:cNvPr>
          <p:cNvGrpSpPr/>
          <p:nvPr/>
        </p:nvGrpSpPr>
        <p:grpSpPr>
          <a:xfrm>
            <a:off x="216853" y="4147634"/>
            <a:ext cx="2387907" cy="340521"/>
            <a:chOff x="0" y="0"/>
            <a:chExt cx="2387906" cy="340519"/>
          </a:xfrm>
          <a:solidFill>
            <a:srgbClr val="005745"/>
          </a:solidFill>
        </p:grpSpPr>
        <p:sp>
          <p:nvSpPr>
            <p:cNvPr id="20" name="Rectangle aux angles arrondis">
              <a:extLst>
                <a:ext uri="{FF2B5EF4-FFF2-40B4-BE49-F238E27FC236}">
                  <a16:creationId xmlns:a16="http://schemas.microsoft.com/office/drawing/2014/main" id="{A5AA4939-CADF-8AF3-F2C6-5DCC58079565}"/>
                </a:ext>
              </a:extLst>
            </p:cNvPr>
            <p:cNvSpPr/>
            <p:nvPr/>
          </p:nvSpPr>
          <p:spPr>
            <a:xfrm>
              <a:off x="0" y="0"/>
              <a:ext cx="2387906" cy="340519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21" name="Polymust Rosé 70g/hL">
              <a:extLst>
                <a:ext uri="{FF2B5EF4-FFF2-40B4-BE49-F238E27FC236}">
                  <a16:creationId xmlns:a16="http://schemas.microsoft.com/office/drawing/2014/main" id="{45479CE5-6CB1-3932-D224-133D51D78B39}"/>
                </a:ext>
              </a:extLst>
            </p:cNvPr>
            <p:cNvSpPr txBox="1"/>
            <p:nvPr/>
          </p:nvSpPr>
          <p:spPr>
            <a:xfrm>
              <a:off x="68693" y="22972"/>
              <a:ext cx="2250521" cy="3073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1" i="1">
                  <a:latin typeface="Aparajita"/>
                  <a:ea typeface="Aparajita"/>
                  <a:cs typeface="Aparajita"/>
                  <a:sym typeface="Aparajita"/>
                </a:defRPr>
              </a:pPr>
              <a:r>
                <a:rPr lang="fr-FR" dirty="0">
                  <a:solidFill>
                    <a:schemeClr val="bg1"/>
                  </a:solidFill>
                  <a:latin typeface="Tenorite" panose="00000500000000000000" pitchFamily="2" charset="0"/>
                </a:rPr>
                <a:t>POLYMUST</a:t>
              </a: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fr-FR" dirty="0">
                  <a:solidFill>
                    <a:schemeClr val="bg1"/>
                  </a:solidFill>
                  <a:latin typeface="Tenorite" panose="00000500000000000000" pitchFamily="2" charset="0"/>
                </a:rPr>
                <a:t> ROSÉ </a:t>
              </a:r>
              <a:r>
                <a:rPr dirty="0">
                  <a:solidFill>
                    <a:schemeClr val="bg1"/>
                  </a:solidFill>
                  <a:latin typeface="Tenorite" panose="00000500000000000000" pitchFamily="2" charset="0"/>
                </a:rPr>
                <a:t>70</a:t>
              </a:r>
              <a:r>
                <a:rPr lang="fr-FR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  <a:r>
                <a:rPr dirty="0">
                  <a:solidFill>
                    <a:schemeClr val="bg1"/>
                  </a:solidFill>
                  <a:latin typeface="Tenorite" panose="00000500000000000000" pitchFamily="2" charset="0"/>
                </a:rPr>
                <a:t>g/</a:t>
              </a:r>
              <a:r>
                <a:rPr dirty="0" err="1">
                  <a:solidFill>
                    <a:schemeClr val="bg1"/>
                  </a:solidFill>
                  <a:latin typeface="Tenorite" panose="00000500000000000000" pitchFamily="2" charset="0"/>
                </a:rPr>
                <a:t>hL</a:t>
              </a:r>
              <a:r>
                <a:rPr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</a:p>
          </p:txBody>
        </p:sp>
      </p:grpSp>
      <p:grpSp>
        <p:nvGrpSpPr>
          <p:cNvPr id="22" name="ZoneTexte 52">
            <a:extLst>
              <a:ext uri="{FF2B5EF4-FFF2-40B4-BE49-F238E27FC236}">
                <a16:creationId xmlns:a16="http://schemas.microsoft.com/office/drawing/2014/main" id="{A2CA3CB1-63AF-B328-675B-DDEE96E94576}"/>
              </a:ext>
            </a:extLst>
          </p:cNvPr>
          <p:cNvGrpSpPr/>
          <p:nvPr/>
        </p:nvGrpSpPr>
        <p:grpSpPr>
          <a:xfrm>
            <a:off x="5391574" y="4151366"/>
            <a:ext cx="2387907" cy="340520"/>
            <a:chOff x="0" y="0"/>
            <a:chExt cx="2387905" cy="340518"/>
          </a:xfrm>
          <a:solidFill>
            <a:srgbClr val="005745"/>
          </a:solidFill>
        </p:grpSpPr>
        <p:sp>
          <p:nvSpPr>
            <p:cNvPr id="23" name="Rectangle aux angles arrondis">
              <a:extLst>
                <a:ext uri="{FF2B5EF4-FFF2-40B4-BE49-F238E27FC236}">
                  <a16:creationId xmlns:a16="http://schemas.microsoft.com/office/drawing/2014/main" id="{B139A6DF-09E3-0BF4-3C76-31B073F21BC5}"/>
                </a:ext>
              </a:extLst>
            </p:cNvPr>
            <p:cNvSpPr/>
            <p:nvPr/>
          </p:nvSpPr>
          <p:spPr>
            <a:xfrm>
              <a:off x="0" y="0"/>
              <a:ext cx="2387906" cy="340519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24" name="Polymust Rosé 70g/hL">
              <a:extLst>
                <a:ext uri="{FF2B5EF4-FFF2-40B4-BE49-F238E27FC236}">
                  <a16:creationId xmlns:a16="http://schemas.microsoft.com/office/drawing/2014/main" id="{B58241EC-68FA-0C09-D325-6C5312882DC3}"/>
                </a:ext>
              </a:extLst>
            </p:cNvPr>
            <p:cNvSpPr txBox="1"/>
            <p:nvPr/>
          </p:nvSpPr>
          <p:spPr>
            <a:xfrm>
              <a:off x="68693" y="22972"/>
              <a:ext cx="2250521" cy="3073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1" i="1">
                  <a:latin typeface="Aparajita"/>
                  <a:ea typeface="Aparajita"/>
                  <a:cs typeface="Aparajita"/>
                  <a:sym typeface="Aparajita"/>
                </a:defRPr>
              </a:pPr>
              <a:r>
                <a:rPr lang="fr-FR" dirty="0">
                  <a:solidFill>
                    <a:schemeClr val="bg1"/>
                  </a:solidFill>
                  <a:latin typeface="Tenorite" panose="00000500000000000000" pitchFamily="2" charset="0"/>
                </a:rPr>
                <a:t>Casei Plus 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70</a:t>
              </a:r>
              <a:r>
                <a:rPr lang="fr-FR"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g/</a:t>
              </a:r>
              <a:r>
                <a:rPr b="0" dirty="0" err="1">
                  <a:solidFill>
                    <a:schemeClr val="bg1"/>
                  </a:solidFill>
                  <a:latin typeface="Tenorite" panose="00000500000000000000" pitchFamily="2" charset="0"/>
                </a:rPr>
                <a:t>hL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</a:p>
          </p:txBody>
        </p:sp>
      </p:grpSp>
      <p:grpSp>
        <p:nvGrpSpPr>
          <p:cNvPr id="25" name="ZoneTexte 53">
            <a:extLst>
              <a:ext uri="{FF2B5EF4-FFF2-40B4-BE49-F238E27FC236}">
                <a16:creationId xmlns:a16="http://schemas.microsoft.com/office/drawing/2014/main" id="{B720C7E0-D9D1-A7F3-5F9C-A3C6098F6B55}"/>
              </a:ext>
            </a:extLst>
          </p:cNvPr>
          <p:cNvGrpSpPr/>
          <p:nvPr/>
        </p:nvGrpSpPr>
        <p:grpSpPr>
          <a:xfrm>
            <a:off x="9690044" y="4145325"/>
            <a:ext cx="2387907" cy="340520"/>
            <a:chOff x="0" y="0"/>
            <a:chExt cx="2387905" cy="340518"/>
          </a:xfrm>
          <a:solidFill>
            <a:srgbClr val="005745"/>
          </a:solidFill>
        </p:grpSpPr>
        <p:sp>
          <p:nvSpPr>
            <p:cNvPr id="26" name="Rectangle aux angles arrondis">
              <a:extLst>
                <a:ext uri="{FF2B5EF4-FFF2-40B4-BE49-F238E27FC236}">
                  <a16:creationId xmlns:a16="http://schemas.microsoft.com/office/drawing/2014/main" id="{E0DFFE9A-5F2C-E38E-F6B3-E051A6ACCCDA}"/>
                </a:ext>
              </a:extLst>
            </p:cNvPr>
            <p:cNvSpPr/>
            <p:nvPr/>
          </p:nvSpPr>
          <p:spPr>
            <a:xfrm>
              <a:off x="0" y="0"/>
              <a:ext cx="2387906" cy="340519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27" name="COL2021 70g/hL">
              <a:extLst>
                <a:ext uri="{FF2B5EF4-FFF2-40B4-BE49-F238E27FC236}">
                  <a16:creationId xmlns:a16="http://schemas.microsoft.com/office/drawing/2014/main" id="{B9D48601-D458-464B-E4FE-8ED60ADC1758}"/>
                </a:ext>
              </a:extLst>
            </p:cNvPr>
            <p:cNvSpPr txBox="1"/>
            <p:nvPr/>
          </p:nvSpPr>
          <p:spPr>
            <a:xfrm>
              <a:off x="68693" y="22972"/>
              <a:ext cx="2250521" cy="307341"/>
            </a:xfrm>
            <a:prstGeom prst="rect">
              <a:avLst/>
            </a:prstGeom>
            <a:solidFill>
              <a:srgbClr val="FF00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1" i="1">
                  <a:latin typeface="Aparajita"/>
                  <a:ea typeface="Aparajita"/>
                  <a:cs typeface="Aparajita"/>
                  <a:sym typeface="Aparajita"/>
                </a:defRPr>
              </a:pPr>
              <a:r>
                <a:rPr lang="fr-FR"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OENOFINE</a:t>
              </a: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fr-FR"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 PINK</a:t>
              </a:r>
              <a:r>
                <a:rPr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70</a:t>
              </a:r>
              <a:r>
                <a:rPr lang="fr-FR"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g/</a:t>
              </a:r>
              <a:r>
                <a:rPr b="0" dirty="0" err="1">
                  <a:solidFill>
                    <a:schemeClr val="bg1"/>
                  </a:solidFill>
                  <a:latin typeface="Tenorite" panose="00000500000000000000" pitchFamily="2" charset="0"/>
                </a:rPr>
                <a:t>hL</a:t>
              </a:r>
              <a:r>
                <a:rPr b="0" dirty="0">
                  <a:solidFill>
                    <a:schemeClr val="bg1"/>
                  </a:solidFill>
                  <a:latin typeface="Tenorite" panose="00000500000000000000" pitchFamily="2" charset="0"/>
                </a:rPr>
                <a:t> </a:t>
              </a:r>
            </a:p>
          </p:txBody>
        </p:sp>
      </p:grpSp>
      <p:pic>
        <p:nvPicPr>
          <p:cNvPr id="28" name="Image 57" descr="Image 57">
            <a:extLst>
              <a:ext uri="{FF2B5EF4-FFF2-40B4-BE49-F238E27FC236}">
                <a16:creationId xmlns:a16="http://schemas.microsoft.com/office/drawing/2014/main" id="{BF03FF06-9638-7F20-FD99-6846C4FC3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078" y="4604083"/>
            <a:ext cx="674435" cy="121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 67" descr="Image 67">
            <a:extLst>
              <a:ext uri="{FF2B5EF4-FFF2-40B4-BE49-F238E27FC236}">
                <a16:creationId xmlns:a16="http://schemas.microsoft.com/office/drawing/2014/main" id="{E2FF7050-7D0D-215F-1BCE-DCAEA3790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780" y="4558679"/>
            <a:ext cx="674437" cy="121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1" name="ZoneTexte 69">
            <a:extLst>
              <a:ext uri="{FF2B5EF4-FFF2-40B4-BE49-F238E27FC236}">
                <a16:creationId xmlns:a16="http://schemas.microsoft.com/office/drawing/2014/main" id="{186ADFBC-A9FF-9B72-FE81-5884CC00B74C}"/>
              </a:ext>
            </a:extLst>
          </p:cNvPr>
          <p:cNvSpPr txBox="1"/>
          <p:nvPr/>
        </p:nvSpPr>
        <p:spPr>
          <a:xfrm>
            <a:off x="11298414" y="5372946"/>
            <a:ext cx="8932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Tenorite" panose="00000500000000000000" pitchFamily="2" charset="0"/>
              </a:rPr>
              <a:t>2 </a:t>
            </a:r>
            <a:r>
              <a:rPr dirty="0" err="1">
                <a:latin typeface="Tenorite" panose="00000500000000000000" pitchFamily="2" charset="0"/>
              </a:rPr>
              <a:t>hL</a:t>
            </a:r>
            <a:endParaRPr dirty="0">
              <a:latin typeface="Tenorite" panose="00000500000000000000" pitchFamily="2" charset="0"/>
            </a:endParaRPr>
          </a:p>
        </p:txBody>
      </p:sp>
      <p:pic>
        <p:nvPicPr>
          <p:cNvPr id="32" name="Image 70" descr="Image 70">
            <a:extLst>
              <a:ext uri="{FF2B5EF4-FFF2-40B4-BE49-F238E27FC236}">
                <a16:creationId xmlns:a16="http://schemas.microsoft.com/office/drawing/2014/main" id="{507EF501-1F27-D583-C814-C9ED85EAE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590" y="4615180"/>
            <a:ext cx="674434" cy="1212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ZoneTexte 72">
            <a:extLst>
              <a:ext uri="{FF2B5EF4-FFF2-40B4-BE49-F238E27FC236}">
                <a16:creationId xmlns:a16="http://schemas.microsoft.com/office/drawing/2014/main" id="{F2C68C4D-415A-A80F-1A15-3555F1F6D9BA}"/>
              </a:ext>
            </a:extLst>
          </p:cNvPr>
          <p:cNvSpPr txBox="1"/>
          <p:nvPr/>
        </p:nvSpPr>
        <p:spPr>
          <a:xfrm>
            <a:off x="1818031" y="5395695"/>
            <a:ext cx="8931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Tenorite" panose="00000500000000000000" pitchFamily="2" charset="0"/>
              </a:rPr>
              <a:t>2 </a:t>
            </a:r>
            <a:r>
              <a:rPr dirty="0" err="1">
                <a:latin typeface="Tenorite" panose="00000500000000000000" pitchFamily="2" charset="0"/>
              </a:rPr>
              <a:t>hL</a:t>
            </a:r>
            <a:endParaRPr dirty="0">
              <a:latin typeface="Tenorite" panose="00000500000000000000" pitchFamily="2" charset="0"/>
            </a:endParaRPr>
          </a:p>
        </p:txBody>
      </p:sp>
      <p:sp>
        <p:nvSpPr>
          <p:cNvPr id="34" name="ZoneTexte 75">
            <a:extLst>
              <a:ext uri="{FF2B5EF4-FFF2-40B4-BE49-F238E27FC236}">
                <a16:creationId xmlns:a16="http://schemas.microsoft.com/office/drawing/2014/main" id="{01EE5AE1-37D2-4311-DAC7-A51AFC032222}"/>
              </a:ext>
            </a:extLst>
          </p:cNvPr>
          <p:cNvSpPr txBox="1"/>
          <p:nvPr/>
        </p:nvSpPr>
        <p:spPr>
          <a:xfrm>
            <a:off x="6975042" y="5333692"/>
            <a:ext cx="89319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Tenorite" panose="00000500000000000000" pitchFamily="2" charset="0"/>
              </a:rPr>
              <a:t>2 </a:t>
            </a:r>
            <a:r>
              <a:rPr dirty="0" err="1">
                <a:latin typeface="Tenorite" panose="00000500000000000000" pitchFamily="2" charset="0"/>
              </a:rPr>
              <a:t>hL</a:t>
            </a:r>
            <a:endParaRPr dirty="0">
              <a:latin typeface="Tenorite" panose="00000500000000000000" pitchFamily="2" charset="0"/>
            </a:endParaRPr>
          </a:p>
        </p:txBody>
      </p:sp>
      <p:sp>
        <p:nvSpPr>
          <p:cNvPr id="35" name="ZoneTexte 85">
            <a:extLst>
              <a:ext uri="{FF2B5EF4-FFF2-40B4-BE49-F238E27FC236}">
                <a16:creationId xmlns:a16="http://schemas.microsoft.com/office/drawing/2014/main" id="{516FC541-53CC-F23E-8C96-B6E0CB081096}"/>
              </a:ext>
            </a:extLst>
          </p:cNvPr>
          <p:cNvSpPr txBox="1"/>
          <p:nvPr/>
        </p:nvSpPr>
        <p:spPr>
          <a:xfrm>
            <a:off x="7087860" y="1329751"/>
            <a:ext cx="349621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i="1">
                <a:latin typeface="Aparajita"/>
                <a:ea typeface="Aparajita"/>
                <a:cs typeface="Aparajita"/>
                <a:sym typeface="Aparajita"/>
              </a:defRPr>
            </a:lvl1pPr>
          </a:lstStyle>
          <a:p>
            <a:r>
              <a:rPr sz="1000" dirty="0">
                <a:latin typeface="Tenorite" panose="00000500000000000000" pitchFamily="2" charset="0"/>
              </a:rPr>
              <a:t>TAVP / AT / pH / SO</a:t>
            </a:r>
            <a:r>
              <a:rPr sz="1000" baseline="-25000" dirty="0">
                <a:latin typeface="Tenorite" panose="00000500000000000000" pitchFamily="2" charset="0"/>
              </a:rPr>
              <a:t>2</a:t>
            </a:r>
            <a:r>
              <a:rPr sz="1000" dirty="0">
                <a:latin typeface="Tenorite" panose="00000500000000000000" pitchFamily="2" charset="0"/>
              </a:rPr>
              <a:t>L / SO</a:t>
            </a:r>
            <a:r>
              <a:rPr sz="1000" baseline="-25000" dirty="0">
                <a:latin typeface="Tenorite" panose="00000500000000000000" pitchFamily="2" charset="0"/>
              </a:rPr>
              <a:t>2</a:t>
            </a:r>
            <a:r>
              <a:rPr sz="1000" dirty="0">
                <a:latin typeface="Tenorite" panose="00000500000000000000" pitchFamily="2" charset="0"/>
              </a:rPr>
              <a:t>T / AV / </a:t>
            </a:r>
            <a:r>
              <a:rPr sz="1000" dirty="0" err="1">
                <a:latin typeface="Tenorite" panose="00000500000000000000" pitchFamily="2" charset="0"/>
              </a:rPr>
              <a:t>A.malique</a:t>
            </a:r>
            <a:r>
              <a:rPr sz="1000" dirty="0">
                <a:latin typeface="Tenorite" panose="00000500000000000000" pitchFamily="2" charset="0"/>
              </a:rPr>
              <a:t> / ICM / </a:t>
            </a:r>
            <a:r>
              <a:rPr sz="1000" dirty="0" err="1">
                <a:latin typeface="Tenorite" panose="00000500000000000000" pitchFamily="2" charset="0"/>
              </a:rPr>
              <a:t>CIELab</a:t>
            </a:r>
            <a:endParaRPr sz="1000" dirty="0">
              <a:latin typeface="Tenorite" panose="00000500000000000000" pitchFamily="2" charset="0"/>
            </a:endParaRPr>
          </a:p>
        </p:txBody>
      </p:sp>
      <p:sp>
        <p:nvSpPr>
          <p:cNvPr id="36" name="ZoneTexte 87">
            <a:extLst>
              <a:ext uri="{FF2B5EF4-FFF2-40B4-BE49-F238E27FC236}">
                <a16:creationId xmlns:a16="http://schemas.microsoft.com/office/drawing/2014/main" id="{FDE11C06-2F23-0687-189B-E91DA4F26126}"/>
              </a:ext>
            </a:extLst>
          </p:cNvPr>
          <p:cNvSpPr txBox="1"/>
          <p:nvPr/>
        </p:nvSpPr>
        <p:spPr>
          <a:xfrm>
            <a:off x="988152" y="5914829"/>
            <a:ext cx="621165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i="1">
                <a:latin typeface="Aparajita"/>
                <a:ea typeface="Aparajita"/>
                <a:cs typeface="Aparajita"/>
                <a:sym typeface="Aparajita"/>
              </a:defRPr>
            </a:lvl1pPr>
          </a:lstStyle>
          <a:p>
            <a:pPr algn="ctr"/>
            <a:r>
              <a:rPr lang="fr-FR" sz="1400" b="1" dirty="0">
                <a:latin typeface="Tenorite" panose="00000500000000000000" pitchFamily="2" charset="0"/>
              </a:rPr>
              <a:t>Fin de FA avant et après sulfitage</a:t>
            </a:r>
          </a:p>
          <a:p>
            <a:pPr algn="ctr"/>
            <a:r>
              <a:rPr sz="1400" dirty="0">
                <a:latin typeface="Tenorite" panose="00000500000000000000" pitchFamily="2" charset="0"/>
              </a:rPr>
              <a:t>TAVP / AT / pH / SO</a:t>
            </a:r>
            <a:r>
              <a:rPr sz="1400" baseline="-25000" dirty="0">
                <a:latin typeface="Tenorite" panose="00000500000000000000" pitchFamily="2" charset="0"/>
              </a:rPr>
              <a:t>2</a:t>
            </a:r>
            <a:r>
              <a:rPr sz="1400" dirty="0">
                <a:latin typeface="Tenorite" panose="00000500000000000000" pitchFamily="2" charset="0"/>
              </a:rPr>
              <a:t>L / SO</a:t>
            </a:r>
            <a:r>
              <a:rPr sz="1400" baseline="-25000" dirty="0">
                <a:latin typeface="Tenorite" panose="00000500000000000000" pitchFamily="2" charset="0"/>
              </a:rPr>
              <a:t>2</a:t>
            </a:r>
            <a:r>
              <a:rPr sz="1400" dirty="0">
                <a:latin typeface="Tenorite" panose="00000500000000000000" pitchFamily="2" charset="0"/>
              </a:rPr>
              <a:t>T / AV / </a:t>
            </a:r>
            <a:r>
              <a:rPr sz="1400" dirty="0" err="1">
                <a:latin typeface="Tenorite" panose="00000500000000000000" pitchFamily="2" charset="0"/>
              </a:rPr>
              <a:t>A.malique</a:t>
            </a:r>
            <a:r>
              <a:rPr sz="1400" dirty="0">
                <a:latin typeface="Tenorite" panose="00000500000000000000" pitchFamily="2" charset="0"/>
              </a:rPr>
              <a:t> / </a:t>
            </a:r>
            <a:r>
              <a:rPr sz="1400" b="1" dirty="0">
                <a:latin typeface="Tenorite" panose="00000500000000000000" pitchFamily="2" charset="0"/>
              </a:rPr>
              <a:t>ICM / </a:t>
            </a:r>
            <a:r>
              <a:rPr sz="1400" b="1" dirty="0" err="1">
                <a:latin typeface="Tenorite" panose="00000500000000000000" pitchFamily="2" charset="0"/>
              </a:rPr>
              <a:t>CIELab</a:t>
            </a:r>
            <a:r>
              <a:rPr lang="fr-FR" sz="1400" b="1" dirty="0">
                <a:latin typeface="Tenorite" panose="00000500000000000000" pitchFamily="2" charset="0"/>
              </a:rPr>
              <a:t> / Thiols /Esters</a:t>
            </a:r>
            <a:endParaRPr sz="1400" b="1" dirty="0">
              <a:latin typeface="Tenorite" panose="00000500000000000000" pitchFamily="2" charset="0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9AC793C-D997-957B-E95B-38496BBD6A0B}"/>
              </a:ext>
            </a:extLst>
          </p:cNvPr>
          <p:cNvCxnSpPr>
            <a:stCxn id="5" idx="2"/>
            <a:endCxn id="12" idx="0"/>
          </p:cNvCxnSpPr>
          <p:nvPr/>
        </p:nvCxnSpPr>
        <p:spPr>
          <a:xfrm flipH="1">
            <a:off x="1349054" y="2062736"/>
            <a:ext cx="5239241" cy="481324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7F17ED0-F0F0-67DB-0052-B4B09AF94899}"/>
              </a:ext>
            </a:extLst>
          </p:cNvPr>
          <p:cNvCxnSpPr>
            <a:cxnSpLocks/>
            <a:stCxn id="40" idx="0"/>
          </p:cNvCxnSpPr>
          <p:nvPr/>
        </p:nvCxnSpPr>
        <p:spPr>
          <a:xfrm flipH="1">
            <a:off x="6585528" y="1973637"/>
            <a:ext cx="2767" cy="509485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A36BE89-F31F-E664-0308-1FBD2F90D41D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>
            <a:off x="6588295" y="2062736"/>
            <a:ext cx="4295704" cy="436142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ébourbage et division dans 3 cuves filles. Détermination de la turbidité de chaque cuve">
            <a:extLst>
              <a:ext uri="{FF2B5EF4-FFF2-40B4-BE49-F238E27FC236}">
                <a16:creationId xmlns:a16="http://schemas.microsoft.com/office/drawing/2014/main" id="{7E979E55-284F-5014-B0A5-B6742C91F298}"/>
              </a:ext>
            </a:extLst>
          </p:cNvPr>
          <p:cNvSpPr txBox="1"/>
          <p:nvPr/>
        </p:nvSpPr>
        <p:spPr>
          <a:xfrm>
            <a:off x="2973391" y="1973637"/>
            <a:ext cx="7229808" cy="307776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4C3C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i="1">
                <a:latin typeface="Aparajita"/>
                <a:ea typeface="Aparajita"/>
                <a:cs typeface="Aparajita"/>
                <a:sym typeface="Aparajita"/>
              </a:defRPr>
            </a:lvl1pPr>
          </a:lstStyle>
          <a:p>
            <a:r>
              <a:rPr sz="1400" i="0" dirty="0" err="1">
                <a:latin typeface="Tenorite"/>
              </a:rPr>
              <a:t>Débourbage</a:t>
            </a:r>
            <a:r>
              <a:rPr sz="1400" i="0" dirty="0">
                <a:latin typeface="Tenorite"/>
              </a:rPr>
              <a:t> et division </a:t>
            </a:r>
            <a:r>
              <a:rPr lang="fr-FR" sz="1400" i="0" dirty="0">
                <a:latin typeface="Tenorite"/>
              </a:rPr>
              <a:t>en</a:t>
            </a:r>
            <a:r>
              <a:rPr sz="1400" i="0" dirty="0">
                <a:latin typeface="Tenorite"/>
              </a:rPr>
              <a:t> 3 </a:t>
            </a:r>
            <a:r>
              <a:rPr sz="1400" i="0" dirty="0" err="1">
                <a:latin typeface="Tenorite"/>
              </a:rPr>
              <a:t>cuves</a:t>
            </a:r>
            <a:r>
              <a:rPr sz="1400" i="0" dirty="0">
                <a:latin typeface="Tenorite"/>
              </a:rPr>
              <a:t> filles. </a:t>
            </a:r>
            <a:r>
              <a:rPr sz="1400" i="0" dirty="0" err="1">
                <a:latin typeface="Tenorite"/>
              </a:rPr>
              <a:t>Détermination</a:t>
            </a:r>
            <a:r>
              <a:rPr sz="1400" i="0" dirty="0">
                <a:latin typeface="Tenorite"/>
              </a:rPr>
              <a:t> de la </a:t>
            </a:r>
            <a:r>
              <a:rPr sz="1400" i="0" dirty="0" err="1">
                <a:latin typeface="Tenorite"/>
              </a:rPr>
              <a:t>turbidité</a:t>
            </a:r>
            <a:r>
              <a:rPr sz="1400" i="0" dirty="0">
                <a:latin typeface="Tenorite"/>
              </a:rPr>
              <a:t> de </a:t>
            </a:r>
            <a:r>
              <a:rPr sz="1400" i="0" dirty="0" err="1">
                <a:latin typeface="Tenorite"/>
              </a:rPr>
              <a:t>chaque</a:t>
            </a:r>
            <a:r>
              <a:rPr sz="1400" i="0" dirty="0">
                <a:latin typeface="Tenorite"/>
              </a:rPr>
              <a:t> </a:t>
            </a:r>
            <a:r>
              <a:rPr sz="1400" i="0" dirty="0" err="1">
                <a:latin typeface="Tenorite"/>
              </a:rPr>
              <a:t>cuve</a:t>
            </a:r>
            <a:endParaRPr sz="1400" i="0" dirty="0">
              <a:latin typeface="Tenorite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E41D8DB-09A0-85C4-9F95-983E1F058427}"/>
              </a:ext>
            </a:extLst>
          </p:cNvPr>
          <p:cNvCxnSpPr>
            <a:cxnSpLocks/>
            <a:stCxn id="36" idx="3"/>
            <a:endCxn id="42" idx="1"/>
          </p:cNvCxnSpPr>
          <p:nvPr/>
        </p:nvCxnSpPr>
        <p:spPr>
          <a:xfrm>
            <a:off x="7199806" y="6176439"/>
            <a:ext cx="1362310" cy="7008"/>
          </a:xfrm>
          <a:prstGeom prst="straightConnector1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87">
            <a:extLst>
              <a:ext uri="{FF2B5EF4-FFF2-40B4-BE49-F238E27FC236}">
                <a16:creationId xmlns:a16="http://schemas.microsoft.com/office/drawing/2014/main" id="{CD04DB71-0CEB-477D-6F0B-774EE117D498}"/>
              </a:ext>
            </a:extLst>
          </p:cNvPr>
          <p:cNvSpPr txBox="1"/>
          <p:nvPr/>
        </p:nvSpPr>
        <p:spPr>
          <a:xfrm>
            <a:off x="8562116" y="5921837"/>
            <a:ext cx="299588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i="1">
                <a:latin typeface="Aparajita"/>
                <a:ea typeface="Aparajita"/>
                <a:cs typeface="Aparajita"/>
                <a:sym typeface="Aparajita"/>
              </a:defRPr>
            </a:lvl1pPr>
          </a:lstStyle>
          <a:p>
            <a:pPr algn="ctr"/>
            <a:r>
              <a:rPr lang="fr-FR" sz="1400" b="1" dirty="0">
                <a:latin typeface="Tenorite" panose="00000500000000000000" pitchFamily="2" charset="0"/>
              </a:rPr>
              <a:t>Après 4 mois</a:t>
            </a:r>
          </a:p>
          <a:p>
            <a:pPr algn="ctr"/>
            <a:r>
              <a:rPr lang="fr-FR" sz="1400" dirty="0">
                <a:latin typeface="Tenorite" panose="00000500000000000000" pitchFamily="2" charset="0"/>
              </a:rPr>
              <a:t> </a:t>
            </a:r>
            <a:r>
              <a:rPr sz="1400" b="1" dirty="0">
                <a:latin typeface="Tenorite" panose="00000500000000000000" pitchFamily="2" charset="0"/>
              </a:rPr>
              <a:t>SO</a:t>
            </a:r>
            <a:r>
              <a:rPr sz="1400" b="1" baseline="-25000" dirty="0">
                <a:latin typeface="Tenorite" panose="00000500000000000000" pitchFamily="2" charset="0"/>
              </a:rPr>
              <a:t>2</a:t>
            </a:r>
            <a:r>
              <a:rPr sz="1400" b="1" dirty="0">
                <a:latin typeface="Tenorite" panose="00000500000000000000" pitchFamily="2" charset="0"/>
              </a:rPr>
              <a:t>L / SO</a:t>
            </a:r>
            <a:r>
              <a:rPr sz="1400" b="1" baseline="-25000" dirty="0">
                <a:latin typeface="Tenorite" panose="00000500000000000000" pitchFamily="2" charset="0"/>
              </a:rPr>
              <a:t>2</a:t>
            </a:r>
            <a:r>
              <a:rPr sz="1400" b="1" dirty="0">
                <a:latin typeface="Tenorite" panose="00000500000000000000" pitchFamily="2" charset="0"/>
              </a:rPr>
              <a:t>T / AV / ICM / </a:t>
            </a:r>
            <a:r>
              <a:rPr sz="1400" b="1" dirty="0" err="1">
                <a:latin typeface="Tenorite" panose="00000500000000000000" pitchFamily="2" charset="0"/>
              </a:rPr>
              <a:t>CIELab</a:t>
            </a:r>
            <a:endParaRPr sz="1400" b="1" dirty="0">
              <a:latin typeface="Tenorite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3DBC10-F9E6-EE1E-88DA-F00332641A0D}"/>
              </a:ext>
            </a:extLst>
          </p:cNvPr>
          <p:cNvSpPr/>
          <p:nvPr/>
        </p:nvSpPr>
        <p:spPr>
          <a:xfrm>
            <a:off x="899059" y="5921837"/>
            <a:ext cx="10697918" cy="491293"/>
          </a:xfrm>
          <a:prstGeom prst="rect">
            <a:avLst/>
          </a:prstGeom>
          <a:noFill/>
          <a:ln>
            <a:solidFill>
              <a:srgbClr val="00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itre 9">
            <a:extLst>
              <a:ext uri="{FF2B5EF4-FFF2-40B4-BE49-F238E27FC236}">
                <a16:creationId xmlns:a16="http://schemas.microsoft.com/office/drawing/2014/main" id="{D0372BC8-79D4-524C-DC93-FA0928CDF57B}"/>
              </a:ext>
            </a:extLst>
          </p:cNvPr>
          <p:cNvSpPr txBox="1">
            <a:spLocks/>
          </p:cNvSpPr>
          <p:nvPr/>
        </p:nvSpPr>
        <p:spPr>
          <a:xfrm>
            <a:off x="2305698" y="169116"/>
            <a:ext cx="12192000" cy="299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92929"/>
                </a:solidFill>
                <a:latin typeface="Tenorite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PINK | Développement sur le terrain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7E85628-543F-0901-9615-49E06C00E5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115009-FB83-7C96-C72E-74F220277CCF}"/>
              </a:ext>
            </a:extLst>
          </p:cNvPr>
          <p:cNvSpPr txBox="1"/>
          <p:nvPr/>
        </p:nvSpPr>
        <p:spPr>
          <a:xfrm>
            <a:off x="1491913" y="4546405"/>
            <a:ext cx="156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enorite" panose="00000500000000000000" pitchFamily="2" charset="0"/>
              </a:rPr>
              <a:t>1/3 de la fermentation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3CF0E-765B-E5E0-5966-EE8F6D1FFE1E}"/>
              </a:ext>
            </a:extLst>
          </p:cNvPr>
          <p:cNvSpPr txBox="1"/>
          <p:nvPr/>
        </p:nvSpPr>
        <p:spPr>
          <a:xfrm>
            <a:off x="6670169" y="4528362"/>
            <a:ext cx="156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enorite" panose="00000500000000000000" pitchFamily="2" charset="0"/>
              </a:rPr>
              <a:t>1/3 de la fermentation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102FCA7-3DF5-EB6E-DB22-C212E057990F}"/>
              </a:ext>
            </a:extLst>
          </p:cNvPr>
          <p:cNvSpPr txBox="1"/>
          <p:nvPr/>
        </p:nvSpPr>
        <p:spPr>
          <a:xfrm>
            <a:off x="10928505" y="4587178"/>
            <a:ext cx="156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enorite" panose="00000500000000000000" pitchFamily="2" charset="0"/>
              </a:rPr>
              <a:t>1/3 de la fermentation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803C1BE-C91D-75ED-9467-A90275D58384}"/>
              </a:ext>
            </a:extLst>
          </p:cNvPr>
          <p:cNvSpPr/>
          <p:nvPr/>
        </p:nvSpPr>
        <p:spPr>
          <a:xfrm>
            <a:off x="3102723" y="4757762"/>
            <a:ext cx="1761396" cy="769442"/>
          </a:xfrm>
          <a:prstGeom prst="ellipse">
            <a:avLst/>
          </a:prstGeom>
          <a:solidFill>
            <a:schemeClr val="bg1"/>
          </a:solidFill>
          <a:ln>
            <a:solidFill>
              <a:srgbClr val="003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362A"/>
                </a:solidFill>
                <a:latin typeface="Tenorite" panose="00000500000000000000" pitchFamily="2" charset="0"/>
              </a:rPr>
              <a:t>Protocole trad. de la cave.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796B5C68-F717-62BE-D025-BBD9E6084E7F}"/>
              </a:ext>
            </a:extLst>
          </p:cNvPr>
          <p:cNvCxnSpPr>
            <a:stCxn id="2" idx="1"/>
            <a:endCxn id="20" idx="3"/>
          </p:cNvCxnSpPr>
          <p:nvPr/>
        </p:nvCxnSpPr>
        <p:spPr>
          <a:xfrm flipH="1" flipV="1">
            <a:off x="2604760" y="4317895"/>
            <a:ext cx="755913" cy="552549"/>
          </a:xfrm>
          <a:prstGeom prst="straightConnector1">
            <a:avLst/>
          </a:prstGeom>
          <a:ln>
            <a:solidFill>
              <a:srgbClr val="003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81F66E52-A33C-4DE3-B6C5-42BE04D3E72C}"/>
              </a:ext>
            </a:extLst>
          </p:cNvPr>
          <p:cNvCxnSpPr>
            <a:stCxn id="2" idx="7"/>
            <a:endCxn id="23" idx="1"/>
          </p:cNvCxnSpPr>
          <p:nvPr/>
        </p:nvCxnSpPr>
        <p:spPr>
          <a:xfrm flipV="1">
            <a:off x="4606169" y="4321627"/>
            <a:ext cx="785405" cy="548817"/>
          </a:xfrm>
          <a:prstGeom prst="straightConnector1">
            <a:avLst/>
          </a:prstGeom>
          <a:ln>
            <a:solidFill>
              <a:srgbClr val="003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1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5E8B820-6CF5-4C20-0466-5093012736C8}"/>
              </a:ext>
            </a:extLst>
          </p:cNvPr>
          <p:cNvSpPr txBox="1"/>
          <p:nvPr/>
        </p:nvSpPr>
        <p:spPr>
          <a:xfrm>
            <a:off x="279310" y="734840"/>
            <a:ext cx="61003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Grenache rosé 2022, TAV = 11,51 - AT=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4,43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- pH = 3,1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Syrah rosé 2022, 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TAV = 12,93 - AT= 3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,3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- pH = 3,29</a:t>
            </a:r>
          </a:p>
          <a:p>
            <a:pPr algn="l"/>
            <a:endParaRPr lang="fr-FR" sz="1800" dirty="0">
              <a:solidFill>
                <a:schemeClr val="bg1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A372A36-1540-EF46-0686-6942143AE982}"/>
              </a:ext>
            </a:extLst>
          </p:cNvPr>
          <p:cNvSpPr/>
          <p:nvPr/>
        </p:nvSpPr>
        <p:spPr>
          <a:xfrm rot="20563968">
            <a:off x="8902737" y="974303"/>
            <a:ext cx="3320841" cy="3365687"/>
          </a:xfrm>
          <a:prstGeom prst="ellipse">
            <a:avLst/>
          </a:prstGeom>
          <a:noFill/>
          <a:ln>
            <a:solidFill>
              <a:srgbClr val="00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E2E8F0-3CF5-A727-6868-FE53BC229EB1}"/>
              </a:ext>
            </a:extLst>
          </p:cNvPr>
          <p:cNvSpPr/>
          <p:nvPr/>
        </p:nvSpPr>
        <p:spPr>
          <a:xfrm rot="20563968">
            <a:off x="6592672" y="2406550"/>
            <a:ext cx="2588929" cy="2996789"/>
          </a:xfrm>
          <a:prstGeom prst="ellipse">
            <a:avLst/>
          </a:prstGeom>
          <a:noFill/>
          <a:ln>
            <a:solidFill>
              <a:srgbClr val="00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9">
            <a:extLst>
              <a:ext uri="{FF2B5EF4-FFF2-40B4-BE49-F238E27FC236}">
                <a16:creationId xmlns:a16="http://schemas.microsoft.com/office/drawing/2014/main" id="{B1800695-C8C6-BC1A-42E1-066A65FCEAFF}"/>
              </a:ext>
            </a:extLst>
          </p:cNvPr>
          <p:cNvSpPr txBox="1">
            <a:spLocks/>
          </p:cNvSpPr>
          <p:nvPr/>
        </p:nvSpPr>
        <p:spPr>
          <a:xfrm>
            <a:off x="2188966" y="149705"/>
            <a:ext cx="12192000" cy="299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92929"/>
                </a:solidFill>
                <a:latin typeface="Tenorite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PINK | Développement sur le terrain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1D7366-A170-A30C-49D3-8810E97B8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pic>
        <p:nvPicPr>
          <p:cNvPr id="16" name="Image 15" descr="Une image contenant vin, intérieur, verres, meubles&#10;&#10;Description générée automatiquement">
            <a:extLst>
              <a:ext uri="{FF2B5EF4-FFF2-40B4-BE49-F238E27FC236}">
                <a16:creationId xmlns:a16="http://schemas.microsoft.com/office/drawing/2014/main" id="{974DF712-3B83-F4D6-02B4-D0AD85E3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51099" r="63281" b="30218"/>
          <a:stretch/>
        </p:blipFill>
        <p:spPr>
          <a:xfrm>
            <a:off x="10220271" y="2462268"/>
            <a:ext cx="1533123" cy="730683"/>
          </a:xfrm>
          <a:prstGeom prst="rect">
            <a:avLst/>
          </a:prstGeom>
        </p:spPr>
      </p:pic>
      <p:pic>
        <p:nvPicPr>
          <p:cNvPr id="17" name="Image 16" descr="Une image contenant vin, intérieur, verres, meubles&#10;&#10;Description générée automatiquement">
            <a:extLst>
              <a:ext uri="{FF2B5EF4-FFF2-40B4-BE49-F238E27FC236}">
                <a16:creationId xmlns:a16="http://schemas.microsoft.com/office/drawing/2014/main" id="{9EF11166-B04B-F022-0440-F0669B013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8" t="51944" r="6264" b="28853"/>
          <a:stretch/>
        </p:blipFill>
        <p:spPr>
          <a:xfrm>
            <a:off x="7019315" y="3081997"/>
            <a:ext cx="1382383" cy="6940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B57EF44-2051-59FE-E1F2-824B1523E4CF}"/>
              </a:ext>
            </a:extLst>
          </p:cNvPr>
          <p:cNvSpPr txBox="1"/>
          <p:nvPr/>
        </p:nvSpPr>
        <p:spPr>
          <a:xfrm>
            <a:off x="9629862" y="1218264"/>
            <a:ext cx="151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4C3C"/>
                </a:solidFill>
                <a:latin typeface="Tenorite" panose="00000500000000000000" pitchFamily="2" charset="0"/>
              </a:rPr>
              <a:t>Syrah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8CFF7-B299-69C9-A737-37C4750A972D}"/>
              </a:ext>
            </a:extLst>
          </p:cNvPr>
          <p:cNvSpPr txBox="1"/>
          <p:nvPr/>
        </p:nvSpPr>
        <p:spPr>
          <a:xfrm>
            <a:off x="7200791" y="2597681"/>
            <a:ext cx="151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4C3C"/>
                </a:solidFill>
                <a:latin typeface="Tenorite" panose="00000500000000000000" pitchFamily="2" charset="0"/>
              </a:rPr>
              <a:t>Grenache</a:t>
            </a:r>
          </a:p>
        </p:txBody>
      </p:sp>
      <p:sp>
        <p:nvSpPr>
          <p:cNvPr id="20" name="Google Shape;3427;p46">
            <a:extLst>
              <a:ext uri="{FF2B5EF4-FFF2-40B4-BE49-F238E27FC236}">
                <a16:creationId xmlns:a16="http://schemas.microsoft.com/office/drawing/2014/main" id="{2B855FFB-9B06-257D-8080-3538871B0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078" y="4709463"/>
            <a:ext cx="6154586" cy="1413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dirty="0">
                <a:latin typeface="Tenorite"/>
                <a:ea typeface="Bree Serif"/>
                <a:cs typeface="Times New Roman"/>
                <a:sym typeface="Bree Serif"/>
              </a:rPr>
              <a:t>Diminution </a:t>
            </a:r>
            <a:r>
              <a:rPr lang="en" sz="1600" dirty="0">
                <a:latin typeface="Tenorite"/>
                <a:ea typeface="Bree Serif"/>
                <a:cs typeface="Times New Roman"/>
                <a:sym typeface="Bree Serif"/>
              </a:rPr>
              <a:t>systématique</a:t>
            </a:r>
            <a:r>
              <a:rPr lang="en" sz="1600" b="0" dirty="0">
                <a:latin typeface="Tenorite"/>
                <a:ea typeface="Bree Serif"/>
                <a:cs typeface="Times New Roman"/>
                <a:sym typeface="Bree Serif"/>
              </a:rPr>
              <a:t> de l’ICM et des facteurs a* et b*</a:t>
            </a:r>
            <a:br>
              <a:rPr lang="en" sz="1600" b="0" dirty="0">
                <a:ea typeface="Bree Serif"/>
                <a:cs typeface="Times New Roman" panose="02020603050405020304" pitchFamily="18" charset="0"/>
              </a:rPr>
            </a:br>
            <a:endParaRPr lang="fr-FR" sz="1600" b="0" dirty="0">
              <a:ea typeface="Bree Serif"/>
              <a:cs typeface="Times New Roman" panose="02020603050405020304" pitchFamily="18" charset="0"/>
              <a:sym typeface="Bree Serif"/>
            </a:endParaRPr>
          </a:p>
          <a:p>
            <a:pPr marL="5397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OENOFINE</a:t>
            </a:r>
            <a:r>
              <a:rPr lang="fr-FR" sz="1600" b="1" dirty="0"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®</a:t>
            </a: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 PINK:</a:t>
            </a:r>
            <a:b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</a:br>
            <a:r>
              <a:rPr lang="fr-FR" sz="1600" b="1" dirty="0">
                <a:solidFill>
                  <a:srgbClr val="007E66"/>
                </a:solidFill>
                <a:ea typeface="Bree Serif"/>
                <a:cs typeface="Times New Roman" panose="02020603050405020304" pitchFamily="18" charset="0"/>
                <a:sym typeface="Bree Serif"/>
              </a:rPr>
              <a:t>•</a:t>
            </a: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 </a:t>
            </a:r>
            <a: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  <a:t>Forte capacité de décoloration.</a:t>
            </a:r>
            <a:b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</a:br>
            <a:r>
              <a:rPr lang="fr-FR" sz="1600" b="1" dirty="0">
                <a:solidFill>
                  <a:srgbClr val="007E66"/>
                </a:solidFill>
                <a:ea typeface="Bree Serif"/>
                <a:cs typeface="Times New Roman" panose="02020603050405020304" pitchFamily="18" charset="0"/>
                <a:sym typeface="Bree Serif"/>
              </a:rPr>
              <a:t>•</a:t>
            </a: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 </a:t>
            </a:r>
            <a: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  <a:t>Grande capacité à éliminer les composés phénoliques.</a:t>
            </a:r>
            <a:b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</a:br>
            <a:r>
              <a:rPr lang="fr-FR" sz="1600" b="1" dirty="0">
                <a:solidFill>
                  <a:srgbClr val="007E66"/>
                </a:solidFill>
                <a:ea typeface="Bree Serif"/>
                <a:cs typeface="Times New Roman" panose="02020603050405020304" pitchFamily="18" charset="0"/>
                <a:sym typeface="Bree Serif"/>
              </a:rPr>
              <a:t>•</a:t>
            </a: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 </a:t>
            </a:r>
            <a: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  <a:t>Contribution importante sur la brillance.</a:t>
            </a:r>
            <a:b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</a:br>
            <a:r>
              <a:rPr lang="fr-FR" sz="1600" b="1" dirty="0">
                <a:solidFill>
                  <a:srgbClr val="007E66"/>
                </a:solidFill>
                <a:ea typeface="Bree Serif"/>
                <a:cs typeface="Times New Roman" panose="02020603050405020304" pitchFamily="18" charset="0"/>
                <a:sym typeface="Bree Serif"/>
              </a:rPr>
              <a:t>•</a:t>
            </a:r>
            <a:r>
              <a:rPr lang="fr-FR" sz="1600" b="1" dirty="0">
                <a:ea typeface="Bree Serif"/>
                <a:cs typeface="Times New Roman" panose="02020603050405020304" pitchFamily="18" charset="0"/>
                <a:sym typeface="Bree Serif"/>
              </a:rPr>
              <a:t> </a:t>
            </a:r>
            <a: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  <a:t>Effets synergiques des différentes matières premières.</a:t>
            </a:r>
            <a:b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</a:br>
            <a:b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</a:br>
            <a:r>
              <a:rPr lang="fr-FR" sz="1600" dirty="0">
                <a:ea typeface="Bree Serif"/>
                <a:cs typeface="Times New Roman" panose="02020603050405020304" pitchFamily="18" charset="0"/>
                <a:sym typeface="Bree Serif"/>
              </a:rPr>
              <a:t>Adaptation du dosage appliqué?</a:t>
            </a:r>
            <a:endParaRPr lang="fr-FR" sz="1600" b="0" dirty="0">
              <a:ea typeface="Bree Serif"/>
              <a:cs typeface="Bree Serif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11197A-023F-DAC1-7599-1382AC51E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15" y="1587596"/>
            <a:ext cx="5980694" cy="269466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DE792A2-2CA0-B9F7-F80E-5C088EF1CD4E}"/>
              </a:ext>
            </a:extLst>
          </p:cNvPr>
          <p:cNvGrpSpPr/>
          <p:nvPr/>
        </p:nvGrpSpPr>
        <p:grpSpPr>
          <a:xfrm>
            <a:off x="6203231" y="271619"/>
            <a:ext cx="5773412" cy="6333424"/>
            <a:chOff x="6203231" y="271619"/>
            <a:chExt cx="5773412" cy="633342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7DA7EC1-B434-6E8A-B86B-EF512129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3231" y="557287"/>
              <a:ext cx="5773412" cy="6047756"/>
            </a:xfrm>
            <a:prstGeom prst="rect">
              <a:avLst/>
            </a:prstGeom>
          </p:spPr>
        </p:pic>
        <p:pic>
          <p:nvPicPr>
            <p:cNvPr id="4" name="Picture 2" descr="Model of CIELab Color Space: 3-D representation of perceptible color... |  Download Scientific Diagram">
              <a:extLst>
                <a:ext uri="{FF2B5EF4-FFF2-40B4-BE49-F238E27FC236}">
                  <a16:creationId xmlns:a16="http://schemas.microsoft.com/office/drawing/2014/main" id="{D24693E8-9A2A-92D5-C818-D295930B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860" y="271619"/>
              <a:ext cx="1668382" cy="168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5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9">
            <a:extLst>
              <a:ext uri="{FF2B5EF4-FFF2-40B4-BE49-F238E27FC236}">
                <a16:creationId xmlns:a16="http://schemas.microsoft.com/office/drawing/2014/main" id="{ACF61808-DCB1-3B93-10D2-C2961C12654B}"/>
              </a:ext>
            </a:extLst>
          </p:cNvPr>
          <p:cNvSpPr txBox="1">
            <a:spLocks/>
          </p:cNvSpPr>
          <p:nvPr/>
        </p:nvSpPr>
        <p:spPr>
          <a:xfrm>
            <a:off x="2305698" y="169116"/>
            <a:ext cx="12192000" cy="299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92929"/>
                </a:solidFill>
                <a:latin typeface="Tenorite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PINK | Développement sur le terrain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D27094-A672-07DF-72E5-93FEE3E44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7ECB7E-8822-F0B8-CDEB-29EF4ECB0643}"/>
              </a:ext>
            </a:extLst>
          </p:cNvPr>
          <p:cNvSpPr txBox="1"/>
          <p:nvPr/>
        </p:nvSpPr>
        <p:spPr>
          <a:xfrm>
            <a:off x="6375310" y="4593771"/>
            <a:ext cx="581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POLYMUST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ROSÉ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, expression aromatique des thiols et des esters très importante.</a:t>
            </a:r>
          </a:p>
          <a:p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r>
              <a:rPr lang="fr-FR" sz="1400" b="1" dirty="0">
                <a:solidFill>
                  <a:srgbClr val="FF00FF"/>
                </a:solidFill>
                <a:latin typeface="Tenorite" panose="00000500000000000000" pitchFamily="2" charset="0"/>
              </a:rPr>
              <a:t>OENOFINE</a:t>
            </a:r>
            <a:r>
              <a:rPr lang="fr-FR" sz="1400" b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400" b="1" dirty="0">
                <a:solidFill>
                  <a:srgbClr val="FF00FF"/>
                </a:solidFill>
                <a:latin typeface="Tenorite" panose="00000500000000000000" pitchFamily="2" charset="0"/>
              </a:rPr>
              <a:t> PINK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et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CASEI PLUS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ont une expression aromatique similaire.</a:t>
            </a:r>
          </a:p>
          <a:p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Illustrées dans la présentation R&amp;D, des doses de collage élevées pourraient influencer l'expression aromatique.</a:t>
            </a:r>
          </a:p>
          <a:p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Adaptation du dosage appliqué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47CDA34-813D-4E2E-7BF2-419C205F0711}"/>
              </a:ext>
            </a:extLst>
          </p:cNvPr>
          <p:cNvGrpSpPr/>
          <p:nvPr/>
        </p:nvGrpSpPr>
        <p:grpSpPr>
          <a:xfrm>
            <a:off x="266517" y="761472"/>
            <a:ext cx="5822185" cy="6096528"/>
            <a:chOff x="298944" y="592356"/>
            <a:chExt cx="5822185" cy="6096528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B6590BC-9046-E9A6-D449-8EE8E4416068}"/>
                </a:ext>
              </a:extLst>
            </p:cNvPr>
            <p:cNvSpPr/>
            <p:nvPr/>
          </p:nvSpPr>
          <p:spPr>
            <a:xfrm>
              <a:off x="711200" y="1092200"/>
              <a:ext cx="850900" cy="36449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E5D09C8F-DD0E-C299-33CA-A66CCB2B352F}"/>
                </a:ext>
              </a:extLst>
            </p:cNvPr>
            <p:cNvSpPr/>
            <p:nvPr/>
          </p:nvSpPr>
          <p:spPr>
            <a:xfrm>
              <a:off x="3302000" y="2095500"/>
              <a:ext cx="850900" cy="28448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7556DF-9C60-4961-6E2A-33DFF12B6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944" y="592356"/>
              <a:ext cx="5822185" cy="6096528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3DDAFE5-061F-6560-7201-4EAE1244A12C}"/>
              </a:ext>
            </a:extLst>
          </p:cNvPr>
          <p:cNvGrpSpPr/>
          <p:nvPr/>
        </p:nvGrpSpPr>
        <p:grpSpPr>
          <a:xfrm>
            <a:off x="6541048" y="662249"/>
            <a:ext cx="5377138" cy="4005419"/>
            <a:chOff x="6541048" y="662249"/>
            <a:chExt cx="5377138" cy="4005419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37EBBA7-1932-CBC6-AE2A-D83027104078}"/>
                </a:ext>
              </a:extLst>
            </p:cNvPr>
            <p:cNvSpPr/>
            <p:nvPr/>
          </p:nvSpPr>
          <p:spPr>
            <a:xfrm>
              <a:off x="6949440" y="2095499"/>
              <a:ext cx="711200" cy="2193809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B5DA5FE-18AB-85FD-3255-EAEB9932D63C}"/>
                </a:ext>
              </a:extLst>
            </p:cNvPr>
            <p:cNvSpPr/>
            <p:nvPr/>
          </p:nvSpPr>
          <p:spPr>
            <a:xfrm>
              <a:off x="9361214" y="1168683"/>
              <a:ext cx="850900" cy="28448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1AC54AA-9016-7549-D66C-60510B204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1048" y="662249"/>
              <a:ext cx="5377138" cy="4005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1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58DC8FC-9DDE-EB43-FC31-5C549BE8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974" y="139160"/>
            <a:ext cx="12192000" cy="299711"/>
          </a:xfrm>
        </p:spPr>
        <p:txBody>
          <a:bodyPr/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PINK | Mise au point en laboratoire</a:t>
            </a:r>
          </a:p>
        </p:txBody>
      </p:sp>
      <p:sp>
        <p:nvSpPr>
          <p:cNvPr id="9" name="Google Shape;3113;p44">
            <a:extLst>
              <a:ext uri="{FF2B5EF4-FFF2-40B4-BE49-F238E27FC236}">
                <a16:creationId xmlns:a16="http://schemas.microsoft.com/office/drawing/2014/main" id="{6DBA8C9C-FBEF-B695-0DAB-BD76B719732D}"/>
              </a:ext>
            </a:extLst>
          </p:cNvPr>
          <p:cNvSpPr txBox="1"/>
          <p:nvPr/>
        </p:nvSpPr>
        <p:spPr>
          <a:xfrm rot="-893">
            <a:off x="6188146" y="3782293"/>
            <a:ext cx="356171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Moût SYRAH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14 jours, 16°C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ZYMAFLORE</a:t>
            </a:r>
            <a:r>
              <a:rPr lang="fr-FR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®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 X5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SUPERSTART</a:t>
            </a:r>
            <a:r>
              <a:rPr lang="fr-FR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®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 BLANC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Nutrition OAD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LAFFORT</a:t>
            </a:r>
            <a:r>
              <a:rPr lang="fr-FR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®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</p:txBody>
      </p:sp>
      <p:pic>
        <p:nvPicPr>
          <p:cNvPr id="11" name="Google Shape;3114;p44">
            <a:extLst>
              <a:ext uri="{FF2B5EF4-FFF2-40B4-BE49-F238E27FC236}">
                <a16:creationId xmlns:a16="http://schemas.microsoft.com/office/drawing/2014/main" id="{7F56A260-AE62-72DA-D0FB-CF09C9E6BD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242" y="1698480"/>
            <a:ext cx="297900" cy="8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15;p44">
            <a:extLst>
              <a:ext uri="{FF2B5EF4-FFF2-40B4-BE49-F238E27FC236}">
                <a16:creationId xmlns:a16="http://schemas.microsoft.com/office/drawing/2014/main" id="{A8FA08C9-B697-DB34-6CA3-31F941E0E4F4}"/>
              </a:ext>
            </a:extLst>
          </p:cNvPr>
          <p:cNvSpPr txBox="1"/>
          <p:nvPr/>
        </p:nvSpPr>
        <p:spPr>
          <a:xfrm rot="-1055">
            <a:off x="9747931" y="2961641"/>
            <a:ext cx="2164744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Spectrophotomètre</a:t>
            </a:r>
            <a:r>
              <a:rPr lang="en" dirty="0"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 </a:t>
            </a:r>
            <a:endParaRPr dirty="0"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ICM, IP&lt;T, Acides Phénols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CIEL*a*b*</a:t>
            </a:r>
            <a:endParaRPr u="sng" dirty="0"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enorite" panose="00000500000000000000" pitchFamily="2" charset="0"/>
                <a:ea typeface="Zilla Slab"/>
                <a:cs typeface="Times New Roman" panose="02020603050405020304" pitchFamily="18" charset="0"/>
                <a:sym typeface="Zilla Slab"/>
              </a:rPr>
              <a:t>L*, a*, b*, ΔE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Tenorite" panose="00000500000000000000" pitchFamily="2" charset="0"/>
              <a:ea typeface="Zilla Slab"/>
              <a:cs typeface="Times New Roman" panose="02020603050405020304" pitchFamily="18" charset="0"/>
              <a:sym typeface="Zilla Slab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2C051A0-DDEE-D1E5-C51A-B6CAB39949DE}"/>
              </a:ext>
            </a:extLst>
          </p:cNvPr>
          <p:cNvCxnSpPr>
            <a:cxnSpLocks/>
            <a:stCxn id="59" idx="3"/>
            <a:endCxn id="65" idx="1"/>
          </p:cNvCxnSpPr>
          <p:nvPr/>
        </p:nvCxnSpPr>
        <p:spPr>
          <a:xfrm flipV="1">
            <a:off x="6343650" y="3653083"/>
            <a:ext cx="3305181" cy="24870"/>
          </a:xfrm>
          <a:prstGeom prst="straightConnector1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7A94505D-0E50-1AF5-58E2-03118DCD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0C3250CF-F8BF-5653-4493-386AA57B50A0}"/>
              </a:ext>
            </a:extLst>
          </p:cNvPr>
          <p:cNvGrpSpPr/>
          <p:nvPr/>
        </p:nvGrpSpPr>
        <p:grpSpPr>
          <a:xfrm>
            <a:off x="532167" y="1147300"/>
            <a:ext cx="7853836" cy="5209977"/>
            <a:chOff x="4703557" y="732813"/>
            <a:chExt cx="7853836" cy="520997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2DF8922-6204-84ED-0419-72F660AE9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3557" y="1878000"/>
              <a:ext cx="1030061" cy="1030061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201085E-674E-8708-52D0-C040321B6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8469" y="1878000"/>
              <a:ext cx="1030061" cy="103006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2427DFF-54AC-68CB-A435-6C80AB23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1337" y="1878000"/>
              <a:ext cx="1030061" cy="1030061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55EF677-1EB6-9C03-A20C-DCAE496C6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51" y="2960239"/>
              <a:ext cx="1030061" cy="1030061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002F0F3-6430-C360-0032-C1A1971FE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4063" y="2960239"/>
              <a:ext cx="1030061" cy="1030061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2563D3A-BCA0-F8C9-22B9-029CD5BD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6931" y="2960239"/>
              <a:ext cx="1030061" cy="1030061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E4CE5E8-36DC-FF26-56C7-8D4FA3AD9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8542" y="4044576"/>
              <a:ext cx="1030061" cy="103006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BC7BCD2-FAFC-D16E-658E-03203067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454" y="4044576"/>
              <a:ext cx="1030061" cy="1030061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5EC3C69-DBB3-B3D7-0017-86998289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6322" y="4044576"/>
              <a:ext cx="1030061" cy="1030061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F53CC69-6508-5F25-4C12-2954526F7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8248" y="786423"/>
              <a:ext cx="1030061" cy="103006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8AFD41-AB2A-0DB3-118F-BB9ECF11647B}"/>
                </a:ext>
              </a:extLst>
            </p:cNvPr>
            <p:cNvSpPr/>
            <p:nvPr/>
          </p:nvSpPr>
          <p:spPr>
            <a:xfrm>
              <a:off x="4755196" y="3990300"/>
              <a:ext cx="5585352" cy="1084337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BA0620-223D-3C1F-8FB4-CA34473D7B3C}"/>
                </a:ext>
              </a:extLst>
            </p:cNvPr>
            <p:cNvSpPr/>
            <p:nvPr/>
          </p:nvSpPr>
          <p:spPr>
            <a:xfrm>
              <a:off x="4751808" y="2902828"/>
              <a:ext cx="5585352" cy="1084337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1E0A910-21E3-2326-D309-5E745EE114BB}"/>
                </a:ext>
              </a:extLst>
            </p:cNvPr>
            <p:cNvSpPr/>
            <p:nvPr/>
          </p:nvSpPr>
          <p:spPr>
            <a:xfrm>
              <a:off x="4749803" y="1823622"/>
              <a:ext cx="5587357" cy="1084337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376ECA8-E1FB-2B12-73B1-601B9F80669E}"/>
                </a:ext>
              </a:extLst>
            </p:cNvPr>
            <p:cNvSpPr/>
            <p:nvPr/>
          </p:nvSpPr>
          <p:spPr>
            <a:xfrm>
              <a:off x="4752505" y="732813"/>
              <a:ext cx="5588924" cy="1084337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FF1BFC5-4F75-56F2-6DF9-9BD8F536F1DD}"/>
                </a:ext>
              </a:extLst>
            </p:cNvPr>
            <p:cNvSpPr txBox="1"/>
            <p:nvPr/>
          </p:nvSpPr>
          <p:spPr>
            <a:xfrm>
              <a:off x="4986379" y="1123398"/>
              <a:ext cx="75710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Témoin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8226CAE-884B-FDC7-6D51-6EC1D56F984E}"/>
                </a:ext>
              </a:extLst>
            </p:cNvPr>
            <p:cNvSpPr txBox="1"/>
            <p:nvPr/>
          </p:nvSpPr>
          <p:spPr>
            <a:xfrm>
              <a:off x="4986379" y="2130715"/>
              <a:ext cx="7571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VINICLAR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 P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Témoin positif 1, (PVPP 100%)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7053E43-3D9A-76B1-9E98-92A425F86DB2}"/>
                </a:ext>
              </a:extLst>
            </p:cNvPr>
            <p:cNvSpPr txBox="1"/>
            <p:nvPr/>
          </p:nvSpPr>
          <p:spPr>
            <a:xfrm>
              <a:off x="4986379" y="3210218"/>
              <a:ext cx="7571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POLYMUST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 ROSÉ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 </a:t>
              </a:r>
              <a:r>
                <a:rPr lang="fr-FR" sz="1200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Témoin positif 2, (PVPP + </a:t>
              </a:r>
              <a:r>
                <a:rPr lang="fr-FR" sz="1200" dirty="0" err="1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Patatines</a:t>
              </a:r>
              <a:r>
                <a:rPr lang="fr-FR" sz="1200" dirty="0">
                  <a:latin typeface="Tenorite" panose="00000500000000000000" pitchFamily="2" charset="0"/>
                  <a:ea typeface="Bree Serif"/>
                  <a:cs typeface="Times New Roman" panose="02020603050405020304" pitchFamily="18" charset="0"/>
                  <a:sym typeface="Bree Serif"/>
                </a:rPr>
                <a:t>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282692E-FDAA-FFF2-FD57-C9B4091C8C1F}"/>
                </a:ext>
              </a:extLst>
            </p:cNvPr>
            <p:cNvSpPr txBox="1"/>
            <p:nvPr/>
          </p:nvSpPr>
          <p:spPr>
            <a:xfrm>
              <a:off x="4986379" y="4109889"/>
              <a:ext cx="75710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solidFill>
                    <a:srgbClr val="FF00FF"/>
                  </a:solidFill>
                  <a:latin typeface="Tenorite" panose="00000500000000000000" pitchFamily="2" charset="0"/>
                  <a:ea typeface="Zilla Slab"/>
                  <a:cs typeface="Times New Roman" panose="02020603050405020304" pitchFamily="18" charset="0"/>
                  <a:sym typeface="Bree Serif"/>
                </a:rPr>
                <a:t>OENOFINE</a:t>
              </a:r>
              <a:r>
                <a:rPr lang="fr-FR" sz="1200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fr-FR" sz="1200" b="1" dirty="0">
                  <a:solidFill>
                    <a:srgbClr val="FF00FF"/>
                  </a:solidFill>
                  <a:latin typeface="Tenorite" panose="00000500000000000000" pitchFamily="2" charset="0"/>
                  <a:ea typeface="Zilla Slab"/>
                  <a:cs typeface="Times New Roman" panose="02020603050405020304" pitchFamily="18" charset="0"/>
                  <a:sym typeface="Bree Serif"/>
                </a:rPr>
                <a:t> PINK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 err="1">
                  <a:latin typeface="Tenorite" panose="00000500000000000000" pitchFamily="2" charset="0"/>
                  <a:ea typeface="Zilla Slab"/>
                  <a:cs typeface="Times New Roman" panose="02020603050405020304" pitchFamily="18" charset="0"/>
                  <a:sym typeface="Bree Serif"/>
                </a:rPr>
                <a:t>P</a:t>
              </a:r>
              <a:r>
                <a:rPr lang="fr-FR" sz="1200" dirty="0" err="1">
                  <a:latin typeface="Tenorite" panose="00000500000000000000" pitchFamily="2" charset="0"/>
                </a:rPr>
                <a:t>atatine</a:t>
              </a:r>
              <a:r>
                <a:rPr lang="fr-FR" sz="1200" dirty="0">
                  <a:latin typeface="Tenorite" panose="00000500000000000000" pitchFamily="2" charset="0"/>
                </a:rPr>
                <a:t>, levures inactivées, charbon (20%)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>
                  <a:latin typeface="Tenorite" panose="00000500000000000000" pitchFamily="2" charset="0"/>
                </a:rPr>
                <a:t> et bentonite calcique.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ED6FA6D-9576-D3FA-9F3C-80C652CFDBA8}"/>
                </a:ext>
              </a:extLst>
            </p:cNvPr>
            <p:cNvSpPr/>
            <p:nvPr/>
          </p:nvSpPr>
          <p:spPr>
            <a:xfrm>
              <a:off x="4760574" y="1816484"/>
              <a:ext cx="792000" cy="4118433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FF626B-EA68-DE9E-6C6D-82214D7CD2AC}"/>
                </a:ext>
              </a:extLst>
            </p:cNvPr>
            <p:cNvSpPr/>
            <p:nvPr/>
          </p:nvSpPr>
          <p:spPr>
            <a:xfrm>
              <a:off x="5543315" y="1823622"/>
              <a:ext cx="792000" cy="4118433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C93D38A-4323-1EEE-7CFB-3B024D5A58F0}"/>
                </a:ext>
              </a:extLst>
            </p:cNvPr>
            <p:cNvSpPr/>
            <p:nvPr/>
          </p:nvSpPr>
          <p:spPr>
            <a:xfrm>
              <a:off x="6350364" y="1824357"/>
              <a:ext cx="792000" cy="4118433"/>
            </a:xfrm>
            <a:prstGeom prst="rect">
              <a:avLst/>
            </a:prstGeom>
            <a:noFill/>
            <a:ln>
              <a:solidFill>
                <a:srgbClr val="004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CF106E26-6660-DE65-EA84-6F4C91581BD5}"/>
              </a:ext>
            </a:extLst>
          </p:cNvPr>
          <p:cNvSpPr txBox="1"/>
          <p:nvPr/>
        </p:nvSpPr>
        <p:spPr>
          <a:xfrm>
            <a:off x="414379" y="5755004"/>
            <a:ext cx="112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25 g/</a:t>
            </a:r>
            <a:r>
              <a:rPr lang="fr-FR" sz="1400" b="1" dirty="0" err="1"/>
              <a:t>hL</a:t>
            </a:r>
            <a:endParaRPr lang="fr-FR" sz="1400" b="1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AA4E765-2586-9BD5-0972-A8E54851C26C}"/>
              </a:ext>
            </a:extLst>
          </p:cNvPr>
          <p:cNvSpPr txBox="1"/>
          <p:nvPr/>
        </p:nvSpPr>
        <p:spPr>
          <a:xfrm>
            <a:off x="1188475" y="5741555"/>
            <a:ext cx="112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50 g/</a:t>
            </a:r>
            <a:r>
              <a:rPr lang="fr-FR" sz="1400" b="1" dirty="0" err="1"/>
              <a:t>hL</a:t>
            </a:r>
            <a:endParaRPr lang="fr-FR" sz="1400" b="1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F160220-5ADF-26D1-C8B6-FE677A8B44EF}"/>
              </a:ext>
            </a:extLst>
          </p:cNvPr>
          <p:cNvSpPr txBox="1"/>
          <p:nvPr/>
        </p:nvSpPr>
        <p:spPr>
          <a:xfrm>
            <a:off x="1963300" y="5765595"/>
            <a:ext cx="112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70 g/</a:t>
            </a:r>
            <a:r>
              <a:rPr lang="fr-FR" sz="1400" b="1" dirty="0" err="1"/>
              <a:t>hL</a:t>
            </a:r>
            <a:endParaRPr lang="fr-FR" sz="1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46D8CF-0807-5D78-0E02-89C2FF5D615C}"/>
              </a:ext>
            </a:extLst>
          </p:cNvPr>
          <p:cNvSpPr/>
          <p:nvPr/>
        </p:nvSpPr>
        <p:spPr>
          <a:xfrm>
            <a:off x="1821328" y="590550"/>
            <a:ext cx="3512672" cy="326455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C3C"/>
                </a:solidFill>
                <a:latin typeface="Tenorite" panose="00000500000000000000" pitchFamily="2" charset="0"/>
              </a:rPr>
              <a:t>Collage en fermentation (1/3)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D5E610-7B3F-99E7-CF65-3D78BC3EDEC0}"/>
              </a:ext>
            </a:extLst>
          </p:cNvPr>
          <p:cNvSpPr/>
          <p:nvPr/>
        </p:nvSpPr>
        <p:spPr>
          <a:xfrm>
            <a:off x="279310" y="917005"/>
            <a:ext cx="6064340" cy="5521895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3D1CCF8-F020-D12A-0928-9CA79E36867A}"/>
              </a:ext>
            </a:extLst>
          </p:cNvPr>
          <p:cNvSpPr txBox="1"/>
          <p:nvPr/>
        </p:nvSpPr>
        <p:spPr>
          <a:xfrm>
            <a:off x="808435" y="5744208"/>
            <a:ext cx="756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7E66"/>
                </a:solidFill>
                <a:latin typeface="Tenorite" panose="00000500000000000000" pitchFamily="2" charset="0"/>
              </a:rPr>
              <a:t>Triplicatas par modalité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2191125-09B9-D5CC-81E9-4E749E841FE2}"/>
              </a:ext>
            </a:extLst>
          </p:cNvPr>
          <p:cNvSpPr/>
          <p:nvPr/>
        </p:nvSpPr>
        <p:spPr>
          <a:xfrm>
            <a:off x="9648831" y="1529134"/>
            <a:ext cx="2263859" cy="4247897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1739B0-C10F-F0DA-0019-4103DF793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616" y="1494515"/>
            <a:ext cx="3090940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9">
            <a:extLst>
              <a:ext uri="{FF2B5EF4-FFF2-40B4-BE49-F238E27FC236}">
                <a16:creationId xmlns:a16="http://schemas.microsoft.com/office/drawing/2014/main" id="{5BCCBBB0-5F74-426A-BF4B-3591DBEC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98" y="169116"/>
            <a:ext cx="12192000" cy="299711"/>
          </a:xfrm>
        </p:spPr>
        <p:txBody>
          <a:bodyPr/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PINK | Mise au point en laboratoire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14DF08F-AC3F-B3AE-9DAB-CB7179605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9BBE88-D908-49FA-A987-FE366791B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t="29381" r="21306" b="34462"/>
          <a:stretch/>
        </p:blipFill>
        <p:spPr>
          <a:xfrm rot="16200000">
            <a:off x="-409493" y="3487927"/>
            <a:ext cx="1932483" cy="10742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519CD9-B355-4DFA-BA74-A8D8063EE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24282" r="17548" b="37072"/>
          <a:stretch/>
        </p:blipFill>
        <p:spPr>
          <a:xfrm rot="16200000">
            <a:off x="803932" y="3527203"/>
            <a:ext cx="1884675" cy="9884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A0ACDD-D6FB-435B-A38D-617B68276B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28128" r="15255" b="33934"/>
          <a:stretch/>
        </p:blipFill>
        <p:spPr>
          <a:xfrm rot="16200000">
            <a:off x="3074962" y="3534115"/>
            <a:ext cx="1995868" cy="10365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62E7BE-DAE0-4D9C-A3BE-F56A17983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26250" r="19580" b="33938"/>
          <a:stretch/>
        </p:blipFill>
        <p:spPr>
          <a:xfrm rot="16200000">
            <a:off x="1927746" y="3488123"/>
            <a:ext cx="1931593" cy="10729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E896C7-F0A9-4F06-B5E6-424F15CC72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27587" r="25166" b="35869"/>
          <a:stretch/>
        </p:blipFill>
        <p:spPr>
          <a:xfrm rot="16200000">
            <a:off x="6742498" y="3547083"/>
            <a:ext cx="2055614" cy="11225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854D86-FDEA-4B52-9E95-2048032B7B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24344" r="21385" b="33362"/>
          <a:stretch/>
        </p:blipFill>
        <p:spPr>
          <a:xfrm rot="16200000">
            <a:off x="5504342" y="3466361"/>
            <a:ext cx="1952761" cy="11637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B5905C-839B-404A-8D7F-AAFFAD26D1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t="27011" r="17185" b="35888"/>
          <a:stretch/>
        </p:blipFill>
        <p:spPr>
          <a:xfrm rot="16200000">
            <a:off x="4243991" y="3533236"/>
            <a:ext cx="2009258" cy="10797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5FF01C-D83F-41E5-97AF-04BA90AE1D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24585" r="18485" b="37518"/>
          <a:stretch/>
        </p:blipFill>
        <p:spPr>
          <a:xfrm rot="16200000">
            <a:off x="10579623" y="3519518"/>
            <a:ext cx="2039678" cy="11356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6AD19E-4839-4A73-BE0D-48669F850C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29163" r="23311" b="38025"/>
          <a:stretch/>
        </p:blipFill>
        <p:spPr>
          <a:xfrm rot="16200000">
            <a:off x="7946491" y="3567922"/>
            <a:ext cx="2100521" cy="10938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8C7AF3-2F9E-D0D3-7493-D6E1E8F3F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31409" r="20344" b="30597"/>
          <a:stretch/>
        </p:blipFill>
        <p:spPr>
          <a:xfrm rot="16200000">
            <a:off x="9262468" y="3458212"/>
            <a:ext cx="2051268" cy="124957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02382D-5CC4-39E6-D45A-8B04FCB4E094}"/>
              </a:ext>
            </a:extLst>
          </p:cNvPr>
          <p:cNvCxnSpPr>
            <a:cxnSpLocks/>
          </p:cNvCxnSpPr>
          <p:nvPr/>
        </p:nvCxnSpPr>
        <p:spPr>
          <a:xfrm>
            <a:off x="1168017" y="2063815"/>
            <a:ext cx="0" cy="3620529"/>
          </a:xfrm>
          <a:prstGeom prst="line">
            <a:avLst/>
          </a:prstGeom>
          <a:ln w="28575"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94B9541-C658-D5B0-F9BB-CBF30DC56C8E}"/>
              </a:ext>
            </a:extLst>
          </p:cNvPr>
          <p:cNvCxnSpPr>
            <a:cxnSpLocks/>
          </p:cNvCxnSpPr>
          <p:nvPr/>
        </p:nvCxnSpPr>
        <p:spPr>
          <a:xfrm>
            <a:off x="4651209" y="2063815"/>
            <a:ext cx="0" cy="3620529"/>
          </a:xfrm>
          <a:prstGeom prst="line">
            <a:avLst/>
          </a:prstGeom>
          <a:ln w="28575"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47A0A6A-4C23-C157-4002-ACACE9383759}"/>
              </a:ext>
            </a:extLst>
          </p:cNvPr>
          <p:cNvCxnSpPr>
            <a:cxnSpLocks/>
          </p:cNvCxnSpPr>
          <p:nvPr/>
        </p:nvCxnSpPr>
        <p:spPr>
          <a:xfrm>
            <a:off x="8393357" y="2063815"/>
            <a:ext cx="0" cy="3620529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60046EF-3455-27D2-200E-2358DCB2A9C5}"/>
              </a:ext>
            </a:extLst>
          </p:cNvPr>
          <p:cNvSpPr txBox="1"/>
          <p:nvPr/>
        </p:nvSpPr>
        <p:spPr>
          <a:xfrm>
            <a:off x="149019" y="2063815"/>
            <a:ext cx="107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Témoin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B0D072-68A3-039E-B76E-EAD07B6EA394}"/>
              </a:ext>
            </a:extLst>
          </p:cNvPr>
          <p:cNvSpPr txBox="1"/>
          <p:nvPr/>
        </p:nvSpPr>
        <p:spPr>
          <a:xfrm>
            <a:off x="2299822" y="2063815"/>
            <a:ext cx="147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VINICLAR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FF49133-4BAF-E256-5EC1-9D7600FA05F6}"/>
              </a:ext>
            </a:extLst>
          </p:cNvPr>
          <p:cNvSpPr txBox="1"/>
          <p:nvPr/>
        </p:nvSpPr>
        <p:spPr>
          <a:xfrm>
            <a:off x="5617134" y="2063815"/>
            <a:ext cx="202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POLYMUST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ROSÉ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9100C74-5C1C-01F0-4102-9661AE540978}"/>
              </a:ext>
            </a:extLst>
          </p:cNvPr>
          <p:cNvSpPr txBox="1"/>
          <p:nvPr/>
        </p:nvSpPr>
        <p:spPr>
          <a:xfrm>
            <a:off x="9554675" y="2063815"/>
            <a:ext cx="197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F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OENOFINE</a:t>
            </a:r>
            <a:r>
              <a:rPr lang="fr-FR" b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b="1" dirty="0">
                <a:solidFill>
                  <a:srgbClr val="FF00FF"/>
                </a:solidFill>
                <a:latin typeface="Tenorite" panose="00000500000000000000" pitchFamily="2" charset="0"/>
              </a:rPr>
              <a:t> PINK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B0DB99A-8DB5-88E5-59D6-54A8E65047C9}"/>
              </a:ext>
            </a:extLst>
          </p:cNvPr>
          <p:cNvSpPr txBox="1"/>
          <p:nvPr/>
        </p:nvSpPr>
        <p:spPr>
          <a:xfrm>
            <a:off x="1268486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25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8786FF-505A-5479-BAC2-A94DA7618C61}"/>
              </a:ext>
            </a:extLst>
          </p:cNvPr>
          <p:cNvSpPr txBox="1"/>
          <p:nvPr/>
        </p:nvSpPr>
        <p:spPr>
          <a:xfrm>
            <a:off x="2397233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50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803BE87-EDD2-72AA-46DD-36AFD0929CDF}"/>
              </a:ext>
            </a:extLst>
          </p:cNvPr>
          <p:cNvSpPr txBox="1"/>
          <p:nvPr/>
        </p:nvSpPr>
        <p:spPr>
          <a:xfrm>
            <a:off x="3545728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70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99A812-9A13-F448-01A9-03A0FF386ABC}"/>
              </a:ext>
            </a:extLst>
          </p:cNvPr>
          <p:cNvSpPr txBox="1"/>
          <p:nvPr/>
        </p:nvSpPr>
        <p:spPr>
          <a:xfrm>
            <a:off x="4876741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25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CC44C49-C281-2641-5876-3EDC0EBA7FCE}"/>
              </a:ext>
            </a:extLst>
          </p:cNvPr>
          <p:cNvSpPr txBox="1"/>
          <p:nvPr/>
        </p:nvSpPr>
        <p:spPr>
          <a:xfrm>
            <a:off x="6005488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50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9845551-3FB4-261E-A738-CEA564DE4429}"/>
              </a:ext>
            </a:extLst>
          </p:cNvPr>
          <p:cNvSpPr txBox="1"/>
          <p:nvPr/>
        </p:nvSpPr>
        <p:spPr>
          <a:xfrm>
            <a:off x="7153983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enorite" panose="00000500000000000000" pitchFamily="2" charset="0"/>
              </a:rPr>
              <a:t>70 g/</a:t>
            </a:r>
            <a:r>
              <a:rPr lang="fr-FR" dirty="0" err="1">
                <a:latin typeface="Tenorite" panose="00000500000000000000" pitchFamily="2" charset="0"/>
              </a:rPr>
              <a:t>hL</a:t>
            </a:r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DD9A495-C971-A606-3CEE-6A12A1672C5C}"/>
              </a:ext>
            </a:extLst>
          </p:cNvPr>
          <p:cNvSpPr txBox="1"/>
          <p:nvPr/>
        </p:nvSpPr>
        <p:spPr>
          <a:xfrm>
            <a:off x="8618888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FF"/>
                </a:solidFill>
                <a:latin typeface="Tenorite" panose="00000500000000000000" pitchFamily="2" charset="0"/>
              </a:rPr>
              <a:t>25 g/</a:t>
            </a:r>
            <a:r>
              <a:rPr lang="fr-FR" dirty="0" err="1">
                <a:solidFill>
                  <a:srgbClr val="FF00FF"/>
                </a:solidFill>
                <a:latin typeface="Tenorite" panose="00000500000000000000" pitchFamily="2" charset="0"/>
              </a:rPr>
              <a:t>hL</a:t>
            </a:r>
            <a:endParaRPr lang="fr-FR" dirty="0">
              <a:solidFill>
                <a:srgbClr val="FF00FF"/>
              </a:solidFill>
              <a:latin typeface="Tenorite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0854024-99DF-45D5-14C3-295FB3E24DCE}"/>
              </a:ext>
            </a:extLst>
          </p:cNvPr>
          <p:cNvSpPr txBox="1"/>
          <p:nvPr/>
        </p:nvSpPr>
        <p:spPr>
          <a:xfrm>
            <a:off x="9747635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FF"/>
                </a:solidFill>
                <a:latin typeface="Tenorite" panose="00000500000000000000" pitchFamily="2" charset="0"/>
              </a:rPr>
              <a:t>50 g/</a:t>
            </a:r>
            <a:r>
              <a:rPr lang="fr-FR" dirty="0" err="1">
                <a:solidFill>
                  <a:srgbClr val="FF00FF"/>
                </a:solidFill>
                <a:latin typeface="Tenorite" panose="00000500000000000000" pitchFamily="2" charset="0"/>
              </a:rPr>
              <a:t>hL</a:t>
            </a:r>
            <a:endParaRPr lang="fr-FR" dirty="0">
              <a:solidFill>
                <a:srgbClr val="FF00FF"/>
              </a:solidFill>
              <a:latin typeface="Tenorite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65240F8-5838-0B13-E80C-AEBF523BB4B6}"/>
              </a:ext>
            </a:extLst>
          </p:cNvPr>
          <p:cNvSpPr txBox="1"/>
          <p:nvPr/>
        </p:nvSpPr>
        <p:spPr>
          <a:xfrm>
            <a:off x="10885152" y="2586789"/>
            <a:ext cx="98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FF"/>
                </a:solidFill>
                <a:latin typeface="Tenorite" panose="00000500000000000000" pitchFamily="2" charset="0"/>
              </a:rPr>
              <a:t>70 g/</a:t>
            </a:r>
            <a:r>
              <a:rPr lang="fr-FR" dirty="0" err="1">
                <a:solidFill>
                  <a:srgbClr val="FF00FF"/>
                </a:solidFill>
                <a:latin typeface="Tenorite" panose="00000500000000000000" pitchFamily="2" charset="0"/>
              </a:rPr>
              <a:t>hL</a:t>
            </a:r>
            <a:endParaRPr lang="fr-FR" dirty="0">
              <a:solidFill>
                <a:srgbClr val="FF00FF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9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5013715-EB1B-2BC8-96BF-26DBD5D6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94" y="643771"/>
            <a:ext cx="6017274" cy="5383235"/>
          </a:xfrm>
          <a:prstGeom prst="rect">
            <a:avLst/>
          </a:prstGeom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85B83E94-2D77-0FD1-C028-2315A97AD1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89682"/>
              </p:ext>
            </p:extLst>
          </p:nvPr>
        </p:nvGraphicFramePr>
        <p:xfrm>
          <a:off x="197232" y="643771"/>
          <a:ext cx="5974968" cy="354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re 9">
            <a:extLst>
              <a:ext uri="{FF2B5EF4-FFF2-40B4-BE49-F238E27FC236}">
                <a16:creationId xmlns:a16="http://schemas.microsoft.com/office/drawing/2014/main" id="{5BCCBBB0-5F74-426A-BF4B-3591DBEC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98" y="169116"/>
            <a:ext cx="12192000" cy="299711"/>
          </a:xfrm>
        </p:spPr>
        <p:txBody>
          <a:bodyPr/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PINK | Validation des acquis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14DF08F-AC3F-B3AE-9DAB-CB7179605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9"/>
          <a:stretch/>
        </p:blipFill>
        <p:spPr>
          <a:xfrm>
            <a:off x="279310" y="11083"/>
            <a:ext cx="2000096" cy="4786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FA895DA-681F-9A12-5BC9-30B649076CC4}"/>
              </a:ext>
            </a:extLst>
          </p:cNvPr>
          <p:cNvSpPr txBox="1"/>
          <p:nvPr/>
        </p:nvSpPr>
        <p:spPr>
          <a:xfrm>
            <a:off x="197233" y="4192434"/>
            <a:ext cx="61332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Réactivité d’</a:t>
            </a:r>
            <a:r>
              <a:rPr lang="fr-FR" sz="1600" b="1" dirty="0">
                <a:solidFill>
                  <a:srgbClr val="FF00FF"/>
                </a:solidFill>
                <a:latin typeface="Tenorite" panose="00000500000000000000" pitchFamily="2" charset="0"/>
              </a:rPr>
              <a:t>OENOFINE</a:t>
            </a:r>
            <a:r>
              <a:rPr lang="fr-FR" sz="1600" b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600" b="1" dirty="0">
                <a:solidFill>
                  <a:srgbClr val="FF00F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 PINK</a:t>
            </a:r>
            <a:r>
              <a:rPr lang="fr-FR" sz="1600" dirty="0">
                <a:solidFill>
                  <a:srgbClr val="FF00FF"/>
                </a:solidFill>
                <a:latin typeface="Tenorite" panose="00000500000000000000" pitchFamily="2" charset="0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importante !</a:t>
            </a:r>
          </a:p>
          <a:p>
            <a:pPr>
              <a:buClr>
                <a:srgbClr val="007E66"/>
              </a:buClr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marL="180000" indent="-180000"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Le dosage d'</a:t>
            </a:r>
            <a:r>
              <a:rPr lang="fr-FR" sz="1600" b="1" dirty="0">
                <a:solidFill>
                  <a:srgbClr val="FF00FF"/>
                </a:solidFill>
                <a:latin typeface="Tenorite" panose="00000500000000000000" pitchFamily="2" charset="0"/>
              </a:rPr>
              <a:t>OENOFINE</a:t>
            </a:r>
            <a:r>
              <a:rPr lang="fr-FR" sz="1600" b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600" b="1" dirty="0">
                <a:solidFill>
                  <a:srgbClr val="FF00F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 PINK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doit être adapté en conséquence !</a:t>
            </a:r>
          </a:p>
          <a:p>
            <a:pPr marL="180000" indent="-180000">
              <a:buClr>
                <a:srgbClr val="007E66"/>
              </a:buClr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marL="180000" indent="-180000"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POLYMUST® ROSÉ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efficacité importante quel que soit le  scénario.</a:t>
            </a:r>
          </a:p>
          <a:p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3A83759-152C-91F6-FAED-E60DA96A178C}"/>
              </a:ext>
            </a:extLst>
          </p:cNvPr>
          <p:cNvCxnSpPr>
            <a:cxnSpLocks/>
          </p:cNvCxnSpPr>
          <p:nvPr/>
        </p:nvCxnSpPr>
        <p:spPr>
          <a:xfrm flipV="1">
            <a:off x="7107879" y="2606040"/>
            <a:ext cx="2587638" cy="2289691"/>
          </a:xfrm>
          <a:prstGeom prst="line">
            <a:avLst/>
          </a:prstGeom>
          <a:ln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19B06D5-0613-12A8-ACC8-311A87594EBD}"/>
              </a:ext>
            </a:extLst>
          </p:cNvPr>
          <p:cNvCxnSpPr>
            <a:cxnSpLocks/>
          </p:cNvCxnSpPr>
          <p:nvPr/>
        </p:nvCxnSpPr>
        <p:spPr>
          <a:xfrm flipV="1">
            <a:off x="7492357" y="2727960"/>
            <a:ext cx="2350150" cy="2167771"/>
          </a:xfrm>
          <a:prstGeom prst="line">
            <a:avLst/>
          </a:prstGeom>
          <a:ln>
            <a:solidFill>
              <a:srgbClr val="00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71DE42-C190-D647-5B51-0451BE1A2A88}"/>
              </a:ext>
            </a:extLst>
          </p:cNvPr>
          <p:cNvCxnSpPr>
            <a:cxnSpLocks/>
          </p:cNvCxnSpPr>
          <p:nvPr/>
        </p:nvCxnSpPr>
        <p:spPr>
          <a:xfrm flipV="1">
            <a:off x="8151768" y="2817696"/>
            <a:ext cx="2305698" cy="2437846"/>
          </a:xfrm>
          <a:prstGeom prst="line">
            <a:avLst/>
          </a:prstGeom>
          <a:ln>
            <a:solidFill>
              <a:srgbClr val="005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4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1EC2AC-D764-6EDC-7B51-A4AFEE2C0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61" y="1283935"/>
            <a:ext cx="1832240" cy="13698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0D813B-525F-CBA9-3D0A-D8F1BCCA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352" y="1312725"/>
            <a:ext cx="1986209" cy="1312317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DCFCBF-ABB4-9F0E-B276-12F62D1E0949}"/>
              </a:ext>
            </a:extLst>
          </p:cNvPr>
          <p:cNvSpPr/>
          <p:nvPr/>
        </p:nvSpPr>
        <p:spPr>
          <a:xfrm>
            <a:off x="3955072" y="2278739"/>
            <a:ext cx="4281854" cy="1375996"/>
          </a:xfrm>
          <a:prstGeom prst="roundRect">
            <a:avLst/>
          </a:prstGeom>
          <a:solidFill>
            <a:srgbClr val="004C3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3C7143-5117-D9C1-C2D1-844EE522A215}"/>
              </a:ext>
            </a:extLst>
          </p:cNvPr>
          <p:cNvSpPr txBox="1"/>
          <p:nvPr/>
        </p:nvSpPr>
        <p:spPr>
          <a:xfrm>
            <a:off x="9112341" y="2637806"/>
            <a:ext cx="25200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4C3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Préparation à base de levures inactivées,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patatine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, protéine de pois, et de bentonite calcique.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085FFB-D174-58B9-F756-3EF05BCA051A}"/>
              </a:ext>
            </a:extLst>
          </p:cNvPr>
          <p:cNvSpPr txBox="1"/>
          <p:nvPr/>
        </p:nvSpPr>
        <p:spPr>
          <a:xfrm>
            <a:off x="559661" y="2750677"/>
            <a:ext cx="25200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4C3C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Préparation à base de levures inactivées,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patatine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, charbon (20%) et de bentonite sodique.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92E24F-C396-E280-2FA3-0A514FCB9D93}"/>
              </a:ext>
            </a:extLst>
          </p:cNvPr>
          <p:cNvSpPr txBox="1"/>
          <p:nvPr/>
        </p:nvSpPr>
        <p:spPr>
          <a:xfrm>
            <a:off x="3955073" y="723316"/>
            <a:ext cx="4281853" cy="369332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N</a:t>
            </a:r>
            <a:r>
              <a:rPr lang="e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ouvelle gamme de colles bio-sourcées</a:t>
            </a: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3D87F73-D944-3034-2596-C24D6DCDD63E}"/>
              </a:ext>
            </a:extLst>
          </p:cNvPr>
          <p:cNvSpPr txBox="1"/>
          <p:nvPr/>
        </p:nvSpPr>
        <p:spPr>
          <a:xfrm>
            <a:off x="4073697" y="2366572"/>
            <a:ext cx="4044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enorite" panose="00000500000000000000" pitchFamily="2" charset="0"/>
              </a:rPr>
              <a:t>Formulations d’origine 100% naturelle, utilisables en BIO,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Tenorite" panose="00000500000000000000" pitchFamily="2" charset="0"/>
              </a:rPr>
              <a:t>alternatives aux produits d’origines animales ou chimiques. </a:t>
            </a:r>
          </a:p>
        </p:txBody>
      </p:sp>
      <p:pic>
        <p:nvPicPr>
          <p:cNvPr id="1026" name="Picture 2" descr="Microplastic seal - PET - Acrylates - Methacrylate - Cosmacon">
            <a:extLst>
              <a:ext uri="{FF2B5EF4-FFF2-40B4-BE49-F238E27FC236}">
                <a16:creationId xmlns:a16="http://schemas.microsoft.com/office/drawing/2014/main" id="{96FDE706-6172-BC43-92FC-1D17690C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551">
            <a:off x="10988878" y="40742"/>
            <a:ext cx="1024679" cy="11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7EC41863-E4EF-4451-1442-4FA44B9FAE4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1819663" y="907981"/>
            <a:ext cx="2135411" cy="567159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50A73782-E00E-D6F4-85B8-29E9D54E9B5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236926" y="907982"/>
            <a:ext cx="2112711" cy="478133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053A33AD-CD90-EAD1-47B1-763DA0BF8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E00E2F-C046-E760-F101-3BF764C85EBF}"/>
              </a:ext>
            </a:extLst>
          </p:cNvPr>
          <p:cNvSpPr/>
          <p:nvPr/>
        </p:nvSpPr>
        <p:spPr>
          <a:xfrm>
            <a:off x="3647573" y="4579261"/>
            <a:ext cx="4896853" cy="1046840"/>
          </a:xfrm>
          <a:prstGeom prst="rect">
            <a:avLst/>
          </a:prstGeom>
          <a:solidFill>
            <a:schemeClr val="bg1"/>
          </a:solidFill>
          <a:ln>
            <a:solidFill>
              <a:srgbClr val="00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Applications:</a:t>
            </a:r>
          </a:p>
          <a:p>
            <a:pPr algn="ctr"/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Vins blancs et vinification rosé quand le charbon n’est pas envisageable.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73695FC7-0EAB-1892-D3AE-01008D4D18DD}"/>
              </a:ext>
            </a:extLst>
          </p:cNvPr>
          <p:cNvCxnSpPr>
            <a:cxnSpLocks/>
            <a:stCxn id="13" idx="2"/>
            <a:endCxn id="3" idx="3"/>
          </p:cNvCxnSpPr>
          <p:nvPr/>
        </p:nvCxnSpPr>
        <p:spPr>
          <a:xfrm rot="5400000">
            <a:off x="8964611" y="3694950"/>
            <a:ext cx="987547" cy="1827915"/>
          </a:xfrm>
          <a:prstGeom prst="bentConnector2">
            <a:avLst/>
          </a:prstGeom>
          <a:ln>
            <a:solidFill>
              <a:srgbClr val="0057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C5D2D3-9329-ED83-6FE2-97C25501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25A865F-69D6-099E-FEFA-CC26F21695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851552"/>
              </p:ext>
            </p:extLst>
          </p:nvPr>
        </p:nvGraphicFramePr>
        <p:xfrm>
          <a:off x="-147280" y="719191"/>
          <a:ext cx="10208532" cy="582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871D4E1F-090B-5FC8-A8B2-6F5BB2481EF0}"/>
              </a:ext>
            </a:extLst>
          </p:cNvPr>
          <p:cNvSpPr txBox="1"/>
          <p:nvPr/>
        </p:nvSpPr>
        <p:spPr>
          <a:xfrm>
            <a:off x="8404581" y="300779"/>
            <a:ext cx="3564835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Collage sur moût Merlot rosé </a:t>
            </a:r>
          </a:p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Condition extrême : Nuance vive foncée 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a* = 33,6 b*= 13,5.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8CB4AF-BA9E-7F25-7C95-FBDC055E58BD}"/>
              </a:ext>
            </a:extLst>
          </p:cNvPr>
          <p:cNvSpPr txBox="1"/>
          <p:nvPr/>
        </p:nvSpPr>
        <p:spPr>
          <a:xfrm>
            <a:off x="2190781" y="69946"/>
            <a:ext cx="476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NATURE | Collage sur moût </a:t>
            </a:r>
          </a:p>
        </p:txBody>
      </p:sp>
    </p:spTree>
    <p:extLst>
      <p:ext uri="{BB962C8B-B14F-4D97-AF65-F5344CB8AC3E}">
        <p14:creationId xmlns:p14="http://schemas.microsoft.com/office/powerpoint/2010/main" val="19010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C5D2D3-9329-ED83-6FE2-97C25501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393438-00DD-51F7-180A-10D7FD8B8A64}"/>
              </a:ext>
            </a:extLst>
          </p:cNvPr>
          <p:cNvSpPr txBox="1"/>
          <p:nvPr/>
        </p:nvSpPr>
        <p:spPr>
          <a:xfrm>
            <a:off x="8404581" y="300779"/>
            <a:ext cx="3564835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Collage sur moût Merlot rosé </a:t>
            </a:r>
          </a:p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Condition extrême : Nuance vive foncée 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a* = 33,6 b*= 13,5.</a:t>
            </a:r>
          </a:p>
          <a:p>
            <a:pPr algn="ctr"/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Collage sur moût, Temps: 48h ; </a:t>
            </a: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Température 12°C.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Les différents agents de collage purs montrent une efficacité différentielle.</a:t>
            </a:r>
          </a:p>
          <a:p>
            <a:pPr algn="ctr"/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VEGEFINE</a:t>
            </a: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®</a:t>
            </a:r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, réduction importante de la teinte jaune orangé.</a:t>
            </a:r>
          </a:p>
          <a:p>
            <a:pPr algn="ctr"/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628895-EBC7-5B57-125D-CD70D38F9D82}"/>
              </a:ext>
            </a:extLst>
          </p:cNvPr>
          <p:cNvSpPr txBox="1"/>
          <p:nvPr/>
        </p:nvSpPr>
        <p:spPr>
          <a:xfrm>
            <a:off x="2137619" y="69946"/>
            <a:ext cx="476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NATURE | Collage sur moût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D2E083-058C-E9D8-8FB7-65BA013E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940"/>
            <a:ext cx="10205589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3C930E-4695-8B99-3381-5EA574792FF2}"/>
              </a:ext>
            </a:extLst>
          </p:cNvPr>
          <p:cNvSpPr txBox="1"/>
          <p:nvPr/>
        </p:nvSpPr>
        <p:spPr>
          <a:xfrm>
            <a:off x="2000096" y="1162259"/>
            <a:ext cx="7855767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auto" hangingPunct="1"/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Dans une </a:t>
            </a:r>
            <a:r>
              <a:rPr lang="fr-C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tendance environnementale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il est envisagé d’</a:t>
            </a:r>
            <a:r>
              <a:rPr lang="fr-C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éviter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 l’utilisation 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Times New Roman" panose="02020603050405020304" pitchFamily="18" charset="0"/>
              </a:rPr>
              <a:t>d’intrants issus de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 la </a:t>
            </a:r>
            <a:r>
              <a:rPr lang="fr-C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chimie des polymères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/>
                <a:ea typeface="Times New Roman" panose="02020603050405020304" pitchFamily="18" charset="0"/>
              </a:rPr>
              <a:t>.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Times New Roman" panose="02020603050405020304" pitchFamily="18" charset="0"/>
              </a:rPr>
              <a:t> </a:t>
            </a:r>
            <a:endParaRPr lang="fr-CA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Times New Roman" panose="02020603050405020304" pitchFamily="18" charset="0"/>
            </a:endParaRPr>
          </a:p>
          <a:p>
            <a:pPr algn="ctr" fontAlgn="auto" hangingPunct="1"/>
            <a:endParaRPr lang="fr-CA" sz="16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ea typeface="Times New Roman" panose="02020603050405020304" pitchFamily="18" charset="0"/>
            </a:endParaRPr>
          </a:p>
          <a:p>
            <a:pPr algn="ctr" fontAlgn="auto" hangingPunct="1"/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La </a:t>
            </a:r>
            <a:r>
              <a:rPr lang="fr-C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PVPP 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(</a:t>
            </a:r>
            <a:r>
              <a:rPr lang="fr-CA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polyvinylpolypyrrolidone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) en est l’exemple. </a:t>
            </a:r>
          </a:p>
          <a:p>
            <a:pPr algn="ctr" fontAlgn="auto" hangingPunct="1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Times New Roman" panose="02020603050405020304" pitchFamily="18" charset="0"/>
            </a:endParaRPr>
          </a:p>
          <a:p>
            <a:pPr algn="ctr" hangingPunct="0"/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Expérimentations 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Times New Roman" panose="02020603050405020304" pitchFamily="18" charset="0"/>
              </a:rPr>
              <a:t>pour </a:t>
            </a:r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évaluer l’impact d’une </a:t>
            </a:r>
          </a:p>
          <a:p>
            <a:pPr algn="ctr" hangingPunct="0"/>
            <a:r>
              <a:rPr lang="fr-C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</a:rPr>
              <a:t>nouvelle formulation visant à remplacer l’usage de la  PVPP. 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92E24F-C396-E280-2FA3-0A514FCB9D93}"/>
              </a:ext>
            </a:extLst>
          </p:cNvPr>
          <p:cNvSpPr txBox="1"/>
          <p:nvPr/>
        </p:nvSpPr>
        <p:spPr>
          <a:xfrm>
            <a:off x="4453119" y="3474972"/>
            <a:ext cx="3359352" cy="369332"/>
          </a:xfrm>
          <a:prstGeom prst="rect">
            <a:avLst/>
          </a:prstGeom>
          <a:noFill/>
          <a:ln>
            <a:solidFill>
              <a:srgbClr val="004C3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N</a:t>
            </a:r>
            <a:r>
              <a:rPr lang="e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ouvelles colles bio-sourcées</a:t>
            </a: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Bree Serif"/>
                <a:cs typeface="Times New Roman" panose="02020603050405020304" pitchFamily="18" charset="0"/>
                <a:sym typeface="Bree Serif"/>
              </a:rPr>
              <a:t>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3D87F73-D944-3034-2596-C24D6DCDD63E}"/>
              </a:ext>
            </a:extLst>
          </p:cNvPr>
          <p:cNvSpPr txBox="1"/>
          <p:nvPr/>
        </p:nvSpPr>
        <p:spPr>
          <a:xfrm>
            <a:off x="4008946" y="4817553"/>
            <a:ext cx="404460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Formulations d’origine 100% naturelle, utilisables en BIO, 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alternatives aux produits d’origines animales ou chimiques. 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7EC41863-E4EF-4451-1442-4FA44B9FAE4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1771535" y="3659637"/>
            <a:ext cx="2681584" cy="703907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50A73782-E00E-D6F4-85B8-29E9D54E9B5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812471" y="3659638"/>
            <a:ext cx="2489039" cy="614881"/>
          </a:xfrm>
          <a:prstGeom prst="bentConnector2">
            <a:avLst/>
          </a:prstGeom>
          <a:ln>
            <a:solidFill>
              <a:srgbClr val="004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053A33AD-CD90-EAD1-47B1-763DA0BF8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71685F-DF04-746A-6092-F1FFC7AA9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14" y="4460869"/>
            <a:ext cx="1832240" cy="1369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EC298A-98DE-0C18-DCF1-7F8715582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405" y="4489659"/>
            <a:ext cx="1986209" cy="13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C5D2D3-9329-ED83-6FE2-97C25501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09"/>
          <a:stretch/>
        </p:blipFill>
        <p:spPr>
          <a:xfrm>
            <a:off x="222584" y="0"/>
            <a:ext cx="2000096" cy="4786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5FEE96-A247-F74B-47B5-63324650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2" y="728940"/>
            <a:ext cx="10205589" cy="58282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D9A35D3-EFD2-CC2A-E996-CB242422FC5F}"/>
              </a:ext>
            </a:extLst>
          </p:cNvPr>
          <p:cNvSpPr txBox="1"/>
          <p:nvPr/>
        </p:nvSpPr>
        <p:spPr>
          <a:xfrm>
            <a:off x="8404581" y="300779"/>
            <a:ext cx="3564835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>
                <a:latin typeface="Tenorite" panose="00000500000000000000" pitchFamily="2" charset="0"/>
              </a:rPr>
              <a:t>Collage sur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moût</a:t>
            </a:r>
            <a:r>
              <a:rPr lang="fr-FR" b="1" dirty="0">
                <a:latin typeface="Tenorite" panose="00000500000000000000" pitchFamily="2" charset="0"/>
              </a:rPr>
              <a:t> Merlot rosé </a:t>
            </a:r>
          </a:p>
          <a:p>
            <a:pPr algn="ctr"/>
            <a:endParaRPr lang="fr-FR" dirty="0"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latin typeface="Tenorite"/>
              </a:rPr>
              <a:t>Condition extrême : Nuance vive foncée </a:t>
            </a:r>
            <a:endParaRPr lang="fr-FR" sz="1400" dirty="0"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latin typeface="Tenorite" panose="00000500000000000000" pitchFamily="2" charset="0"/>
              </a:rPr>
              <a:t>a* = 33,6 b*= 13,5.</a:t>
            </a:r>
          </a:p>
          <a:p>
            <a:pPr algn="ctr"/>
            <a:endParaRPr lang="fr-FR" sz="1400" dirty="0"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latin typeface="Tenorite" panose="00000500000000000000" pitchFamily="2" charset="0"/>
              </a:rPr>
              <a:t>Collage sur moût, Temps: 48h ; </a:t>
            </a:r>
          </a:p>
          <a:p>
            <a:pPr algn="ctr"/>
            <a:r>
              <a:rPr lang="fr-FR" sz="1400" dirty="0">
                <a:latin typeface="Tenorite" panose="00000500000000000000" pitchFamily="2" charset="0"/>
              </a:rPr>
              <a:t>Température 12 °C.</a:t>
            </a:r>
          </a:p>
          <a:p>
            <a:endParaRPr lang="fr-FR" sz="1400" dirty="0">
              <a:latin typeface="Tenorite" panose="00000500000000000000" pitchFamily="2" charset="0"/>
            </a:endParaRPr>
          </a:p>
          <a:p>
            <a:pPr algn="ctr"/>
            <a:r>
              <a:rPr lang="fr-FR" sz="1400" dirty="0">
                <a:latin typeface="Tenorite"/>
              </a:rPr>
              <a:t>Les divers agents de collage purs montrent une efficacité différentielle.</a:t>
            </a:r>
          </a:p>
          <a:p>
            <a:pPr algn="ctr"/>
            <a:r>
              <a:rPr lang="fr-FR" sz="1400" b="1" dirty="0">
                <a:latin typeface="Tenorite"/>
              </a:rPr>
              <a:t>VEGEFINE</a:t>
            </a:r>
            <a:r>
              <a:rPr lang="fr-FR" sz="1400" b="1" dirty="0">
                <a:latin typeface="Calibri"/>
                <a:cs typeface="Calibri"/>
              </a:rPr>
              <a:t>®</a:t>
            </a:r>
            <a:r>
              <a:rPr lang="fr-FR" sz="1400" b="1" dirty="0">
                <a:latin typeface="Tenorite"/>
              </a:rPr>
              <a:t>, </a:t>
            </a:r>
            <a:r>
              <a:rPr lang="fr-FR" sz="1400" dirty="0">
                <a:latin typeface="Tenorite"/>
              </a:rPr>
              <a:t>réduction importante de la teinte jaune/orangée.</a:t>
            </a:r>
          </a:p>
          <a:p>
            <a:pPr algn="ctr"/>
            <a:endParaRPr lang="fr-FR" sz="1400" dirty="0">
              <a:latin typeface="Tenorite" panose="00000500000000000000" pitchFamily="2" charset="0"/>
            </a:endParaRPr>
          </a:p>
          <a:p>
            <a:pPr algn="ctr"/>
            <a:r>
              <a:rPr lang="fr-FR" sz="1400" b="1" dirty="0">
                <a:solidFill>
                  <a:srgbClr val="007E66"/>
                </a:solidFill>
                <a:latin typeface="Tenorite" panose="00000500000000000000" pitchFamily="2" charset="0"/>
              </a:rPr>
              <a:t>OENOFINE</a:t>
            </a:r>
            <a:r>
              <a:rPr lang="fr-FR" sz="1400" b="1" dirty="0">
                <a:solidFill>
                  <a:srgbClr val="007E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400" b="1" dirty="0">
                <a:solidFill>
                  <a:srgbClr val="007E66"/>
                </a:solidFill>
                <a:latin typeface="Tenorite" panose="00000500000000000000" pitchFamily="2" charset="0"/>
              </a:rPr>
              <a:t> NATURE </a:t>
            </a:r>
            <a:r>
              <a:rPr lang="fr-FR" sz="1400" dirty="0">
                <a:latin typeface="Tenorite" panose="00000500000000000000" pitchFamily="2" charset="0"/>
              </a:rPr>
              <a:t>a montré un impact similaire à </a:t>
            </a:r>
            <a:r>
              <a:rPr lang="fr-FR" sz="1400" b="1" dirty="0">
                <a:latin typeface="Tenorite" panose="00000500000000000000" pitchFamily="2" charset="0"/>
              </a:rPr>
              <a:t>VIN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ICLAR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 P </a:t>
            </a:r>
            <a:r>
              <a:rPr lang="fr-FR" sz="1400" dirty="0">
                <a:latin typeface="Tenorite" panose="00000500000000000000" pitchFamily="2" charset="0"/>
              </a:rPr>
              <a:t>en abaissant les facteurs a* et b*.</a:t>
            </a:r>
          </a:p>
          <a:p>
            <a:pPr algn="ctr"/>
            <a:endParaRPr lang="fr-FR" dirty="0">
              <a:latin typeface="Tenorite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52C2FE-0441-D687-0933-9E41DBE51355}"/>
              </a:ext>
            </a:extLst>
          </p:cNvPr>
          <p:cNvSpPr txBox="1"/>
          <p:nvPr/>
        </p:nvSpPr>
        <p:spPr>
          <a:xfrm>
            <a:off x="2137619" y="69946"/>
            <a:ext cx="476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NATURE | Collage sur moût </a:t>
            </a:r>
          </a:p>
        </p:txBody>
      </p:sp>
    </p:spTree>
    <p:extLst>
      <p:ext uri="{BB962C8B-B14F-4D97-AF65-F5344CB8AC3E}">
        <p14:creationId xmlns:p14="http://schemas.microsoft.com/office/powerpoint/2010/main" val="35918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741BEF-2AF3-071F-2179-FDEC0E0BE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92" y="1930491"/>
            <a:ext cx="2166969" cy="3250912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54499A3-8CE9-D5F2-2C51-837B80F80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18" y="1930491"/>
            <a:ext cx="2166969" cy="32509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AB5A2A-6452-E797-1C17-18379AAF9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599"/>
          <a:stretch/>
        </p:blipFill>
        <p:spPr>
          <a:xfrm>
            <a:off x="4886093" y="0"/>
            <a:ext cx="2419814" cy="629478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4D728BB-C916-C716-806D-F6AD70CFE57D}"/>
              </a:ext>
            </a:extLst>
          </p:cNvPr>
          <p:cNvCxnSpPr>
            <a:cxnSpLocks/>
          </p:cNvCxnSpPr>
          <p:nvPr/>
        </p:nvCxnSpPr>
        <p:spPr>
          <a:xfrm>
            <a:off x="6255521" y="1676597"/>
            <a:ext cx="0" cy="4551925"/>
          </a:xfrm>
          <a:prstGeom prst="line">
            <a:avLst/>
          </a:prstGeom>
          <a:ln w="28575">
            <a:solidFill>
              <a:srgbClr val="00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E4D2F54-2063-10F8-0FB3-205EEEAF2BA2}"/>
              </a:ext>
            </a:extLst>
          </p:cNvPr>
          <p:cNvSpPr txBox="1"/>
          <p:nvPr/>
        </p:nvSpPr>
        <p:spPr>
          <a:xfrm>
            <a:off x="89209" y="1386856"/>
            <a:ext cx="4460487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7E66"/>
              </a:buClr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Préparation à base de levures inactivées, </a:t>
            </a:r>
            <a:r>
              <a:rPr lang="fr-FR" sz="1600" dirty="0" err="1">
                <a:solidFill>
                  <a:srgbClr val="007E66"/>
                </a:solidFill>
                <a:latin typeface="Tenorite" panose="00000500000000000000" pitchFamily="2" charset="0"/>
              </a:rPr>
              <a:t>patatine</a:t>
            </a: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, protéine de pois et de bentonite calcique.</a:t>
            </a:r>
          </a:p>
          <a:p>
            <a:pPr marL="285750" indent="-285750">
              <a:buClr>
                <a:srgbClr val="007E66"/>
              </a:buClr>
              <a:buFont typeface="Arial" panose="020B0604020202020204" pitchFamily="34" charset="0"/>
              <a:buChar char="•"/>
            </a:pPr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Times New Roman" panose="02020603050405020304" pitchFamily="18" charset="0"/>
              <a:cs typeface="Bliss 2 Light" panose="02000506030000020004" pitchFamily="50" charset="0"/>
            </a:endParaRPr>
          </a:p>
          <a:p>
            <a:pPr marL="432000" indent="-180000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  <a:cs typeface="Bliss 2 Light" panose="02000506030000020004" pitchFamily="50" charset="0"/>
              </a:rPr>
              <a:t>Polyvalent et utilisable sur une large gamme de moûts et de vins à teneurs élevées en polyphénols oxydés et oxydables.</a:t>
            </a:r>
          </a:p>
          <a:p>
            <a:pPr marL="432000" indent="-180000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Extrêmement efficace sur vin pour l’affinage organoleptique.</a:t>
            </a:r>
          </a:p>
          <a:p>
            <a:pPr marL="252000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Bliss 2 Light" panose="02000506030000020004" pitchFamily="50" charset="0"/>
              <a:cs typeface="Bliss 2 Light" panose="02000506030000020004" pitchFamily="50" charset="0"/>
            </a:endParaRP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DOSE D’EMPLOI :</a:t>
            </a:r>
          </a:p>
          <a:p>
            <a:pPr marL="432000" indent="-180000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Moûts blancs et rosés : 15 - 50 g/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hL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. </a:t>
            </a:r>
          </a:p>
          <a:p>
            <a:pPr marL="432000" indent="-180000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Vins : 10 - 20 g/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hL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.</a:t>
            </a: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DOSE MAX :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0000500000000000000" pitchFamily="2" charset="0"/>
              </a:rPr>
              <a:t>80 g/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0000500000000000000" pitchFamily="2" charset="0"/>
              </a:rPr>
              <a:t>hL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Tenorite" panose="00000500000000000000" pitchFamily="2" charset="0"/>
            </a:endParaRP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CONDITIONNEMENT: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Sachet 1 et sac 5 kg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5B37AA-A3FE-6B36-2BC3-08B225687227}"/>
              </a:ext>
            </a:extLst>
          </p:cNvPr>
          <p:cNvSpPr txBox="1"/>
          <p:nvPr/>
        </p:nvSpPr>
        <p:spPr>
          <a:xfrm>
            <a:off x="0" y="654224"/>
            <a:ext cx="121919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dirty="0">
                <a:solidFill>
                  <a:srgbClr val="00362A"/>
                </a:solidFill>
                <a:latin typeface="Tenorite" panose="00000500000000000000" pitchFamily="2" charset="0"/>
              </a:rPr>
              <a:t>Nouvelle gamme de produit collage. </a:t>
            </a:r>
          </a:p>
          <a:p>
            <a:pPr algn="ctr"/>
            <a:r>
              <a:rPr lang="fr-FR" dirty="0">
                <a:solidFill>
                  <a:srgbClr val="00362A"/>
                </a:solidFill>
                <a:latin typeface="Tenorite"/>
              </a:rPr>
              <a:t>Alternative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</a:rPr>
              <a:t>bio-sourcée</a:t>
            </a:r>
            <a:r>
              <a:rPr lang="fr-FR" dirty="0">
                <a:solidFill>
                  <a:srgbClr val="00362A"/>
                </a:solidFill>
                <a:latin typeface="Tenorite"/>
              </a:rPr>
              <a:t> à l’usage de la PVPP.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787E33-9DFF-4BE5-F6E2-3B5ECE68B885}"/>
              </a:ext>
            </a:extLst>
          </p:cNvPr>
          <p:cNvSpPr txBox="1"/>
          <p:nvPr/>
        </p:nvSpPr>
        <p:spPr>
          <a:xfrm>
            <a:off x="7930202" y="1316324"/>
            <a:ext cx="4119767" cy="50757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07E66"/>
              </a:buClr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Préparation à base de levures inactivées, </a:t>
            </a:r>
            <a:r>
              <a:rPr lang="fr-FR" sz="1600" dirty="0" err="1">
                <a:solidFill>
                  <a:srgbClr val="007E66"/>
                </a:solidFill>
                <a:latin typeface="Tenorite" panose="00000500000000000000" pitchFamily="2" charset="0"/>
              </a:rPr>
              <a:t>patatine</a:t>
            </a: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, charbon (20%) et de bentonite sodique.</a:t>
            </a:r>
          </a:p>
          <a:p>
            <a:pPr marL="503555" indent="-179705">
              <a:buClr>
                <a:srgbClr val="007E66"/>
              </a:buClr>
              <a:buFont typeface="Arial" panose="020B0604020202020204" pitchFamily="34" charset="0"/>
              <a:buChar char="•"/>
            </a:pPr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enorite" panose="00000500000000000000" pitchFamily="2" charset="0"/>
              <a:ea typeface="Times New Roman" panose="02020603050405020304" pitchFamily="18" charset="0"/>
              <a:cs typeface="Bliss 2 Light" panose="02000506030000020004" pitchFamily="50" charset="0"/>
            </a:endParaRP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ea typeface="Times New Roman" panose="02020603050405020304" pitchFamily="18" charset="0"/>
                <a:cs typeface="Bliss 2 Light" panose="02000506030000020004" pitchFamily="50" charset="0"/>
              </a:rPr>
              <a:t>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  <a:cs typeface="Bliss 2 Light" panose="02000506030000020004" pitchFamily="50" charset="0"/>
              </a:rPr>
              <a:t>tabilité durable de la teinte des vins rosés, par l’élimination de polyphénols oxydables pendant la fermentation. </a:t>
            </a: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/>
                <a:ea typeface="Times New Roman" panose="02020603050405020304" pitchFamily="18" charset="0"/>
                <a:cs typeface="Bliss 2 Light" panose="02000506030000020004" pitchFamily="50" charset="0"/>
              </a:rPr>
              <a:t>Utilisation sur moût pour la gestion de la teinte. 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ea typeface="Times New Roman" panose="02020603050405020304" pitchFamily="18" charset="0"/>
              <a:cs typeface="Bliss 2 Light" panose="02000506030000020004" pitchFamily="50" charset="0"/>
            </a:endParaRP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Times New Roman" panose="02020603050405020304" pitchFamily="18" charset="0"/>
                <a:cs typeface="Bliss 2 Light" panose="02000506030000020004" pitchFamily="50" charset="0"/>
              </a:rPr>
              <a:t>Très bonne capacité de sédimentation.</a:t>
            </a: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DOSE D’EMPLOI :</a:t>
            </a: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Moûts blancs et rosés : 10 - 30 g/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hL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. </a:t>
            </a: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 Jus de presse : 10 - 50 g/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hL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. </a:t>
            </a:r>
          </a:p>
          <a:p>
            <a:pPr marL="431800" indent="-179705"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Vins blancs : 2 - 15 g/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hL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enorite" panose="00000500000000000000" pitchFamily="2" charset="0"/>
                <a:ea typeface="Bliss 2 Light" panose="02000506030000020004" pitchFamily="50" charset="0"/>
                <a:cs typeface="Bliss 2 Light" panose="02000506030000020004" pitchFamily="50" charset="0"/>
              </a:rPr>
              <a:t>.</a:t>
            </a: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DOSE MAX :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0000500000000000000" pitchFamily="2" charset="0"/>
              </a:rPr>
              <a:t>166 g/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0000500000000000000" pitchFamily="2" charset="0"/>
              </a:rPr>
              <a:t>hL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Tenorite" panose="00000500000000000000" pitchFamily="2" charset="0"/>
            </a:endParaRPr>
          </a:p>
          <a:p>
            <a:pPr>
              <a:spcBef>
                <a:spcPts val="285"/>
              </a:spcBef>
              <a:spcAft>
                <a:spcPts val="800"/>
              </a:spcAft>
              <a:buClr>
                <a:srgbClr val="007E66"/>
              </a:buClr>
              <a:buSzPts val="1000"/>
              <a:tabLst>
                <a:tab pos="914400" algn="l"/>
              </a:tabLst>
            </a:pPr>
            <a:r>
              <a:rPr lang="fr-FR" sz="1600" dirty="0">
                <a:solidFill>
                  <a:srgbClr val="007E66"/>
                </a:solidFill>
                <a:latin typeface="Tenorite" panose="00000500000000000000" pitchFamily="2" charset="0"/>
              </a:rPr>
              <a:t>CONDITIONNEMENT: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</a:rPr>
              <a:t>Sachet 1 et sac 10 kg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26B268-B2D6-0740-7E44-4B5C2821C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2132"/>
            <a:ext cx="1301212" cy="13012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264F09-AC6D-E7D2-AD64-D3F0D9FFC0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788" y="-2808"/>
            <a:ext cx="1301212" cy="13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E4C07A5-F872-4504-A8ED-4362ACE14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932"/>
            <a:ext cx="1301212" cy="13012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51DD02-C192-485E-868B-DF9157C48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788" y="-26872"/>
            <a:ext cx="1301212" cy="13012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E39854-3FDD-4807-9388-5D28E2844145}"/>
              </a:ext>
            </a:extLst>
          </p:cNvPr>
          <p:cNvSpPr txBox="1"/>
          <p:nvPr/>
        </p:nvSpPr>
        <p:spPr>
          <a:xfrm>
            <a:off x="2019500" y="64830"/>
            <a:ext cx="848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prstClr val="black"/>
                </a:solidFill>
                <a:latin typeface="Bliss 2 Light" panose="02000506030000020004" pitchFamily="50" charset="0"/>
              </a:rPr>
              <a:t>VEGE : Protéines végétales pures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3DEDC3E-8FE5-4B00-8E42-DCF62B44C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788" y="-2808"/>
            <a:ext cx="1301212" cy="13012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3BB945A-0492-41BC-87A1-EFE87E00A07D}"/>
              </a:ext>
            </a:extLst>
          </p:cNvPr>
          <p:cNvSpPr txBox="1"/>
          <p:nvPr/>
        </p:nvSpPr>
        <p:spPr>
          <a:xfrm>
            <a:off x="2423344" y="561290"/>
            <a:ext cx="7345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cap="small" dirty="0">
                <a:solidFill>
                  <a:srgbClr val="C227B9"/>
                </a:solidFill>
                <a:latin typeface="Bliss 2 Light" panose="02000506030000020004" pitchFamily="50" charset="0"/>
              </a:rPr>
              <a:t>différentes formulations adaptées à chaque situation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1B01223-DACF-4309-A3B7-1C9FC7950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2132"/>
            <a:ext cx="1301212" cy="13012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108E52-FF9F-4E53-8038-281EB49F9451}"/>
              </a:ext>
            </a:extLst>
          </p:cNvPr>
          <p:cNvSpPr txBox="1"/>
          <p:nvPr/>
        </p:nvSpPr>
        <p:spPr>
          <a:xfrm>
            <a:off x="1728659" y="1522838"/>
            <a:ext cx="309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C227B9"/>
                </a:solidFill>
                <a:latin typeface="Bliss 2 Light" panose="02000506030000020004" pitchFamily="50" charset="0"/>
              </a:rPr>
              <a:t>VEGEFLOT®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FC4666-A07C-494D-AFFC-07128E37093B}"/>
              </a:ext>
            </a:extLst>
          </p:cNvPr>
          <p:cNvSpPr txBox="1"/>
          <p:nvPr/>
        </p:nvSpPr>
        <p:spPr>
          <a:xfrm>
            <a:off x="7715618" y="2037924"/>
            <a:ext cx="2880000" cy="1752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1100" b="1" dirty="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Protéines végétales (patatines), pour le collage des vins et </a:t>
            </a:r>
            <a:r>
              <a:rPr lang="fr-FR" sz="1100" b="1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des moûts.</a:t>
            </a:r>
            <a:r>
              <a:rPr lang="fr-FR" sz="110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solidFill>
                <a:srgbClr val="C227B9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285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Bliss 2 Light" panose="02000506030000020004" pitchFamily="50" charset="0"/>
              </a:rPr>
              <a:t>Polyvalent et utilisable sur une large gamme de moûts et de vins à teneurs élevées en polyphénols oxydés et oxydables.</a:t>
            </a:r>
          </a:p>
          <a:p>
            <a:pPr marL="285750" indent="-285750">
              <a:spcBef>
                <a:spcPts val="285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/>
                <a:ea typeface="Bliss 2 Light" panose="02000506030000020004" pitchFamily="50" charset="0"/>
                <a:cs typeface="Bliss 2 Light" panose="02000506030000020004" pitchFamily="50" charset="0"/>
              </a:rPr>
              <a:t>Extrêmement efficace sur vin pour l’affinage organoleptique.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17B24A-9400-45EA-BF8D-8E29B4BE2A34}"/>
              </a:ext>
            </a:extLst>
          </p:cNvPr>
          <p:cNvSpPr txBox="1"/>
          <p:nvPr/>
        </p:nvSpPr>
        <p:spPr>
          <a:xfrm>
            <a:off x="1725038" y="2037924"/>
            <a:ext cx="2880000" cy="248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1100" b="1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de protéines végétales pures </a:t>
            </a:r>
            <a:r>
              <a:rPr lang="fr-FR" sz="1100" b="1" dirty="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fr-FR" sz="1100" b="1" dirty="0" err="1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patatine</a:t>
            </a:r>
            <a:r>
              <a:rPr lang="fr-FR" sz="1100" b="1" dirty="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et pois)</a:t>
            </a:r>
            <a:r>
              <a:rPr lang="fr-FR" sz="1100" b="1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à forte capacité de floculation, spécifiquement développée à la flottation. </a:t>
            </a:r>
            <a:r>
              <a:rPr lang="fr-FR" sz="1100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solidFill>
                <a:srgbClr val="C227B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Équilibre optimisé entre les sources de protéines végétales.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Grande vitesse de flottation, potentiel zêta extrêmement élevé.</a:t>
            </a:r>
            <a:endParaRPr lang="fr-FR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Chapeau de flottation stable.</a:t>
            </a:r>
            <a:endParaRPr lang="fr-FR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Bonne compaction des mousses (faible pourcentage de lies).</a:t>
            </a:r>
            <a:endParaRPr lang="fr-FR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B3E9C7-12A7-4CBB-BCA4-8CD280F18815}"/>
              </a:ext>
            </a:extLst>
          </p:cNvPr>
          <p:cNvSpPr txBox="1"/>
          <p:nvPr/>
        </p:nvSpPr>
        <p:spPr>
          <a:xfrm>
            <a:off x="4823197" y="2037923"/>
            <a:ext cx="2880000" cy="2203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1100" b="1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spécifique de protéines végétales pures </a:t>
            </a:r>
            <a:r>
              <a:rPr lang="fr-FR" sz="1100" b="1" dirty="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fr-FR" sz="1100" b="1" dirty="0" err="1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patatines</a:t>
            </a:r>
            <a:r>
              <a:rPr lang="fr-FR" sz="1100" b="1" dirty="0">
                <a:solidFill>
                  <a:srgbClr val="C227B9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et pois)</a:t>
            </a:r>
            <a:r>
              <a:rPr lang="fr-FR" sz="1100" b="1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à forte capacité de floculation, adaptée au débourbage statique et collage en fermentation. </a:t>
            </a:r>
            <a:r>
              <a:rPr lang="fr-FR" sz="1100" dirty="0">
                <a:solidFill>
                  <a:srgbClr val="C227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solidFill>
                <a:srgbClr val="C227B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Potentiel zêta élevé, effet synergique des protéines.</a:t>
            </a:r>
            <a:endParaRPr lang="fr-FR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Vitesse de sédimentation élevée.  </a:t>
            </a: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présence de patatine participe efficacement à réduire les composés source d’oxydation potentielle.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E53722-BE52-4DAF-941D-A86758353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61" y="4499061"/>
            <a:ext cx="1047031" cy="20802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143D39-63B1-45EF-AB03-4107979F8FB2}"/>
              </a:ext>
            </a:extLst>
          </p:cNvPr>
          <p:cNvSpPr txBox="1"/>
          <p:nvPr/>
        </p:nvSpPr>
        <p:spPr>
          <a:xfrm>
            <a:off x="4823198" y="1522840"/>
            <a:ext cx="29826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C227B9"/>
                </a:solidFill>
                <a:latin typeface="Bliss 2 Light" panose="02000506030000020004" pitchFamily="50" charset="0"/>
              </a:rPr>
              <a:t>VEGEMUST®</a:t>
            </a:r>
          </a:p>
          <a:p>
            <a:pPr>
              <a:defRPr/>
            </a:pPr>
            <a:endParaRPr lang="fr-FR" sz="1100" dirty="0">
              <a:solidFill>
                <a:prstClr val="black"/>
              </a:solidFill>
              <a:latin typeface="Bliss 2 Light" panose="02000506030000020004" pitchFamily="50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C4C1F7-74AE-4F0C-BD76-33AD73C73912}"/>
              </a:ext>
            </a:extLst>
          </p:cNvPr>
          <p:cNvSpPr txBox="1"/>
          <p:nvPr/>
        </p:nvSpPr>
        <p:spPr>
          <a:xfrm>
            <a:off x="7682050" y="1522840"/>
            <a:ext cx="30479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C227B9"/>
                </a:solidFill>
                <a:latin typeface="Bliss 2 Light" panose="02000506030000020004" pitchFamily="50" charset="0"/>
              </a:rPr>
              <a:t>VEGEFINE®</a:t>
            </a:r>
          </a:p>
          <a:p>
            <a:pPr>
              <a:defRPr/>
            </a:pPr>
            <a:endParaRPr lang="fr-FR" sz="1100" dirty="0">
              <a:solidFill>
                <a:prstClr val="black"/>
              </a:solidFill>
              <a:latin typeface="Bliss 2 Light" panose="02000506030000020004" pitchFamily="50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253FC4E-E0C5-489E-A646-53374839E0B3}"/>
              </a:ext>
            </a:extLst>
          </p:cNvPr>
          <p:cNvSpPr txBox="1"/>
          <p:nvPr/>
        </p:nvSpPr>
        <p:spPr>
          <a:xfrm>
            <a:off x="3928830" y="980509"/>
            <a:ext cx="4602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>
                <a:solidFill>
                  <a:prstClr val="white">
                    <a:lumMod val="50000"/>
                  </a:prstClr>
                </a:solidFill>
                <a:latin typeface="Bliss 2 Light" panose="02000506030000020004"/>
                <a:ea typeface="Times New Roman" panose="02020603050405020304" pitchFamily="18" charset="0"/>
                <a:cs typeface="Calibri" panose="020F0502020204030204" pitchFamily="34" charset="0"/>
              </a:rPr>
              <a:t>Non animales, non OGM.</a:t>
            </a:r>
            <a:r>
              <a:rPr lang="fr-FR" sz="1400" dirty="0">
                <a:solidFill>
                  <a:prstClr val="white">
                    <a:lumMod val="50000"/>
                  </a:prstClr>
                </a:solidFill>
                <a:latin typeface="Bliss 2 Light" panose="02000506030000020004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ctr">
              <a:defRPr/>
            </a:pPr>
            <a:r>
              <a:rPr lang="fr-FR" sz="1400" dirty="0">
                <a:solidFill>
                  <a:prstClr val="white">
                    <a:lumMod val="50000"/>
                  </a:prstClr>
                </a:solidFill>
                <a:latin typeface="Bliss 2 Light" panose="02000506030000020004"/>
                <a:ea typeface="Calibri" panose="020F0502020204030204" pitchFamily="34" charset="0"/>
                <a:cs typeface="Calibri" panose="020F0502020204030204" pitchFamily="34" charset="0"/>
              </a:rPr>
              <a:t>Validées en BIO (EU).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9F60F8-A8C7-7697-A952-18231C3B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218414"/>
            <a:ext cx="1738210" cy="260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GEMUST®">
            <a:extLst>
              <a:ext uri="{FF2B5EF4-FFF2-40B4-BE49-F238E27FC236}">
                <a16:creationId xmlns:a16="http://schemas.microsoft.com/office/drawing/2014/main" id="{C24CDA33-2924-6A5F-88DE-67FBA8CA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96" y="4235966"/>
            <a:ext cx="1738210" cy="260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3051DD02-C192-485E-868B-DF9157C48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14" y="210233"/>
            <a:ext cx="1301212" cy="13012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E39854-3FDD-4807-9388-5D28E2844145}"/>
              </a:ext>
            </a:extLst>
          </p:cNvPr>
          <p:cNvSpPr txBox="1"/>
          <p:nvPr/>
        </p:nvSpPr>
        <p:spPr>
          <a:xfrm>
            <a:off x="1075819" y="73739"/>
            <a:ext cx="848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prstClr val="black"/>
                </a:solidFill>
                <a:latin typeface="Bliss 2 Light" panose="02000506030000020004" pitchFamily="50" charset="0"/>
              </a:rPr>
              <a:t>POLY : Formulations à base de PVPP et de protéines végétales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3DEDC3E-8FE5-4B00-8E42-DCF62B44C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36" y="175538"/>
            <a:ext cx="1301212" cy="13012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3BB945A-0492-41BC-87A1-EFE87E00A07D}"/>
              </a:ext>
            </a:extLst>
          </p:cNvPr>
          <p:cNvSpPr txBox="1"/>
          <p:nvPr/>
        </p:nvSpPr>
        <p:spPr>
          <a:xfrm>
            <a:off x="2244017" y="616307"/>
            <a:ext cx="706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cap="small" dirty="0">
                <a:solidFill>
                  <a:srgbClr val="C227B9"/>
                </a:solidFill>
                <a:latin typeface="Bliss 2 Light" panose="02000506030000020004" pitchFamily="50" charset="0"/>
              </a:rPr>
              <a:t>Tirez le meilleur parti de la synergie entre les matières premières grâce à différentes formulations adaptées à chaque situation.</a:t>
            </a:r>
          </a:p>
        </p:txBody>
      </p:sp>
      <p:pic>
        <p:nvPicPr>
          <p:cNvPr id="10" name="Image 9" descr="Une image contenant lotion, alimentation&#10;&#10;Description générée automatiquement">
            <a:extLst>
              <a:ext uri="{FF2B5EF4-FFF2-40B4-BE49-F238E27FC236}">
                <a16:creationId xmlns:a16="http://schemas.microsoft.com/office/drawing/2014/main" id="{F6B7F76F-F6EC-CED1-F727-0C16C2245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11" y="1826262"/>
            <a:ext cx="1224135" cy="1836205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94E4DBE-B491-39B2-8BC5-DD22730EF3AD}"/>
              </a:ext>
            </a:extLst>
          </p:cNvPr>
          <p:cNvSpPr/>
          <p:nvPr/>
        </p:nvSpPr>
        <p:spPr>
          <a:xfrm>
            <a:off x="1905690" y="1538081"/>
            <a:ext cx="3945016" cy="2412566"/>
          </a:xfrm>
          <a:prstGeom prst="roundRect">
            <a:avLst/>
          </a:prstGeom>
          <a:noFill/>
          <a:ln>
            <a:solidFill>
              <a:srgbClr val="FFCA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E27C437-4E3E-866E-732D-64E0CEBF9E77}"/>
              </a:ext>
            </a:extLst>
          </p:cNvPr>
          <p:cNvSpPr/>
          <p:nvPr/>
        </p:nvSpPr>
        <p:spPr>
          <a:xfrm>
            <a:off x="6358649" y="1573989"/>
            <a:ext cx="3945016" cy="2399314"/>
          </a:xfrm>
          <a:prstGeom prst="roundRect">
            <a:avLst/>
          </a:prstGeom>
          <a:ln>
            <a:solidFill>
              <a:srgbClr val="DE918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587AC33-2373-C228-7DA7-50912A960755}"/>
              </a:ext>
            </a:extLst>
          </p:cNvPr>
          <p:cNvSpPr/>
          <p:nvPr/>
        </p:nvSpPr>
        <p:spPr>
          <a:xfrm>
            <a:off x="1849654" y="4108154"/>
            <a:ext cx="3927455" cy="239762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8" descr="POLYMUST® ROSE">
            <a:extLst>
              <a:ext uri="{FF2B5EF4-FFF2-40B4-BE49-F238E27FC236}">
                <a16:creationId xmlns:a16="http://schemas.microsoft.com/office/drawing/2014/main" id="{AC84A772-7FD7-9518-C3C6-261F9CED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22" y="1536259"/>
            <a:ext cx="1624695" cy="24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POLYMUST® PRESS">
            <a:extLst>
              <a:ext uri="{FF2B5EF4-FFF2-40B4-BE49-F238E27FC236}">
                <a16:creationId xmlns:a16="http://schemas.microsoft.com/office/drawing/2014/main" id="{55FFE2A8-F182-48D0-2E5F-E93530D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71" y="4134239"/>
            <a:ext cx="1624694" cy="24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F5D471E-740D-A983-9376-12F26F2C1809}"/>
              </a:ext>
            </a:extLst>
          </p:cNvPr>
          <p:cNvSpPr txBox="1"/>
          <p:nvPr/>
        </p:nvSpPr>
        <p:spPr>
          <a:xfrm>
            <a:off x="3119998" y="4722188"/>
            <a:ext cx="25547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Élimine les composés phénoliques oxydables et oxydés.</a:t>
            </a:r>
          </a:p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Protège les moûts et leurs précurseurs aromatiques.</a:t>
            </a:r>
          </a:p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Elimine l'amertume des vins.</a:t>
            </a:r>
            <a:endParaRPr lang="en-US" sz="1400" b="1" dirty="0">
              <a:solidFill>
                <a:srgbClr val="7030A0"/>
              </a:solidFill>
              <a:latin typeface="Bliss 2 Light" panose="02000506030000020004" pitchFamily="50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E5039E3-D5A4-5429-55EE-14ACE5765BBD}"/>
              </a:ext>
            </a:extLst>
          </p:cNvPr>
          <p:cNvSpPr txBox="1"/>
          <p:nvPr/>
        </p:nvSpPr>
        <p:spPr>
          <a:xfrm>
            <a:off x="3025242" y="2133048"/>
            <a:ext cx="26494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Prévention de l'oxydation et élimination des acides phénoliques oxydables susceptibles de piéger les arômes et d'altérer la couleur.</a:t>
            </a:r>
          </a:p>
          <a:p>
            <a:pPr algn="just" defTabSz="685800">
              <a:defRPr/>
            </a:pPr>
            <a:endParaRPr lang="fr-FR" sz="1400" dirty="0">
              <a:solidFill>
                <a:prstClr val="black"/>
              </a:solidFill>
              <a:latin typeface="Bliss 2 Light" panose="02000506030000020004" pitchFamily="50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808AB52-255D-55E9-2602-CBD339D4CCD1}"/>
              </a:ext>
            </a:extLst>
          </p:cNvPr>
          <p:cNvSpPr txBox="1"/>
          <p:nvPr/>
        </p:nvSpPr>
        <p:spPr>
          <a:xfrm>
            <a:off x="7578945" y="2142782"/>
            <a:ext cx="2570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Diminue la teneur en composés phénoliques.</a:t>
            </a:r>
          </a:p>
          <a:p>
            <a:pPr algn="just" defTabSz="685800">
              <a:defRPr/>
            </a:pPr>
            <a:endParaRPr lang="fr-FR" sz="1400" dirty="0">
              <a:solidFill>
                <a:prstClr val="black"/>
              </a:solidFill>
              <a:latin typeface="Bliss 2 Light" panose="02000506030000020004" pitchFamily="50" charset="0"/>
            </a:endParaRPr>
          </a:p>
          <a:p>
            <a:pPr algn="just" defTabSz="685800">
              <a:defRPr/>
            </a:pPr>
            <a:r>
              <a:rPr lang="fr-FR" sz="1400" dirty="0">
                <a:solidFill>
                  <a:prstClr val="black"/>
                </a:solidFill>
                <a:latin typeface="Bliss 2 Light" panose="02000506030000020004" pitchFamily="50" charset="0"/>
              </a:rPr>
              <a:t>Assure la stabilisation de la teinte en éliminant les polyphénols oxydés.</a:t>
            </a:r>
          </a:p>
        </p:txBody>
      </p:sp>
    </p:spTree>
    <p:extLst>
      <p:ext uri="{BB962C8B-B14F-4D97-AF65-F5344CB8AC3E}">
        <p14:creationId xmlns:p14="http://schemas.microsoft.com/office/powerpoint/2010/main" val="8561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884610-CCF8-3EBF-4525-1B1A73BF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668168"/>
            <a:ext cx="4389703" cy="324528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8FF5A23-6B84-FE14-CE1D-EE3BC7E4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0"/>
            <a:ext cx="11440931" cy="529949"/>
          </a:xfrm>
        </p:spPr>
        <p:txBody>
          <a:bodyPr anchor="b"/>
          <a:lstStyle/>
          <a:p>
            <a:r>
              <a:rPr lang="fr-FR" sz="2400" dirty="0">
                <a:solidFill>
                  <a:schemeClr val="tx1"/>
                </a:solidFill>
                <a:latin typeface="+mj-lt"/>
              </a:rPr>
              <a:t>L’agent de collage de prédilection pour la gestion de la couleur des vins rosés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C9D25D-6208-56AB-5DE2-D1DF4B3BCAA9}"/>
              </a:ext>
            </a:extLst>
          </p:cNvPr>
          <p:cNvSpPr txBox="1"/>
          <p:nvPr/>
        </p:nvSpPr>
        <p:spPr>
          <a:xfrm>
            <a:off x="119336" y="653787"/>
            <a:ext cx="587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+mj-lt"/>
              </a:rPr>
              <a:t>Prévenir le brunissement oxydatif.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+mj-lt"/>
              </a:rPr>
              <a:t>Éviter la formation de pigments orange durant la conservation des vins.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357055-9F47-2D18-DBE5-4BA248358DDD}"/>
              </a:ext>
            </a:extLst>
          </p:cNvPr>
          <p:cNvSpPr txBox="1"/>
          <p:nvPr/>
        </p:nvSpPr>
        <p:spPr>
          <a:xfrm>
            <a:off x="75437" y="6084585"/>
            <a:ext cx="591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E66"/>
                </a:solidFill>
              </a:rPr>
              <a:t>Depuis le projet Pink PVPP, les mécanismes moléculaires responsables de ces observations sont connus.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9DBCF49-AAC5-68A6-9767-0D30F4B9BB2A}"/>
              </a:ext>
            </a:extLst>
          </p:cNvPr>
          <p:cNvSpPr txBox="1">
            <a:spLocks/>
          </p:cNvSpPr>
          <p:nvPr/>
        </p:nvSpPr>
        <p:spPr>
          <a:xfrm>
            <a:off x="-24680" y="1496965"/>
            <a:ext cx="6018594" cy="851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rgbClr val="292929"/>
                </a:solidFill>
                <a:latin typeface="Bliss 2 Light" panose="02000506030000020004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292929"/>
                </a:solidFill>
                <a:latin typeface="Bliss 2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92929"/>
                </a:solidFill>
                <a:latin typeface="Bliss 2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rgbClr val="292929"/>
                </a:solidFill>
                <a:latin typeface="Bliss 2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rgbClr val="292929"/>
                </a:solidFill>
                <a:latin typeface="Bliss 2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fr-FR" sz="1600" u="sng" dirty="0">
                <a:solidFill>
                  <a:schemeClr val="accent2"/>
                </a:solidFill>
                <a:latin typeface="+mj-lt"/>
              </a:rPr>
              <a:t>Exemple </a:t>
            </a:r>
            <a:r>
              <a:rPr lang="fr-FR" sz="1600" dirty="0">
                <a:latin typeface="+mj-lt"/>
              </a:rPr>
              <a:t>: </a:t>
            </a:r>
            <a:r>
              <a:rPr lang="fr-FR" sz="1600" dirty="0">
                <a:solidFill>
                  <a:schemeClr val="accent6"/>
                </a:solidFill>
                <a:latin typeface="+mj-lt"/>
              </a:rPr>
              <a:t>Collage en fermentation de jus de gouttes de Grenache (apport des colles au 1/3 de la FA). La décoloration est évaluée sur vin en fin de FA par la mesure des coordonnées </a:t>
            </a:r>
            <a:r>
              <a:rPr lang="fr-FR" sz="1600" dirty="0" err="1">
                <a:solidFill>
                  <a:schemeClr val="accent6"/>
                </a:solidFill>
                <a:latin typeface="+mj-lt"/>
              </a:rPr>
              <a:t>CIELab</a:t>
            </a:r>
            <a:r>
              <a:rPr lang="fr-FR" sz="1600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D38A0360-3029-7468-FE34-2A15268F2FB7}"/>
              </a:ext>
            </a:extLst>
          </p:cNvPr>
          <p:cNvSpPr/>
          <p:nvPr/>
        </p:nvSpPr>
        <p:spPr>
          <a:xfrm>
            <a:off x="6102450" y="529951"/>
            <a:ext cx="5471038" cy="3904714"/>
          </a:xfrm>
          <a:prstGeom prst="round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fr-FR">
              <a:latin typeface="+mj-lt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DAF9AD6-0058-2622-1B62-E303D1E6313B}"/>
              </a:ext>
            </a:extLst>
          </p:cNvPr>
          <p:cNvGrpSpPr/>
          <p:nvPr/>
        </p:nvGrpSpPr>
        <p:grpSpPr>
          <a:xfrm>
            <a:off x="7104327" y="3945993"/>
            <a:ext cx="3775167" cy="367023"/>
            <a:chOff x="7032104" y="5913452"/>
            <a:chExt cx="4123881" cy="469484"/>
          </a:xfrm>
        </p:grpSpPr>
        <p:pic>
          <p:nvPicPr>
            <p:cNvPr id="23" name="5 Imagen">
              <a:extLst>
                <a:ext uri="{FF2B5EF4-FFF2-40B4-BE49-F238E27FC236}">
                  <a16:creationId xmlns:a16="http://schemas.microsoft.com/office/drawing/2014/main" id="{F3EA17E3-B138-40B4-A5C6-E92259149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1338" y="5913452"/>
              <a:ext cx="1115025" cy="469484"/>
            </a:xfrm>
            <a:prstGeom prst="rect">
              <a:avLst/>
            </a:prstGeom>
            <a:noFill/>
          </p:spPr>
        </p:pic>
        <p:pic>
          <p:nvPicPr>
            <p:cNvPr id="24" name="3 Imagen">
              <a:extLst>
                <a:ext uri="{FF2B5EF4-FFF2-40B4-BE49-F238E27FC236}">
                  <a16:creationId xmlns:a16="http://schemas.microsoft.com/office/drawing/2014/main" id="{0827BFE0-0615-1E8F-CA86-5C771D97E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104" y="5935680"/>
              <a:ext cx="1356596" cy="425028"/>
            </a:xfrm>
            <a:prstGeom prst="rect">
              <a:avLst/>
            </a:prstGeom>
            <a:noFill/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65DEFC-233C-1E73-261D-2B54CA213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001" y="5986194"/>
              <a:ext cx="122698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3F3EB41A-4115-2966-F5BD-AA3A193D35F8}"/>
              </a:ext>
            </a:extLst>
          </p:cNvPr>
          <p:cNvSpPr txBox="1"/>
          <p:nvPr/>
        </p:nvSpPr>
        <p:spPr>
          <a:xfrm>
            <a:off x="6332428" y="1238397"/>
            <a:ext cx="547103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en-GB" sz="1400" dirty="0" err="1">
                <a:latin typeface="+mj-lt"/>
              </a:rPr>
              <a:t>Etudier</a:t>
            </a:r>
            <a:r>
              <a:rPr lang="en-GB" sz="1400" dirty="0">
                <a:solidFill>
                  <a:srgbClr val="1D5632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accent2"/>
                </a:solidFill>
                <a:latin typeface="+mj-lt"/>
              </a:rPr>
              <a:t>moléculairement</a:t>
            </a:r>
            <a:r>
              <a:rPr lang="en-GB" sz="1400" dirty="0">
                <a:solidFill>
                  <a:srgbClr val="1D5632"/>
                </a:solidFill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l’effet</a:t>
            </a:r>
            <a:r>
              <a:rPr lang="en-GB" sz="1400" dirty="0">
                <a:latin typeface="+mj-lt"/>
              </a:rPr>
              <a:t> de la </a:t>
            </a:r>
            <a:r>
              <a:rPr lang="en-GB" sz="1400" dirty="0">
                <a:solidFill>
                  <a:schemeClr val="accent2"/>
                </a:solidFill>
                <a:latin typeface="+mj-lt"/>
              </a:rPr>
              <a:t>PVPP</a:t>
            </a:r>
            <a:r>
              <a:rPr lang="en-GB" sz="1400" dirty="0">
                <a:solidFill>
                  <a:srgbClr val="1D5632"/>
                </a:solidFill>
                <a:latin typeface="+mj-lt"/>
              </a:rPr>
              <a:t> </a:t>
            </a:r>
            <a:r>
              <a:rPr lang="en-GB" sz="1400" dirty="0">
                <a:latin typeface="+mj-lt"/>
              </a:rPr>
              <a:t>sur :</a:t>
            </a:r>
          </a:p>
          <a:p>
            <a:pPr marL="914400" lvl="1" indent="-457200" algn="just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l’</a:t>
            </a:r>
            <a:r>
              <a:rPr lang="en-GB" sz="1400" dirty="0" err="1">
                <a:solidFill>
                  <a:schemeClr val="accent2"/>
                </a:solidFill>
                <a:latin typeface="+mj-lt"/>
              </a:rPr>
              <a:t>ajustement</a:t>
            </a:r>
            <a:r>
              <a:rPr lang="en-GB" sz="1400" dirty="0">
                <a:solidFill>
                  <a:schemeClr val="accent2"/>
                </a:solidFill>
                <a:latin typeface="+mj-lt"/>
              </a:rPr>
              <a:t> de la couleur</a:t>
            </a:r>
            <a:r>
              <a:rPr lang="en-GB" sz="1400" dirty="0">
                <a:latin typeface="+mj-lt"/>
              </a:rPr>
              <a:t>,</a:t>
            </a:r>
          </a:p>
          <a:p>
            <a:pPr marL="914400" lvl="1" indent="-457200" algn="just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l’</a:t>
            </a:r>
            <a:r>
              <a:rPr lang="en-GB" sz="1400" dirty="0" err="1">
                <a:solidFill>
                  <a:schemeClr val="accent2"/>
                </a:solidFill>
                <a:latin typeface="+mj-lt"/>
              </a:rPr>
              <a:t>adsorption</a:t>
            </a:r>
            <a:r>
              <a:rPr lang="en-GB" sz="1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accent2"/>
                </a:solidFill>
                <a:latin typeface="+mj-lt"/>
              </a:rPr>
              <a:t>sélective</a:t>
            </a:r>
            <a:r>
              <a:rPr lang="en-GB" sz="1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400" dirty="0">
                <a:latin typeface="+mj-lt"/>
              </a:rPr>
              <a:t>des polyphenols,</a:t>
            </a:r>
          </a:p>
          <a:p>
            <a:pPr marL="914400" lvl="1" indent="-457200" algn="just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l’</a:t>
            </a:r>
            <a:r>
              <a:rPr lang="en-GB" sz="1400" dirty="0" err="1">
                <a:solidFill>
                  <a:schemeClr val="accent2"/>
                </a:solidFill>
                <a:latin typeface="+mj-lt"/>
              </a:rPr>
              <a:t>arôme</a:t>
            </a:r>
            <a:r>
              <a:rPr lang="en-GB" sz="1400" dirty="0">
                <a:solidFill>
                  <a:srgbClr val="1D5632"/>
                </a:solidFill>
                <a:latin typeface="+mj-lt"/>
              </a:rPr>
              <a:t> </a:t>
            </a:r>
            <a:r>
              <a:rPr lang="en-GB" sz="1400" dirty="0">
                <a:latin typeface="+mj-lt"/>
              </a:rPr>
              <a:t>des </a:t>
            </a:r>
            <a:r>
              <a:rPr lang="en-GB" sz="1400" dirty="0" err="1">
                <a:latin typeface="+mj-lt"/>
              </a:rPr>
              <a:t>vins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finis</a:t>
            </a:r>
            <a:r>
              <a:rPr lang="en-GB" sz="1400" dirty="0">
                <a:latin typeface="+mj-lt"/>
              </a:rPr>
              <a:t>.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8F7AF4D-9CEB-E60D-6571-110077389F78}"/>
              </a:ext>
            </a:extLst>
          </p:cNvPr>
          <p:cNvGrpSpPr/>
          <p:nvPr/>
        </p:nvGrpSpPr>
        <p:grpSpPr>
          <a:xfrm>
            <a:off x="6426484" y="609231"/>
            <a:ext cx="4863557" cy="709696"/>
            <a:chOff x="6426484" y="609230"/>
            <a:chExt cx="5371371" cy="871697"/>
          </a:xfrm>
        </p:grpSpPr>
        <p:sp>
          <p:nvSpPr>
            <p:cNvPr id="20" name="Titre 1">
              <a:extLst>
                <a:ext uri="{FF2B5EF4-FFF2-40B4-BE49-F238E27FC236}">
                  <a16:creationId xmlns:a16="http://schemas.microsoft.com/office/drawing/2014/main" id="{F348D4AE-2A55-0BB6-3A60-A3B48F73585D}"/>
                </a:ext>
              </a:extLst>
            </p:cNvPr>
            <p:cNvSpPr txBox="1">
              <a:spLocks/>
            </p:cNvSpPr>
            <p:nvPr/>
          </p:nvSpPr>
          <p:spPr>
            <a:xfrm>
              <a:off x="6426484" y="609230"/>
              <a:ext cx="3017430" cy="37149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rgbClr val="1D563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R="0" lvl="0" indent="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dirty="0">
                  <a:solidFill>
                    <a:srgbClr val="007E66"/>
                  </a:solidFill>
                  <a:latin typeface="+mn-lt"/>
                  <a:ea typeface="+mn-ea"/>
                  <a:cs typeface="+mn-cs"/>
                </a:rPr>
                <a:t>Pink PVPP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3A5F4AB-F704-87B6-E479-8CEEF261708A}"/>
                </a:ext>
              </a:extLst>
            </p:cNvPr>
            <p:cNvCxnSpPr>
              <a:cxnSpLocks/>
            </p:cNvCxnSpPr>
            <p:nvPr/>
          </p:nvCxnSpPr>
          <p:spPr>
            <a:xfrm>
              <a:off x="6534682" y="1018314"/>
              <a:ext cx="5263173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à coins arrondis 6">
              <a:extLst>
                <a:ext uri="{FF2B5EF4-FFF2-40B4-BE49-F238E27FC236}">
                  <a16:creationId xmlns:a16="http://schemas.microsoft.com/office/drawing/2014/main" id="{22B6A3D9-9400-3F47-9BC4-3A7689EFCDD5}"/>
                </a:ext>
              </a:extLst>
            </p:cNvPr>
            <p:cNvSpPr/>
            <p:nvPr/>
          </p:nvSpPr>
          <p:spPr>
            <a:xfrm>
              <a:off x="8807504" y="1055900"/>
              <a:ext cx="2002549" cy="425027"/>
            </a:xfrm>
            <a:prstGeom prst="rect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ct val="0"/>
                </a:spcBef>
                <a:defRPr/>
              </a:pPr>
              <a:r>
                <a:rPr lang="fr-FR" sz="1400" dirty="0">
                  <a:solidFill>
                    <a:srgbClr val="007E66"/>
                  </a:solidFill>
                </a:rPr>
                <a:t>M. Gil et C. Saucier </a:t>
              </a:r>
            </a:p>
          </p:txBody>
        </p:sp>
      </p:grpSp>
      <p:sp>
        <p:nvSpPr>
          <p:cNvPr id="31" name="Rectangle à coins arrondis 1">
            <a:extLst>
              <a:ext uri="{FF2B5EF4-FFF2-40B4-BE49-F238E27FC236}">
                <a16:creationId xmlns:a16="http://schemas.microsoft.com/office/drawing/2014/main" id="{B1FB6F08-F742-7B6F-C23B-DC861E8DB772}"/>
              </a:ext>
            </a:extLst>
          </p:cNvPr>
          <p:cNvSpPr/>
          <p:nvPr/>
        </p:nvSpPr>
        <p:spPr>
          <a:xfrm>
            <a:off x="6612098" y="2398005"/>
            <a:ext cx="4649949" cy="51371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7E66"/>
                </a:solidFill>
                <a:latin typeface="+mj-lt"/>
              </a:rPr>
              <a:t>Lorsqu’elle est appliquée durant la fermentation des vins rosés</a:t>
            </a:r>
          </a:p>
        </p:txBody>
      </p:sp>
      <p:pic>
        <p:nvPicPr>
          <p:cNvPr id="1024" name="Image 1023">
            <a:extLst>
              <a:ext uri="{FF2B5EF4-FFF2-40B4-BE49-F238E27FC236}">
                <a16:creationId xmlns:a16="http://schemas.microsoft.com/office/drawing/2014/main" id="{4F0BC31C-B610-319F-30C0-2FDE0E3FA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993" y="2866189"/>
            <a:ext cx="2370147" cy="93818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F68F601-158F-2D3F-1528-3E25CB282C1D}"/>
              </a:ext>
            </a:extLst>
          </p:cNvPr>
          <p:cNvGrpSpPr/>
          <p:nvPr/>
        </p:nvGrpSpPr>
        <p:grpSpPr>
          <a:xfrm>
            <a:off x="6120263" y="5335245"/>
            <a:ext cx="4417627" cy="994956"/>
            <a:chOff x="6120263" y="5335245"/>
            <a:chExt cx="4417627" cy="99495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27AD2D1-DF06-1137-644A-555593A560A9}"/>
                </a:ext>
              </a:extLst>
            </p:cNvPr>
            <p:cNvGrpSpPr/>
            <p:nvPr/>
          </p:nvGrpSpPr>
          <p:grpSpPr>
            <a:xfrm>
              <a:off x="6143639" y="5335245"/>
              <a:ext cx="4394251" cy="425000"/>
              <a:chOff x="4679688" y="2543309"/>
              <a:chExt cx="5859002" cy="566667"/>
            </a:xfrm>
          </p:grpSpPr>
          <p:sp>
            <p:nvSpPr>
              <p:cNvPr id="5" name="Espace réservé du contenu 10">
                <a:extLst>
                  <a:ext uri="{FF2B5EF4-FFF2-40B4-BE49-F238E27FC236}">
                    <a16:creationId xmlns:a16="http://schemas.microsoft.com/office/drawing/2014/main" id="{9811E663-C76F-B662-F8FC-2B80030617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9688" y="2597574"/>
                <a:ext cx="2293767" cy="51240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lnSpc>
                    <a:spcPct val="100000"/>
                  </a:lnSpc>
                  <a:spcBef>
                    <a:spcPts val="750"/>
                  </a:spcBef>
                  <a:buClr>
                    <a:srgbClr val="C228B9"/>
                  </a:buClr>
                  <a:buFont typeface="Wingdings" panose="05000000000000000000" pitchFamily="2" charset="2"/>
                  <a:buChar char="ü"/>
                </a:pPr>
                <a:r>
                  <a:rPr lang="fr-FR" sz="1200" dirty="0">
                    <a:solidFill>
                      <a:srgbClr val="5F5F5F"/>
                    </a:solidFill>
                    <a:latin typeface="Bliss 2 Light" panose="02000506030000020004" pitchFamily="50" charset="0"/>
                  </a:rPr>
                  <a:t> a* = Composante</a:t>
                </a:r>
              </a:p>
            </p:txBody>
          </p:sp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1E5B5192-35D1-5A02-A89C-8EB445D8D9D8}"/>
                  </a:ext>
                </a:extLst>
              </p:cNvPr>
              <p:cNvGrpSpPr/>
              <p:nvPr/>
            </p:nvGrpSpPr>
            <p:grpSpPr>
              <a:xfrm rot="5400000">
                <a:off x="8468690" y="909524"/>
                <a:ext cx="436216" cy="3703785"/>
                <a:chOff x="7567114" y="119056"/>
                <a:chExt cx="648072" cy="6628145"/>
              </a:xfrm>
            </p:grpSpPr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629DC3BB-FE89-6350-99F5-3401C9027E92}"/>
                    </a:ext>
                  </a:extLst>
                </p:cNvPr>
                <p:cNvSpPr txBox="1"/>
                <p:nvPr/>
              </p:nvSpPr>
              <p:spPr>
                <a:xfrm rot="16200000">
                  <a:off x="7058644" y="677213"/>
                  <a:ext cx="1665019" cy="548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fr-FR" sz="1200" b="1">
                      <a:solidFill>
                        <a:srgbClr val="FF0000"/>
                      </a:solidFill>
                      <a:latin typeface="Bliss 2 Light" panose="02000506030000020004" pitchFamily="50" charset="0"/>
                    </a:rPr>
                    <a:t>Rouge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6EC3126-FF04-2B42-A635-6A861E36D6BE}"/>
                    </a:ext>
                  </a:extLst>
                </p:cNvPr>
                <p:cNvSpPr txBox="1"/>
                <p:nvPr/>
              </p:nvSpPr>
              <p:spPr>
                <a:xfrm rot="16200000">
                  <a:off x="7229686" y="5811379"/>
                  <a:ext cx="1322938" cy="548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fr-FR" sz="1200" b="1" dirty="0">
                      <a:solidFill>
                        <a:srgbClr val="C4D600"/>
                      </a:solidFill>
                      <a:latin typeface="Bliss 2 Light" panose="02000506030000020004" pitchFamily="50" charset="0"/>
                    </a:rPr>
                    <a:t>Vert</a:t>
                  </a:r>
                </a:p>
              </p:txBody>
            </p:sp>
            <p:sp>
              <p:nvSpPr>
                <p:cNvPr id="13" name="Flèche : double flèche verticale 12">
                  <a:extLst>
                    <a:ext uri="{FF2B5EF4-FFF2-40B4-BE49-F238E27FC236}">
                      <a16:creationId xmlns:a16="http://schemas.microsoft.com/office/drawing/2014/main" id="{F599DC97-C869-D9D0-0DD8-58D218CBC0D0}"/>
                    </a:ext>
                  </a:extLst>
                </p:cNvPr>
                <p:cNvSpPr/>
                <p:nvPr/>
              </p:nvSpPr>
              <p:spPr>
                <a:xfrm>
                  <a:off x="7567114" y="1784074"/>
                  <a:ext cx="648072" cy="3744401"/>
                </a:xfrm>
                <a:prstGeom prst="upDownArrow">
                  <a:avLst/>
                </a:prstGeom>
                <a:gradFill flip="none" rotWithShape="1">
                  <a:gsLst>
                    <a:gs pos="24000">
                      <a:srgbClr val="FF0000"/>
                    </a:gs>
                    <a:gs pos="50000">
                      <a:srgbClr val="F29FC5"/>
                    </a:gs>
                    <a:gs pos="77000">
                      <a:srgbClr val="92D050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fr-FR" sz="1200">
                    <a:solidFill>
                      <a:prstClr val="white"/>
                    </a:solidFill>
                    <a:latin typeface="Bliss 2 Light" panose="02000506030000020004" pitchFamily="50" charset="0"/>
                  </a:endParaRPr>
                </a:p>
              </p:txBody>
            </p:sp>
          </p:grp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86F460E-B41E-562C-E24D-9861CBC41121}"/>
                </a:ext>
              </a:extLst>
            </p:cNvPr>
            <p:cNvGrpSpPr/>
            <p:nvPr/>
          </p:nvGrpSpPr>
          <p:grpSpPr>
            <a:xfrm>
              <a:off x="6120263" y="5920970"/>
              <a:ext cx="4294822" cy="409231"/>
              <a:chOff x="4679688" y="3559584"/>
              <a:chExt cx="5726428" cy="545641"/>
            </a:xfrm>
          </p:grpSpPr>
          <p:sp>
            <p:nvSpPr>
              <p:cNvPr id="18" name="Espace réservé du contenu 10">
                <a:extLst>
                  <a:ext uri="{FF2B5EF4-FFF2-40B4-BE49-F238E27FC236}">
                    <a16:creationId xmlns:a16="http://schemas.microsoft.com/office/drawing/2014/main" id="{D1EE8B2A-98DF-0A1E-1A9A-886B80E536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9688" y="3592823"/>
                <a:ext cx="2293767" cy="51240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lnSpc>
                    <a:spcPct val="100000"/>
                  </a:lnSpc>
                  <a:spcBef>
                    <a:spcPts val="750"/>
                  </a:spcBef>
                  <a:buClr>
                    <a:srgbClr val="C228B9"/>
                  </a:buClr>
                  <a:buFont typeface="Wingdings" panose="05000000000000000000" pitchFamily="2" charset="2"/>
                  <a:buChar char="ü"/>
                </a:pPr>
                <a:r>
                  <a:rPr lang="fr-FR" sz="1200">
                    <a:solidFill>
                      <a:srgbClr val="5F5F5F"/>
                    </a:solidFill>
                    <a:latin typeface="Bliss 2 Light" panose="02000506030000020004" pitchFamily="50" charset="0"/>
                  </a:rPr>
                  <a:t> b* = Composante</a:t>
                </a: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11B24DE3-D7C1-58FB-B948-37BD5C252208}"/>
                  </a:ext>
                </a:extLst>
              </p:cNvPr>
              <p:cNvGrpSpPr/>
              <p:nvPr/>
            </p:nvGrpSpPr>
            <p:grpSpPr>
              <a:xfrm rot="5400000">
                <a:off x="8438184" y="2027870"/>
                <a:ext cx="436217" cy="3499646"/>
                <a:chOff x="8538676" y="1372204"/>
                <a:chExt cx="436217" cy="3499646"/>
              </a:xfrm>
            </p:grpSpPr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EF978A0F-98B2-CD11-03CB-BC62D48C9D79}"/>
                    </a:ext>
                  </a:extLst>
                </p:cNvPr>
                <p:cNvSpPr txBox="1"/>
                <p:nvPr/>
              </p:nvSpPr>
              <p:spPr>
                <a:xfrm rot="16200000">
                  <a:off x="8392156" y="1552168"/>
                  <a:ext cx="7292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/>
                  <a:r>
                    <a:rPr lang="fr-FR" sz="1200" b="1">
                      <a:solidFill>
                        <a:srgbClr val="FFC000"/>
                      </a:solidFill>
                      <a:latin typeface="Bliss 2 Light" panose="02000506030000020004" pitchFamily="50" charset="0"/>
                    </a:rPr>
                    <a:t>Jaune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0991E83-F487-407D-E833-8144A99A850B}"/>
                    </a:ext>
                  </a:extLst>
                </p:cNvPr>
                <p:cNvSpPr txBox="1"/>
                <p:nvPr/>
              </p:nvSpPr>
              <p:spPr>
                <a:xfrm rot="16200000">
                  <a:off x="8443451" y="4373851"/>
                  <a:ext cx="6266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/>
                  <a:r>
                    <a:rPr lang="fr-FR" sz="1200" b="1">
                      <a:solidFill>
                        <a:srgbClr val="7AB2DC"/>
                      </a:solidFill>
                      <a:latin typeface="Bliss 2 Light" panose="02000506030000020004" pitchFamily="50" charset="0"/>
                    </a:rPr>
                    <a:t>Bleu</a:t>
                  </a:r>
                </a:p>
              </p:txBody>
            </p:sp>
            <p:sp>
              <p:nvSpPr>
                <p:cNvPr id="26" name="Flèche : double flèche verticale 25">
                  <a:extLst>
                    <a:ext uri="{FF2B5EF4-FFF2-40B4-BE49-F238E27FC236}">
                      <a16:creationId xmlns:a16="http://schemas.microsoft.com/office/drawing/2014/main" id="{340E18FC-31F1-66C5-5D58-642BD40B3CF4}"/>
                    </a:ext>
                  </a:extLst>
                </p:cNvPr>
                <p:cNvSpPr/>
                <p:nvPr/>
              </p:nvSpPr>
              <p:spPr>
                <a:xfrm>
                  <a:off x="8538676" y="2135749"/>
                  <a:ext cx="436217" cy="2092357"/>
                </a:xfrm>
                <a:prstGeom prst="upDownArrow">
                  <a:avLst/>
                </a:prstGeom>
                <a:gradFill flip="none" rotWithShape="1">
                  <a:gsLst>
                    <a:gs pos="24000">
                      <a:srgbClr val="FFC000"/>
                    </a:gs>
                    <a:gs pos="50000">
                      <a:srgbClr val="FFFF00"/>
                    </a:gs>
                    <a:gs pos="77000">
                      <a:schemeClr val="accent5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fr-FR" sz="1200">
                    <a:solidFill>
                      <a:prstClr val="white"/>
                    </a:solidFill>
                    <a:latin typeface="Bliss 2 Light" panose="02000506030000020004" pitchFamily="50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348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7" grpId="0" animBg="1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B98372-7298-E3F3-983E-86E12B53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sz="2400" dirty="0">
                <a:solidFill>
                  <a:schemeClr val="tx1"/>
                </a:solidFill>
                <a:latin typeface="Tenorite" panose="00000500000000000000" pitchFamily="2" charset="0"/>
              </a:rPr>
              <a:t>Quelles solutions sont envisageables dans le cadre d’une alternative « rosé »?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38781A-BB36-8BEB-4DE7-AB15C89D6880}"/>
              </a:ext>
            </a:extLst>
          </p:cNvPr>
          <p:cNvGrpSpPr/>
          <p:nvPr/>
        </p:nvGrpSpPr>
        <p:grpSpPr>
          <a:xfrm>
            <a:off x="1529837" y="1288617"/>
            <a:ext cx="4494155" cy="1444748"/>
            <a:chOff x="1529837" y="1380482"/>
            <a:chExt cx="4494155" cy="144474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DA50379-F0AF-6618-4423-A5E99593EFF2}"/>
                </a:ext>
              </a:extLst>
            </p:cNvPr>
            <p:cNvSpPr txBox="1"/>
            <p:nvPr/>
          </p:nvSpPr>
          <p:spPr>
            <a:xfrm>
              <a:off x="1533828" y="1380482"/>
              <a:ext cx="4490164" cy="68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400"/>
                </a:lnSpc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lang="fr-FR" sz="1600" dirty="0">
                  <a:solidFill>
                    <a:schemeClr val="accent2"/>
                  </a:solidFill>
                  <a:latin typeface="Tenorite" panose="00000500000000000000" pitchFamily="2" charset="0"/>
                </a:rPr>
                <a:t>Pas </a:t>
              </a:r>
              <a:r>
                <a:rPr lang="fr-FR" sz="1600" dirty="0">
                  <a:latin typeface="Tenorite" panose="00000500000000000000" pitchFamily="2" charset="0"/>
                </a:rPr>
                <a:t>de solutions de </a:t>
              </a:r>
              <a:r>
                <a:rPr lang="fr-FR" sz="1600" dirty="0">
                  <a:solidFill>
                    <a:schemeClr val="accent2"/>
                  </a:solidFill>
                  <a:latin typeface="Tenorite" panose="00000500000000000000" pitchFamily="2" charset="0"/>
                </a:rPr>
                <a:t>rupture</a:t>
              </a:r>
              <a:r>
                <a:rPr lang="fr-FR" sz="1600" dirty="0">
                  <a:latin typeface="Tenorite" panose="00000500000000000000" pitchFamily="2" charset="0"/>
                </a:rPr>
                <a:t> envisageable à court ou moyen termes.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F77D825-0F5E-700A-51F3-FE29AD9D134D}"/>
                </a:ext>
              </a:extLst>
            </p:cNvPr>
            <p:cNvSpPr txBox="1"/>
            <p:nvPr/>
          </p:nvSpPr>
          <p:spPr>
            <a:xfrm>
              <a:off x="1529837" y="2143569"/>
              <a:ext cx="4349057" cy="68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400"/>
                </a:lnSpc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lang="fr-FR" sz="1600" dirty="0">
                  <a:latin typeface="Tenorite" panose="00000500000000000000" pitchFamily="2" charset="0"/>
                </a:rPr>
                <a:t>Il</a:t>
              </a:r>
              <a:r>
                <a:rPr lang="fr-FR" sz="1600" dirty="0">
                  <a:solidFill>
                    <a:srgbClr val="C00000"/>
                  </a:solidFill>
                  <a:latin typeface="Tenorite" panose="00000500000000000000" pitchFamily="2" charset="0"/>
                </a:rPr>
                <a:t> </a:t>
              </a:r>
              <a:r>
                <a:rPr lang="fr-FR" sz="1600" dirty="0">
                  <a:latin typeface="Tenorite" panose="00000500000000000000" pitchFamily="2" charset="0"/>
                </a:rPr>
                <a:t>faut développer </a:t>
              </a:r>
              <a:r>
                <a:rPr lang="fr-FR" sz="1600" dirty="0">
                  <a:solidFill>
                    <a:schemeClr val="accent2"/>
                  </a:solidFill>
                  <a:latin typeface="Tenorite" panose="00000500000000000000" pitchFamily="2" charset="0"/>
                </a:rPr>
                <a:t>à partir de l’existant, </a:t>
              </a:r>
              <a:r>
                <a:rPr lang="fr-FR" sz="1600" dirty="0">
                  <a:latin typeface="Tenorite" panose="00000500000000000000" pitchFamily="2" charset="0"/>
                </a:rPr>
                <a:t>en piochant dans les outils autorisés par l’OIV. 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C03FF3F-FEEE-97D9-ADF2-FF9DFCA1CAF9}"/>
              </a:ext>
            </a:extLst>
          </p:cNvPr>
          <p:cNvSpPr txBox="1"/>
          <p:nvPr/>
        </p:nvSpPr>
        <p:spPr>
          <a:xfrm>
            <a:off x="157386" y="3059460"/>
            <a:ext cx="5722991" cy="1912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Tenorite" panose="00000500000000000000" pitchFamily="2" charset="0"/>
              </a:rPr>
              <a:t>Quelques exclus :</a:t>
            </a:r>
          </a:p>
          <a:p>
            <a:pPr marL="742950" lvl="1" indent="-285750" algn="just">
              <a:lnSpc>
                <a:spcPts val="24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Tenorite" panose="00000500000000000000" pitchFamily="2" charset="0"/>
              </a:rPr>
              <a:t>Caséine et Caséinate : utilisés en blancs et rosés, autorisés en bio, mais allergènes.</a:t>
            </a:r>
          </a:p>
          <a:p>
            <a:pPr marL="742950" lvl="1" indent="-285750" algn="just">
              <a:lnSpc>
                <a:spcPts val="24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Tenorite" panose="00000500000000000000" pitchFamily="2" charset="0"/>
              </a:rPr>
              <a:t>PVI-PVP :  présentée par certains confrères comme une alternative. Mais moins efficace, tout aussi issue de la chimie du pétrole et non utilisable en bio.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FBC044-7C98-879D-A334-310797F3268A}"/>
              </a:ext>
            </a:extLst>
          </p:cNvPr>
          <p:cNvSpPr txBox="1"/>
          <p:nvPr/>
        </p:nvSpPr>
        <p:spPr>
          <a:xfrm>
            <a:off x="6156379" y="1268760"/>
            <a:ext cx="5641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Tenorite" panose="00000500000000000000" pitchFamily="2" charset="0"/>
              </a:rPr>
              <a:t>Quel cahier des charges :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9D22F0-0DED-B478-CBC8-7899247D4E5E}"/>
              </a:ext>
            </a:extLst>
          </p:cNvPr>
          <p:cNvSpPr/>
          <p:nvPr/>
        </p:nvSpPr>
        <p:spPr>
          <a:xfrm>
            <a:off x="875420" y="5220019"/>
            <a:ext cx="10441160" cy="718725"/>
          </a:xfrm>
          <a:prstGeom prst="roundRect">
            <a:avLst/>
          </a:prstGeom>
          <a:solidFill>
            <a:srgbClr val="005745">
              <a:alpha val="5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Exercice de formulation fondé sur notre connaissance de la PVPP et des autres adjuvants de collage.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0B9DF7-8C10-EB2D-D454-EB1BE081F1DE}"/>
              </a:ext>
            </a:extLst>
          </p:cNvPr>
          <p:cNvSpPr txBox="1"/>
          <p:nvPr/>
        </p:nvSpPr>
        <p:spPr>
          <a:xfrm>
            <a:off x="6240016" y="2690128"/>
            <a:ext cx="39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E66"/>
                </a:solidFill>
                <a:latin typeface="Tenorite" panose="00000500000000000000" pitchFamily="2" charset="0"/>
              </a:rPr>
              <a:t>Réduction des composés phénoliques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F4B366-3C8D-1EFD-59D4-EA7017670EC0}"/>
              </a:ext>
            </a:extLst>
          </p:cNvPr>
          <p:cNvSpPr txBox="1"/>
          <p:nvPr/>
        </p:nvSpPr>
        <p:spPr>
          <a:xfrm>
            <a:off x="9643105" y="3060814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E66"/>
                </a:solidFill>
                <a:latin typeface="Tenorite" panose="00000500000000000000" pitchFamily="2" charset="0"/>
              </a:rPr>
              <a:t>Gestion de la couleur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63391E1-DB63-7829-D66C-A47E7EF2C192}"/>
              </a:ext>
            </a:extLst>
          </p:cNvPr>
          <p:cNvSpPr txBox="1"/>
          <p:nvPr/>
        </p:nvSpPr>
        <p:spPr>
          <a:xfrm>
            <a:off x="7472397" y="3431501"/>
            <a:ext cx="428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/>
                </a:solidFill>
                <a:latin typeface="Tenorite" panose="00000500000000000000" pitchFamily="2" charset="0"/>
              </a:rPr>
              <a:t>Diminution des nuances rouges et jaunes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EF6ACA-43E6-9146-82B2-ED8895A0F582}"/>
              </a:ext>
            </a:extLst>
          </p:cNvPr>
          <p:cNvSpPr txBox="1"/>
          <p:nvPr/>
        </p:nvSpPr>
        <p:spPr>
          <a:xfrm>
            <a:off x="6784996" y="2342089"/>
            <a:ext cx="501380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b="1" dirty="0">
                <a:solidFill>
                  <a:schemeClr val="accent4"/>
                </a:solidFill>
                <a:latin typeface="Tenorite"/>
              </a:rPr>
              <a:t>Eliminations des composés oxydés et oxydables</a:t>
            </a:r>
            <a:endParaRPr lang="fr-FR" b="1" dirty="0">
              <a:solidFill>
                <a:schemeClr val="accent4"/>
              </a:solidFill>
              <a:latin typeface="Tenorite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05DB23-6B39-DAD9-D309-509EBEB140D6}"/>
              </a:ext>
            </a:extLst>
          </p:cNvPr>
          <p:cNvSpPr txBox="1"/>
          <p:nvPr/>
        </p:nvSpPr>
        <p:spPr>
          <a:xfrm>
            <a:off x="8623963" y="1994050"/>
            <a:ext cx="10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Tenorite" panose="00000500000000000000" pitchFamily="2" charset="0"/>
              </a:rPr>
              <a:t>Affinage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CEDB1E-C1CC-F620-A6AA-497AEDF900D8}"/>
              </a:ext>
            </a:extLst>
          </p:cNvPr>
          <p:cNvSpPr txBox="1"/>
          <p:nvPr/>
        </p:nvSpPr>
        <p:spPr>
          <a:xfrm>
            <a:off x="8388119" y="3779538"/>
            <a:ext cx="288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Tenorite" panose="00000500000000000000" pitchFamily="2" charset="0"/>
              </a:rPr>
              <a:t>Modération de l’amertume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0DD681-4E4F-F967-30B2-80B09674E7FB}"/>
              </a:ext>
            </a:extLst>
          </p:cNvPr>
          <p:cNvSpPr txBox="1"/>
          <p:nvPr/>
        </p:nvSpPr>
        <p:spPr>
          <a:xfrm>
            <a:off x="6943209" y="3060814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Tenorite" panose="00000500000000000000" pitchFamily="2" charset="0"/>
              </a:rPr>
              <a:t>Auxiliaire technologique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98B368-4585-A0F3-E9B8-14291D0F9F63}"/>
              </a:ext>
            </a:extLst>
          </p:cNvPr>
          <p:cNvSpPr txBox="1"/>
          <p:nvPr/>
        </p:nvSpPr>
        <p:spPr>
          <a:xfrm>
            <a:off x="8212225" y="4147634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/>
                </a:solidFill>
                <a:latin typeface="Tenorite" panose="00000500000000000000" pitchFamily="2" charset="0"/>
              </a:rPr>
              <a:t>Utilisable en bio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5260DE-F111-AEA8-17D6-F41E6C798CCA}"/>
              </a:ext>
            </a:extLst>
          </p:cNvPr>
          <p:cNvSpPr txBox="1"/>
          <p:nvPr/>
        </p:nvSpPr>
        <p:spPr>
          <a:xfrm>
            <a:off x="10128448" y="2690128"/>
            <a:ext cx="157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/>
                </a:solidFill>
                <a:latin typeface="Tenorite" panose="00000500000000000000" pitchFamily="2" charset="0"/>
              </a:rPr>
              <a:t>Non allergène</a:t>
            </a:r>
          </a:p>
        </p:txBody>
      </p:sp>
      <p:pic>
        <p:nvPicPr>
          <p:cNvPr id="3" name="Image 2" descr="O Renard pensif">
            <a:extLst>
              <a:ext uri="{FF2B5EF4-FFF2-40B4-BE49-F238E27FC236}">
                <a16:creationId xmlns:a16="http://schemas.microsoft.com/office/drawing/2014/main" id="{43CDCF6A-05E8-3AF4-487C-4806E725D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6" y="129099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5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BC9E53-867B-EE66-CFE7-77BCA067E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7" y="2502364"/>
            <a:ext cx="5712447" cy="402980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48407A1-5680-2830-E6A0-705CF79F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28602"/>
            <a:ext cx="11643732" cy="503255"/>
          </a:xfrm>
        </p:spPr>
        <p:txBody>
          <a:bodyPr anchor="b"/>
          <a:lstStyle/>
          <a:p>
            <a:r>
              <a:rPr lang="fr-FR" sz="2400" dirty="0">
                <a:solidFill>
                  <a:schemeClr val="tx1"/>
                </a:solidFill>
                <a:latin typeface="Tenorite" panose="00000500000000000000" pitchFamily="2" charset="0"/>
              </a:rPr>
              <a:t>Une protéine végétale comme point de départ de ce développement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BA6774E-8C5D-0942-05D5-C4CE212DB054}"/>
              </a:ext>
            </a:extLst>
          </p:cNvPr>
          <p:cNvSpPr txBox="1"/>
          <p:nvPr/>
        </p:nvSpPr>
        <p:spPr>
          <a:xfrm>
            <a:off x="64393" y="2011782"/>
            <a:ext cx="5647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400" u="sng" dirty="0">
                <a:solidFill>
                  <a:schemeClr val="tx1"/>
                </a:solidFill>
                <a:latin typeface="Tenorite" panose="00000500000000000000" pitchFamily="2" charset="0"/>
              </a:rPr>
              <a:t>Exemple :</a:t>
            </a:r>
            <a:r>
              <a:rPr lang="fr-FR" sz="1400" dirty="0">
                <a:solidFill>
                  <a:schemeClr val="tx1"/>
                </a:solidFill>
                <a:latin typeface="Tenorite" panose="00000500000000000000" pitchFamily="2" charset="0"/>
              </a:rPr>
              <a:t> décoloration d’un moût rosé de Merlot </a:t>
            </a:r>
            <a:r>
              <a:rPr lang="fr-FR" sz="1400" dirty="0">
                <a:latin typeface="Tenorite" panose="00000500000000000000" pitchFamily="2" charset="0"/>
              </a:rPr>
              <a:t>(2022)</a:t>
            </a:r>
          </a:p>
          <a:p>
            <a:pPr algn="ctr">
              <a:buClr>
                <a:schemeClr val="accent2"/>
              </a:buClr>
            </a:pPr>
            <a:r>
              <a:rPr lang="fr-FR" sz="1400" dirty="0">
                <a:latin typeface="Tenorite" panose="00000500000000000000" pitchFamily="2" charset="0"/>
              </a:rPr>
              <a:t>C</a:t>
            </a:r>
            <a:r>
              <a:rPr lang="fr-FR" sz="1400" dirty="0">
                <a:solidFill>
                  <a:schemeClr val="tx1"/>
                </a:solidFill>
                <a:latin typeface="Tenorite" panose="00000500000000000000" pitchFamily="2" charset="0"/>
              </a:rPr>
              <a:t>ollage en stabulation 2 jours à 4°C</a:t>
            </a:r>
            <a:r>
              <a:rPr lang="fr-FR" sz="1400" dirty="0">
                <a:latin typeface="Tenorite" panose="00000500000000000000" pitchFamily="2" charset="0"/>
              </a:rPr>
              <a:t>.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BEB7E47-A7C9-C57B-80D2-4D1049AE01D1}"/>
              </a:ext>
            </a:extLst>
          </p:cNvPr>
          <p:cNvSpPr/>
          <p:nvPr/>
        </p:nvSpPr>
        <p:spPr>
          <a:xfrm rot="803858">
            <a:off x="1538975" y="4792461"/>
            <a:ext cx="360040" cy="840952"/>
          </a:xfrm>
          <a:prstGeom prst="ellipse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FAF3903-00BB-0142-C9D1-EF5A80913556}"/>
              </a:ext>
            </a:extLst>
          </p:cNvPr>
          <p:cNvSpPr/>
          <p:nvPr/>
        </p:nvSpPr>
        <p:spPr>
          <a:xfrm>
            <a:off x="6978758" y="1027865"/>
            <a:ext cx="936104" cy="1310613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34491C-6A49-69F9-54AE-59F0F1142DE2}"/>
              </a:ext>
            </a:extLst>
          </p:cNvPr>
          <p:cNvSpPr/>
          <p:nvPr/>
        </p:nvSpPr>
        <p:spPr>
          <a:xfrm>
            <a:off x="7041435" y="3930416"/>
            <a:ext cx="936104" cy="1546852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E7F8A8-5E49-9CF6-F567-188AB7BA6BDD}"/>
              </a:ext>
            </a:extLst>
          </p:cNvPr>
          <p:cNvSpPr txBox="1"/>
          <p:nvPr/>
        </p:nvSpPr>
        <p:spPr>
          <a:xfrm>
            <a:off x="64839" y="672319"/>
            <a:ext cx="5825245" cy="1242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/>
                </a:solidFill>
                <a:latin typeface="Tenorite" panose="00000500000000000000" pitchFamily="2" charset="0"/>
              </a:rPr>
              <a:t>Identification d’</a:t>
            </a:r>
            <a:r>
              <a:rPr lang="fr-FR" sz="1400" dirty="0">
                <a:latin typeface="Tenorite" panose="00000500000000000000" pitchFamily="2" charset="0"/>
              </a:rPr>
              <a:t>une</a:t>
            </a:r>
            <a:r>
              <a:rPr lang="fr-FR" sz="1400" dirty="0">
                <a:solidFill>
                  <a:srgbClr val="C00000"/>
                </a:solidFill>
                <a:latin typeface="Tenorite" panose="00000500000000000000" pitchFamily="2" charset="0"/>
              </a:rPr>
              <a:t>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protéine de pomme de terre </a:t>
            </a:r>
            <a:r>
              <a:rPr lang="fr-FR" sz="1400" dirty="0">
                <a:solidFill>
                  <a:schemeClr val="tx1"/>
                </a:solidFill>
                <a:latin typeface="Tenorite" panose="00000500000000000000" pitchFamily="2" charset="0"/>
              </a:rPr>
              <a:t>présentant :</a:t>
            </a:r>
          </a:p>
          <a:p>
            <a:pPr marL="742950" lvl="1" indent="-285750">
              <a:lnSpc>
                <a:spcPts val="2300"/>
              </a:lnSpc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Tenorite" panose="00000500000000000000" pitchFamily="2" charset="0"/>
              </a:rPr>
              <a:t>Une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forte capacité de décoloration</a:t>
            </a:r>
            <a:r>
              <a:rPr lang="fr-FR" sz="1400" dirty="0">
                <a:latin typeface="Tenorite" panose="00000500000000000000" pitchFamily="2" charset="0"/>
              </a:rPr>
              <a:t>.</a:t>
            </a:r>
          </a:p>
          <a:p>
            <a:pPr marL="742950" lvl="1" indent="-285750">
              <a:lnSpc>
                <a:spcPts val="2300"/>
              </a:lnSpc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Tenorite" panose="00000500000000000000" pitchFamily="2" charset="0"/>
              </a:rPr>
              <a:t>Une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grande capacité à éliminer </a:t>
            </a:r>
            <a:r>
              <a:rPr lang="fr-FR" sz="1400" dirty="0">
                <a:latin typeface="Tenorite" panose="00000500000000000000" pitchFamily="2" charset="0"/>
              </a:rPr>
              <a:t>les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composés phénoliques</a:t>
            </a:r>
            <a:r>
              <a:rPr lang="fr-FR" sz="1400" dirty="0">
                <a:latin typeface="Tenorite" panose="00000500000000000000" pitchFamily="2" charset="0"/>
              </a:rPr>
              <a:t>.</a:t>
            </a:r>
          </a:p>
          <a:p>
            <a:pPr marL="742950" lvl="1" indent="-285750">
              <a:lnSpc>
                <a:spcPts val="2300"/>
              </a:lnSpc>
              <a:buClr>
                <a:srgbClr val="007E6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Tenorite" panose="00000500000000000000" pitchFamily="2" charset="0"/>
              </a:rPr>
              <a:t>Une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contribution</a:t>
            </a:r>
            <a:r>
              <a:rPr lang="fr-FR" sz="1400" dirty="0">
                <a:latin typeface="Tenorite" panose="00000500000000000000" pitchFamily="2" charset="0"/>
              </a:rPr>
              <a:t> importante sur la </a:t>
            </a:r>
            <a:r>
              <a:rPr lang="fr-FR" sz="1400" dirty="0">
                <a:solidFill>
                  <a:schemeClr val="accent2"/>
                </a:solidFill>
                <a:latin typeface="Tenorite" panose="00000500000000000000" pitchFamily="2" charset="0"/>
              </a:rPr>
              <a:t>brillance</a:t>
            </a:r>
            <a:r>
              <a:rPr lang="fr-FR" sz="1400" dirty="0">
                <a:latin typeface="Tenorite" panose="00000500000000000000" pitchFamily="2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6FBACC-68F5-C9FF-E4F6-82138E41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928" y="509931"/>
            <a:ext cx="6273328" cy="30970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F9ADE-7552-3063-59C8-1A60BD4D6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084" y="3765524"/>
            <a:ext cx="627332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6" grpId="0" animBg="1"/>
      <p:bldP spid="17" grpId="0" animBg="1"/>
      <p:bldP spid="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8511A8B-064A-644C-AED8-9E72BE6E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6696"/>
            <a:ext cx="7128792" cy="503254"/>
          </a:xfrm>
        </p:spPr>
        <p:txBody>
          <a:bodyPr anchor="b"/>
          <a:lstStyle/>
          <a:p>
            <a:r>
              <a:rPr lang="fr-FR" sz="2400" dirty="0">
                <a:solidFill>
                  <a:schemeClr val="tx1"/>
                </a:solidFill>
                <a:latin typeface="Tenorite" panose="00000500000000000000" pitchFamily="2" charset="0"/>
              </a:rPr>
              <a:t>Un charbon décolorant pour renforcer son efficacité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9479D1-70BD-0E73-3D12-858A22CBE22B}"/>
              </a:ext>
            </a:extLst>
          </p:cNvPr>
          <p:cNvSpPr txBox="1"/>
          <p:nvPr/>
        </p:nvSpPr>
        <p:spPr>
          <a:xfrm>
            <a:off x="356924" y="1257223"/>
            <a:ext cx="56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Sélection du </a:t>
            </a:r>
            <a:r>
              <a:rPr lang="fr-FR" dirty="0">
                <a:solidFill>
                  <a:srgbClr val="007E66"/>
                </a:solidFill>
                <a:latin typeface="+mj-lt"/>
              </a:rPr>
              <a:t>meilleur charbon </a:t>
            </a:r>
            <a:r>
              <a:rPr lang="fr-FR" dirty="0">
                <a:latin typeface="+mj-lt"/>
              </a:rPr>
              <a:t>de notre portfolio.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BAC5E8-3548-FCF3-6B91-EF30666B02A2}"/>
              </a:ext>
            </a:extLst>
          </p:cNvPr>
          <p:cNvSpPr txBox="1"/>
          <p:nvPr/>
        </p:nvSpPr>
        <p:spPr>
          <a:xfrm>
            <a:off x="356924" y="622429"/>
            <a:ext cx="566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La très grande </a:t>
            </a:r>
            <a:r>
              <a:rPr lang="fr-FR" dirty="0">
                <a:solidFill>
                  <a:srgbClr val="007E66"/>
                </a:solidFill>
                <a:latin typeface="+mj-lt"/>
              </a:rPr>
              <a:t>aptitude à la décoloration </a:t>
            </a:r>
            <a:r>
              <a:rPr lang="fr-FR" dirty="0">
                <a:latin typeface="+mj-lt"/>
              </a:rPr>
              <a:t>des charbons actifs est </a:t>
            </a:r>
            <a:r>
              <a:rPr lang="fr-FR" dirty="0">
                <a:solidFill>
                  <a:srgbClr val="007E66"/>
                </a:solidFill>
                <a:latin typeface="+mj-lt"/>
              </a:rPr>
              <a:t>incontestable.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64E01A6-ABD4-FA04-8426-B424DBCA51DE}"/>
              </a:ext>
            </a:extLst>
          </p:cNvPr>
          <p:cNvSpPr/>
          <p:nvPr/>
        </p:nvSpPr>
        <p:spPr>
          <a:xfrm>
            <a:off x="3503712" y="3717032"/>
            <a:ext cx="1224136" cy="1281924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457805B7-F6ED-6378-BCC0-695280F8FE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B0EA462-DDFB-3330-A565-05E097EC2BF0}"/>
              </a:ext>
            </a:extLst>
          </p:cNvPr>
          <p:cNvGrpSpPr/>
          <p:nvPr/>
        </p:nvGrpSpPr>
        <p:grpSpPr>
          <a:xfrm>
            <a:off x="119336" y="5337280"/>
            <a:ext cx="5832648" cy="1224000"/>
            <a:chOff x="1415480" y="5337280"/>
            <a:chExt cx="5720858" cy="122400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0730F0B-D46B-E2B0-263D-B36D6F793D6D}"/>
                </a:ext>
              </a:extLst>
            </p:cNvPr>
            <p:cNvSpPr txBox="1"/>
            <p:nvPr/>
          </p:nvSpPr>
          <p:spPr>
            <a:xfrm>
              <a:off x="2626135" y="5656893"/>
              <a:ext cx="4510203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0066"/>
                </a:buClr>
              </a:pPr>
              <a:r>
                <a:rPr lang="fr-FR" sz="1600" b="1" dirty="0">
                  <a:solidFill>
                    <a:srgbClr val="007E66"/>
                  </a:solidFill>
                  <a:latin typeface="+mj-lt"/>
                </a:rPr>
                <a:t>A utiliser avec parcimonie pour ne pas dépouiller gustativement et </a:t>
              </a:r>
              <a:r>
                <a:rPr lang="fr-FR" sz="1600" b="1" dirty="0" err="1">
                  <a:solidFill>
                    <a:srgbClr val="007E66"/>
                  </a:solidFill>
                  <a:latin typeface="+mj-lt"/>
                </a:rPr>
                <a:t>aromatiquement</a:t>
              </a:r>
              <a:r>
                <a:rPr lang="fr-FR" sz="1600" b="1" dirty="0">
                  <a:solidFill>
                    <a:srgbClr val="007E66"/>
                  </a:solidFill>
                  <a:latin typeface="+mj-lt"/>
                </a:rPr>
                <a:t> le vin.</a:t>
              </a:r>
              <a:endParaRPr lang="fr-FR" sz="2000" b="1" dirty="0">
                <a:solidFill>
                  <a:srgbClr val="007E66"/>
                </a:solidFill>
                <a:latin typeface="+mj-lt"/>
              </a:endParaRPr>
            </a:p>
          </p:txBody>
        </p:sp>
        <p:pic>
          <p:nvPicPr>
            <p:cNvPr id="3" name="Image 2" descr="O Fox - Non">
              <a:extLst>
                <a:ext uri="{FF2B5EF4-FFF2-40B4-BE49-F238E27FC236}">
                  <a16:creationId xmlns:a16="http://schemas.microsoft.com/office/drawing/2014/main" id="{3144945B-BD87-8485-B011-DDED062C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480" y="5337280"/>
              <a:ext cx="1224000" cy="1224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B806C1A-3DEA-2CFB-9EC8-992095D46AD7}"/>
              </a:ext>
            </a:extLst>
          </p:cNvPr>
          <p:cNvSpPr txBox="1">
            <a:spLocks/>
          </p:cNvSpPr>
          <p:nvPr/>
        </p:nvSpPr>
        <p:spPr>
          <a:xfrm>
            <a:off x="7010003" y="26695"/>
            <a:ext cx="4990653" cy="5032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rgbClr val="292929"/>
                </a:solidFill>
                <a:latin typeface="Bliss 2 Light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chemeClr val="tx1"/>
                </a:solidFill>
                <a:latin typeface="Tenorite" panose="00000500000000000000" pitchFamily="2" charset="0"/>
              </a:rPr>
              <a:t>et, un soupçon de bentonite sodique </a:t>
            </a:r>
          </a:p>
        </p:txBody>
      </p:sp>
      <p:graphicFrame>
        <p:nvGraphicFramePr>
          <p:cNvPr id="22" name="Object 388">
            <a:extLst>
              <a:ext uri="{FF2B5EF4-FFF2-40B4-BE49-F238E27FC236}">
                <a16:creationId xmlns:a16="http://schemas.microsoft.com/office/drawing/2014/main" id="{33E49544-AB8D-B7EA-D686-ADF0ED953A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2172" y="1614306"/>
          <a:ext cx="4704903" cy="284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924254" imgH="3000562" progId="Excel.Sheet.8">
                  <p:embed/>
                </p:oleObj>
              </mc:Choice>
              <mc:Fallback>
                <p:oleObj name="Worksheet" r:id="rId3" imgW="4924254" imgH="3000562" progId="Excel.Sheet.8">
                  <p:embed/>
                  <p:pic>
                    <p:nvPicPr>
                      <p:cNvPr id="22" name="Object 388">
                        <a:extLst>
                          <a:ext uri="{FF2B5EF4-FFF2-40B4-BE49-F238E27FC236}">
                            <a16:creationId xmlns:a16="http://schemas.microsoft.com/office/drawing/2014/main" id="{33E49544-AB8D-B7EA-D686-ADF0ED953A9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2172" y="1614306"/>
                        <a:ext cx="4704903" cy="284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9AFDEEE8-B22D-EB12-E6AE-54505A1311D8}"/>
              </a:ext>
            </a:extLst>
          </p:cNvPr>
          <p:cNvSpPr/>
          <p:nvPr/>
        </p:nvSpPr>
        <p:spPr>
          <a:xfrm>
            <a:off x="8546368" y="1885342"/>
            <a:ext cx="1068499" cy="2191730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4BA2F4-EB77-2779-9B8D-016B2ABDD0D7}"/>
              </a:ext>
            </a:extLst>
          </p:cNvPr>
          <p:cNvSpPr txBox="1"/>
          <p:nvPr/>
        </p:nvSpPr>
        <p:spPr>
          <a:xfrm>
            <a:off x="6102558" y="1081493"/>
            <a:ext cx="604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u="sng" dirty="0">
                <a:solidFill>
                  <a:schemeClr val="tx1"/>
                </a:solidFill>
                <a:latin typeface="+mj-lt"/>
              </a:rPr>
              <a:t>Exemple :</a:t>
            </a:r>
            <a:r>
              <a:rPr lang="fr-FR" sz="1600" dirty="0">
                <a:solidFill>
                  <a:schemeClr val="tx1"/>
                </a:solidFill>
                <a:latin typeface="+mj-lt"/>
              </a:rPr>
              <a:t> Impact de différentes bentonites sur la couleur d’un vin rosé</a:t>
            </a:r>
            <a:r>
              <a:rPr lang="fr-FR" sz="1600" dirty="0">
                <a:latin typeface="+mj-lt"/>
              </a:rPr>
              <a:t>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7D803C6-F35F-0442-7F14-FEAAB2223010}"/>
              </a:ext>
            </a:extLst>
          </p:cNvPr>
          <p:cNvSpPr txBox="1"/>
          <p:nvPr/>
        </p:nvSpPr>
        <p:spPr>
          <a:xfrm>
            <a:off x="6719689" y="4221088"/>
            <a:ext cx="4824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fr-FR" sz="1600" b="1" dirty="0">
                <a:solidFill>
                  <a:srgbClr val="007E66"/>
                </a:solidFill>
                <a:latin typeface="+mj-lt"/>
              </a:rPr>
              <a:t>MICROCOL</a:t>
            </a:r>
            <a:r>
              <a:rPr lang="fr-FR" sz="1600" b="1" baseline="30000" dirty="0">
                <a:solidFill>
                  <a:srgbClr val="007E66"/>
                </a:solidFill>
                <a:latin typeface="+mj-lt"/>
              </a:rPr>
              <a:t>®</a:t>
            </a:r>
            <a:r>
              <a:rPr lang="fr-FR" sz="1600" b="1" dirty="0">
                <a:solidFill>
                  <a:srgbClr val="007E66"/>
                </a:solidFill>
                <a:latin typeface="+mj-lt"/>
              </a:rPr>
              <a:t> ALPHA est notre meilleure bentonite sodique pour capter des anthocyanes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F051E2C-3F19-E743-5072-9F717F7AECDC}"/>
              </a:ext>
            </a:extLst>
          </p:cNvPr>
          <p:cNvSpPr txBox="1"/>
          <p:nvPr/>
        </p:nvSpPr>
        <p:spPr>
          <a:xfrm>
            <a:off x="6096000" y="54868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+mj-lt"/>
              </a:rPr>
              <a:t>L’aptitude de la bentonite sodique à capter des anthocyanes est connue.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FDE63A2-EEAD-9DB3-F683-7473D9486CC2}"/>
              </a:ext>
            </a:extLst>
          </p:cNvPr>
          <p:cNvGrpSpPr/>
          <p:nvPr/>
        </p:nvGrpSpPr>
        <p:grpSpPr>
          <a:xfrm>
            <a:off x="6168008" y="4941168"/>
            <a:ext cx="6048672" cy="1656184"/>
            <a:chOff x="6168008" y="4941168"/>
            <a:chExt cx="6048672" cy="1656184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479377D-EEAD-2B95-A643-3AF3DEC56F84}"/>
                </a:ext>
              </a:extLst>
            </p:cNvPr>
            <p:cNvSpPr txBox="1"/>
            <p:nvPr/>
          </p:nvSpPr>
          <p:spPr>
            <a:xfrm>
              <a:off x="6168008" y="4941168"/>
              <a:ext cx="604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lang="fr-FR" sz="1600" dirty="0">
                  <a:latin typeface="+mj-lt"/>
                </a:rPr>
                <a:t>D’autres arguments à sa sélection :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3A66DED-4023-BD4A-8AC3-494EFB816176}"/>
                </a:ext>
              </a:extLst>
            </p:cNvPr>
            <p:cNvSpPr txBox="1"/>
            <p:nvPr/>
          </p:nvSpPr>
          <p:spPr>
            <a:xfrm>
              <a:off x="6590531" y="5273913"/>
              <a:ext cx="54101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fr-FR" altLang="en-US" sz="1600" dirty="0">
                  <a:latin typeface="+mj-lt"/>
                </a:rPr>
                <a:t>aptitude à la clarification,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fr-FR" altLang="en-US" sz="1600" dirty="0">
                  <a:latin typeface="+mj-lt"/>
                </a:rPr>
                <a:t>préservation des composés aromatiques,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fr-FR" sz="1600" dirty="0">
                  <a:latin typeface="+mj-lt"/>
                </a:rPr>
                <a:t>apporte de la brillance,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fr-FR" altLang="en-US" sz="1600" dirty="0">
                  <a:latin typeface="+mj-lt"/>
                </a:rPr>
                <a:t>contribue à la stabilisation protéique précoce des vins rosés (Itinéraires process, …).</a:t>
              </a:r>
              <a:endParaRPr lang="fr-FR" sz="1600" dirty="0">
                <a:latin typeface="+mj-lt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7283E23-9AD8-96C4-640F-B9DA70820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5" y="1657461"/>
            <a:ext cx="5834378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2" grpId="0"/>
      <p:bldP spid="23" grpId="0" animBg="1"/>
      <p:bldP spid="24" grpId="0"/>
      <p:bldP spid="2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8511A8B-064A-644C-AED8-9E72BE6E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44624"/>
            <a:ext cx="7035220" cy="485325"/>
          </a:xfrm>
        </p:spPr>
        <p:txBody>
          <a:bodyPr anchor="b"/>
          <a:lstStyle/>
          <a:p>
            <a:r>
              <a:rPr lang="fr-FR" sz="2400" dirty="0">
                <a:solidFill>
                  <a:schemeClr val="tx1"/>
                </a:solidFill>
                <a:latin typeface="Tenorite" panose="00000500000000000000" pitchFamily="2" charset="0"/>
              </a:rPr>
              <a:t>Et une bonne dose de </a:t>
            </a:r>
            <a:r>
              <a:rPr lang="fr-FR" sz="2400" dirty="0">
                <a:solidFill>
                  <a:schemeClr val="tx1"/>
                </a:solidFill>
                <a:latin typeface="+mj-lt"/>
              </a:rPr>
              <a:t>levure inactivée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BAC5E8-3548-FCF3-6B91-EF30666B02A2}"/>
              </a:ext>
            </a:extLst>
          </p:cNvPr>
          <p:cNvSpPr txBox="1"/>
          <p:nvPr/>
        </p:nvSpPr>
        <p:spPr>
          <a:xfrm>
            <a:off x="47328" y="595182"/>
            <a:ext cx="1099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+mj-lt"/>
              </a:rPr>
              <a:t>Les levures inactivées sont également des agents de collage qui contribuent à la gestion de la couleur des vins.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454F1E-8CB8-9682-F0C6-5F2A5CD805B2}"/>
              </a:ext>
            </a:extLst>
          </p:cNvPr>
          <p:cNvSpPr txBox="1"/>
          <p:nvPr/>
        </p:nvSpPr>
        <p:spPr>
          <a:xfrm>
            <a:off x="53886" y="980728"/>
            <a:ext cx="5970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 u="sng" dirty="0">
                <a:solidFill>
                  <a:schemeClr val="tx1"/>
                </a:solidFill>
                <a:latin typeface="+mj-lt"/>
              </a:rPr>
              <a:t>Exemple :</a:t>
            </a:r>
            <a:r>
              <a:rPr lang="fr-FR" sz="1600" dirty="0">
                <a:solidFill>
                  <a:schemeClr val="tx1"/>
                </a:solidFill>
                <a:latin typeface="+mj-lt"/>
              </a:rPr>
              <a:t> Essai de collage sur un vin rosé oxydé. </a:t>
            </a:r>
            <a:r>
              <a:rPr lang="fr-FR" sz="1600" dirty="0">
                <a:latin typeface="+mj-lt"/>
              </a:rPr>
              <a:t>C</a:t>
            </a:r>
            <a:r>
              <a:rPr lang="fr-FR" sz="1600" dirty="0">
                <a:solidFill>
                  <a:schemeClr val="tx1"/>
                </a:solidFill>
                <a:latin typeface="+mj-lt"/>
              </a:rPr>
              <a:t>ollage sur vin 48h à 12°C</a:t>
            </a:r>
            <a:r>
              <a:rPr lang="fr-FR" sz="1600" dirty="0">
                <a:latin typeface="+mj-lt"/>
              </a:rPr>
              <a:t>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59EDA9-C842-21F5-2335-2D80335C1CA8}"/>
              </a:ext>
            </a:extLst>
          </p:cNvPr>
          <p:cNvSpPr txBox="1"/>
          <p:nvPr/>
        </p:nvSpPr>
        <p:spPr>
          <a:xfrm>
            <a:off x="6291520" y="3714863"/>
            <a:ext cx="5757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+mj-lt"/>
              </a:rPr>
              <a:t>Contenus cellulaires variables selon leurs origines et leurs process de fabrication.</a:t>
            </a:r>
          </a:p>
          <a:p>
            <a:pPr marL="648000" lvl="1">
              <a:buClr>
                <a:srgbClr val="007E66"/>
              </a:buClr>
            </a:pPr>
            <a:r>
              <a:rPr lang="fr-FR" sz="1600" dirty="0">
                <a:latin typeface="+mj-lt"/>
                <a:sym typeface="Wingdings" panose="05000000000000000000" pitchFamily="2" charset="2"/>
              </a:rPr>
              <a:t> Possibilité d’enrichir le vin par différents composés d’intérêts </a:t>
            </a:r>
            <a:r>
              <a:rPr lang="fr-FR" sz="1600" dirty="0">
                <a:latin typeface="+mj-lt"/>
              </a:rPr>
              <a:t>(Peptides sapides, GSH, composés réducteurs, …).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DB6CBF-C86A-684C-DF5A-99F56399507C}"/>
              </a:ext>
            </a:extLst>
          </p:cNvPr>
          <p:cNvSpPr txBox="1"/>
          <p:nvPr/>
        </p:nvSpPr>
        <p:spPr>
          <a:xfrm>
            <a:off x="7089556" y="4890864"/>
            <a:ext cx="413600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fr-FR" sz="1600" b="1" dirty="0">
                <a:solidFill>
                  <a:srgbClr val="007E66"/>
                </a:solidFill>
                <a:latin typeface="+mj-lt"/>
              </a:rPr>
              <a:t>Un bon complément au charbon décolorant et à la bentonite sodique.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89FF3D-4505-9302-4894-FD215130C91E}"/>
              </a:ext>
            </a:extLst>
          </p:cNvPr>
          <p:cNvSpPr txBox="1"/>
          <p:nvPr/>
        </p:nvSpPr>
        <p:spPr>
          <a:xfrm>
            <a:off x="6673284" y="884783"/>
            <a:ext cx="496855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fr-FR" sz="1600" b="1" u="sng" dirty="0">
                <a:solidFill>
                  <a:srgbClr val="007E66"/>
                </a:solidFill>
                <a:latin typeface="+mj-lt"/>
              </a:rPr>
              <a:t>D’autres atouts en faveur de levures inactivées :</a:t>
            </a:r>
            <a:endParaRPr lang="fr-FR" sz="2000" b="1" u="sng" dirty="0">
              <a:solidFill>
                <a:srgbClr val="007E66"/>
              </a:solidFill>
              <a:latin typeface="+mj-lt"/>
            </a:endParaRPr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01688E07-1041-D238-94BD-AB40C3A52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2902402"/>
              </p:ext>
            </p:extLst>
          </p:nvPr>
        </p:nvGraphicFramePr>
        <p:xfrm>
          <a:off x="6495515" y="1263587"/>
          <a:ext cx="4730049" cy="2319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836D4AB9-6073-3FF7-855E-17C7F05A418D}"/>
              </a:ext>
            </a:extLst>
          </p:cNvPr>
          <p:cNvSpPr/>
          <p:nvPr/>
        </p:nvSpPr>
        <p:spPr>
          <a:xfrm>
            <a:off x="966437" y="4988420"/>
            <a:ext cx="2955546" cy="495539"/>
          </a:xfrm>
          <a:custGeom>
            <a:avLst/>
            <a:gdLst>
              <a:gd name="connsiteX0" fmla="*/ 0 w 2955546"/>
              <a:gd name="connsiteY0" fmla="*/ 82591 h 495539"/>
              <a:gd name="connsiteX1" fmla="*/ 82591 w 2955546"/>
              <a:gd name="connsiteY1" fmla="*/ 0 h 495539"/>
              <a:gd name="connsiteX2" fmla="*/ 2872955 w 2955546"/>
              <a:gd name="connsiteY2" fmla="*/ 0 h 495539"/>
              <a:gd name="connsiteX3" fmla="*/ 2955546 w 2955546"/>
              <a:gd name="connsiteY3" fmla="*/ 82591 h 495539"/>
              <a:gd name="connsiteX4" fmla="*/ 2955546 w 2955546"/>
              <a:gd name="connsiteY4" fmla="*/ 412948 h 495539"/>
              <a:gd name="connsiteX5" fmla="*/ 2872955 w 2955546"/>
              <a:gd name="connsiteY5" fmla="*/ 495539 h 495539"/>
              <a:gd name="connsiteX6" fmla="*/ 82591 w 2955546"/>
              <a:gd name="connsiteY6" fmla="*/ 495539 h 495539"/>
              <a:gd name="connsiteX7" fmla="*/ 0 w 2955546"/>
              <a:gd name="connsiteY7" fmla="*/ 412948 h 495539"/>
              <a:gd name="connsiteX8" fmla="*/ 0 w 2955546"/>
              <a:gd name="connsiteY8" fmla="*/ 82591 h 49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5546" h="495539">
                <a:moveTo>
                  <a:pt x="0" y="82591"/>
                </a:moveTo>
                <a:cubicBezTo>
                  <a:pt x="0" y="36977"/>
                  <a:pt x="36977" y="0"/>
                  <a:pt x="82591" y="0"/>
                </a:cubicBezTo>
                <a:lnTo>
                  <a:pt x="2872955" y="0"/>
                </a:lnTo>
                <a:cubicBezTo>
                  <a:pt x="2918569" y="0"/>
                  <a:pt x="2955546" y="36977"/>
                  <a:pt x="2955546" y="82591"/>
                </a:cubicBezTo>
                <a:lnTo>
                  <a:pt x="2955546" y="412948"/>
                </a:lnTo>
                <a:cubicBezTo>
                  <a:pt x="2955546" y="458562"/>
                  <a:pt x="2918569" y="495539"/>
                  <a:pt x="2872955" y="495539"/>
                </a:cubicBezTo>
                <a:lnTo>
                  <a:pt x="82591" y="495539"/>
                </a:lnTo>
                <a:cubicBezTo>
                  <a:pt x="36977" y="495539"/>
                  <a:pt x="0" y="458562"/>
                  <a:pt x="0" y="412948"/>
                </a:cubicBezTo>
                <a:lnTo>
                  <a:pt x="0" y="825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50" tIns="54670" rIns="85150" bIns="546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>
                <a:solidFill>
                  <a:schemeClr val="bg1"/>
                </a:solidFill>
                <a:latin typeface="+mj-lt"/>
              </a:rPr>
              <a:t>En comparaison du pois :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C1CFB52-C9CA-2F37-E6C2-ECC11DBF840E}"/>
              </a:ext>
            </a:extLst>
          </p:cNvPr>
          <p:cNvSpPr/>
          <p:nvPr/>
        </p:nvSpPr>
        <p:spPr>
          <a:xfrm>
            <a:off x="2455399" y="5558292"/>
            <a:ext cx="2704497" cy="396431"/>
          </a:xfrm>
          <a:custGeom>
            <a:avLst/>
            <a:gdLst>
              <a:gd name="connsiteX0" fmla="*/ 66073 w 396431"/>
              <a:gd name="connsiteY0" fmla="*/ 0 h 2647045"/>
              <a:gd name="connsiteX1" fmla="*/ 330358 w 396431"/>
              <a:gd name="connsiteY1" fmla="*/ 0 h 2647045"/>
              <a:gd name="connsiteX2" fmla="*/ 396431 w 396431"/>
              <a:gd name="connsiteY2" fmla="*/ 66073 h 2647045"/>
              <a:gd name="connsiteX3" fmla="*/ 396431 w 396431"/>
              <a:gd name="connsiteY3" fmla="*/ 2647045 h 2647045"/>
              <a:gd name="connsiteX4" fmla="*/ 396431 w 396431"/>
              <a:gd name="connsiteY4" fmla="*/ 2647045 h 2647045"/>
              <a:gd name="connsiteX5" fmla="*/ 0 w 396431"/>
              <a:gd name="connsiteY5" fmla="*/ 2647045 h 2647045"/>
              <a:gd name="connsiteX6" fmla="*/ 0 w 396431"/>
              <a:gd name="connsiteY6" fmla="*/ 2647045 h 2647045"/>
              <a:gd name="connsiteX7" fmla="*/ 0 w 396431"/>
              <a:gd name="connsiteY7" fmla="*/ 66073 h 2647045"/>
              <a:gd name="connsiteX8" fmla="*/ 66073 w 396431"/>
              <a:gd name="connsiteY8" fmla="*/ 0 h 264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431" h="2647045">
                <a:moveTo>
                  <a:pt x="396431" y="441184"/>
                </a:moveTo>
                <a:lnTo>
                  <a:pt x="396431" y="2205861"/>
                </a:lnTo>
                <a:cubicBezTo>
                  <a:pt x="396431" y="2449518"/>
                  <a:pt x="392001" y="2647042"/>
                  <a:pt x="386536" y="2647042"/>
                </a:cubicBezTo>
                <a:lnTo>
                  <a:pt x="0" y="2647042"/>
                </a:lnTo>
                <a:lnTo>
                  <a:pt x="0" y="2647042"/>
                </a:lnTo>
                <a:lnTo>
                  <a:pt x="0" y="3"/>
                </a:lnTo>
                <a:lnTo>
                  <a:pt x="0" y="3"/>
                </a:lnTo>
                <a:lnTo>
                  <a:pt x="386536" y="3"/>
                </a:lnTo>
                <a:cubicBezTo>
                  <a:pt x="392001" y="3"/>
                  <a:pt x="396431" y="197527"/>
                  <a:pt x="396431" y="441184"/>
                </a:cubicBezTo>
                <a:close/>
              </a:path>
            </a:pathLst>
          </a:cu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3177" rIns="267002" bIns="143177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r-FR" sz="1600" kern="1200" dirty="0">
                <a:solidFill>
                  <a:schemeClr val="bg1"/>
                </a:solidFill>
                <a:latin typeface="+mj-lt"/>
              </a:rPr>
              <a:t>Résultats comparables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1E776BB-D409-7BFB-4506-477CE2EF9F42}"/>
              </a:ext>
            </a:extLst>
          </p:cNvPr>
          <p:cNvSpPr/>
          <p:nvPr/>
        </p:nvSpPr>
        <p:spPr>
          <a:xfrm>
            <a:off x="966437" y="5508737"/>
            <a:ext cx="1488962" cy="495539"/>
          </a:xfrm>
          <a:custGeom>
            <a:avLst/>
            <a:gdLst>
              <a:gd name="connsiteX0" fmla="*/ 0 w 1488962"/>
              <a:gd name="connsiteY0" fmla="*/ 82591 h 495539"/>
              <a:gd name="connsiteX1" fmla="*/ 82591 w 1488962"/>
              <a:gd name="connsiteY1" fmla="*/ 0 h 495539"/>
              <a:gd name="connsiteX2" fmla="*/ 1406371 w 1488962"/>
              <a:gd name="connsiteY2" fmla="*/ 0 h 495539"/>
              <a:gd name="connsiteX3" fmla="*/ 1488962 w 1488962"/>
              <a:gd name="connsiteY3" fmla="*/ 82591 h 495539"/>
              <a:gd name="connsiteX4" fmla="*/ 1488962 w 1488962"/>
              <a:gd name="connsiteY4" fmla="*/ 412948 h 495539"/>
              <a:gd name="connsiteX5" fmla="*/ 1406371 w 1488962"/>
              <a:gd name="connsiteY5" fmla="*/ 495539 h 495539"/>
              <a:gd name="connsiteX6" fmla="*/ 82591 w 1488962"/>
              <a:gd name="connsiteY6" fmla="*/ 495539 h 495539"/>
              <a:gd name="connsiteX7" fmla="*/ 0 w 1488962"/>
              <a:gd name="connsiteY7" fmla="*/ 412948 h 495539"/>
              <a:gd name="connsiteX8" fmla="*/ 0 w 1488962"/>
              <a:gd name="connsiteY8" fmla="*/ 82591 h 49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8962" h="495539">
                <a:moveTo>
                  <a:pt x="0" y="82591"/>
                </a:moveTo>
                <a:cubicBezTo>
                  <a:pt x="0" y="36977"/>
                  <a:pt x="36977" y="0"/>
                  <a:pt x="82591" y="0"/>
                </a:cubicBezTo>
                <a:lnTo>
                  <a:pt x="1406371" y="0"/>
                </a:lnTo>
                <a:cubicBezTo>
                  <a:pt x="1451985" y="0"/>
                  <a:pt x="1488962" y="36977"/>
                  <a:pt x="1488962" y="82591"/>
                </a:cubicBezTo>
                <a:lnTo>
                  <a:pt x="1488962" y="412948"/>
                </a:lnTo>
                <a:cubicBezTo>
                  <a:pt x="1488962" y="458562"/>
                  <a:pt x="1451985" y="495539"/>
                  <a:pt x="1406371" y="495539"/>
                </a:cubicBezTo>
                <a:lnTo>
                  <a:pt x="82591" y="495539"/>
                </a:lnTo>
                <a:cubicBezTo>
                  <a:pt x="36977" y="495539"/>
                  <a:pt x="0" y="458562"/>
                  <a:pt x="0" y="412948"/>
                </a:cubicBezTo>
                <a:lnTo>
                  <a:pt x="0" y="825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50" tIns="54670" rIns="85150" bIns="546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>
                <a:solidFill>
                  <a:schemeClr val="bg1"/>
                </a:solidFill>
                <a:latin typeface="+mj-lt"/>
              </a:rPr>
              <a:t>30 g/</a:t>
            </a:r>
            <a:r>
              <a:rPr lang="fr-FR" sz="1600" kern="1200" dirty="0" err="1">
                <a:solidFill>
                  <a:schemeClr val="bg1"/>
                </a:solidFill>
                <a:latin typeface="+mj-lt"/>
              </a:rPr>
              <a:t>hL</a:t>
            </a:r>
            <a:endParaRPr lang="fr-FR" sz="1600" kern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F92783D6-63E2-47A3-3A53-1E0D8EB6FC1E}"/>
              </a:ext>
            </a:extLst>
          </p:cNvPr>
          <p:cNvSpPr/>
          <p:nvPr/>
        </p:nvSpPr>
        <p:spPr>
          <a:xfrm>
            <a:off x="2455399" y="6078608"/>
            <a:ext cx="2704497" cy="396431"/>
          </a:xfrm>
          <a:custGeom>
            <a:avLst/>
            <a:gdLst>
              <a:gd name="connsiteX0" fmla="*/ 66073 w 396431"/>
              <a:gd name="connsiteY0" fmla="*/ 0 h 2647045"/>
              <a:gd name="connsiteX1" fmla="*/ 330358 w 396431"/>
              <a:gd name="connsiteY1" fmla="*/ 0 h 2647045"/>
              <a:gd name="connsiteX2" fmla="*/ 396431 w 396431"/>
              <a:gd name="connsiteY2" fmla="*/ 66073 h 2647045"/>
              <a:gd name="connsiteX3" fmla="*/ 396431 w 396431"/>
              <a:gd name="connsiteY3" fmla="*/ 2647045 h 2647045"/>
              <a:gd name="connsiteX4" fmla="*/ 396431 w 396431"/>
              <a:gd name="connsiteY4" fmla="*/ 2647045 h 2647045"/>
              <a:gd name="connsiteX5" fmla="*/ 0 w 396431"/>
              <a:gd name="connsiteY5" fmla="*/ 2647045 h 2647045"/>
              <a:gd name="connsiteX6" fmla="*/ 0 w 396431"/>
              <a:gd name="connsiteY6" fmla="*/ 2647045 h 2647045"/>
              <a:gd name="connsiteX7" fmla="*/ 0 w 396431"/>
              <a:gd name="connsiteY7" fmla="*/ 66073 h 2647045"/>
              <a:gd name="connsiteX8" fmla="*/ 66073 w 396431"/>
              <a:gd name="connsiteY8" fmla="*/ 0 h 264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431" h="2647045">
                <a:moveTo>
                  <a:pt x="396431" y="441184"/>
                </a:moveTo>
                <a:lnTo>
                  <a:pt x="396431" y="2205861"/>
                </a:lnTo>
                <a:cubicBezTo>
                  <a:pt x="396431" y="2449518"/>
                  <a:pt x="392001" y="2647042"/>
                  <a:pt x="386536" y="2647042"/>
                </a:cubicBezTo>
                <a:lnTo>
                  <a:pt x="0" y="2647042"/>
                </a:lnTo>
                <a:lnTo>
                  <a:pt x="0" y="2647042"/>
                </a:lnTo>
                <a:lnTo>
                  <a:pt x="0" y="3"/>
                </a:lnTo>
                <a:lnTo>
                  <a:pt x="0" y="3"/>
                </a:lnTo>
                <a:lnTo>
                  <a:pt x="386536" y="3"/>
                </a:lnTo>
                <a:cubicBezTo>
                  <a:pt x="392001" y="3"/>
                  <a:pt x="396431" y="197527"/>
                  <a:pt x="396431" y="441184"/>
                </a:cubicBezTo>
                <a:close/>
              </a:path>
            </a:pathLst>
          </a:custGeom>
          <a:solidFill>
            <a:srgbClr val="005745">
              <a:alpha val="50196"/>
            </a:srgbClr>
          </a:solidFill>
          <a:ln>
            <a:noFill/>
          </a:ln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43177" rIns="267002" bIns="143177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r-FR" sz="1600" kern="1200" dirty="0">
                <a:solidFill>
                  <a:schemeClr val="bg1"/>
                </a:solidFill>
                <a:latin typeface="+mj-lt"/>
              </a:rPr>
              <a:t>Meilleurs résultats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0710CBD-08E4-39A8-AB68-3AE004691084}"/>
              </a:ext>
            </a:extLst>
          </p:cNvPr>
          <p:cNvSpPr/>
          <p:nvPr/>
        </p:nvSpPr>
        <p:spPr>
          <a:xfrm>
            <a:off x="966437" y="6015048"/>
            <a:ext cx="1488962" cy="495539"/>
          </a:xfrm>
          <a:custGeom>
            <a:avLst/>
            <a:gdLst>
              <a:gd name="connsiteX0" fmla="*/ 0 w 1488962"/>
              <a:gd name="connsiteY0" fmla="*/ 82591 h 495539"/>
              <a:gd name="connsiteX1" fmla="*/ 82591 w 1488962"/>
              <a:gd name="connsiteY1" fmla="*/ 0 h 495539"/>
              <a:gd name="connsiteX2" fmla="*/ 1406371 w 1488962"/>
              <a:gd name="connsiteY2" fmla="*/ 0 h 495539"/>
              <a:gd name="connsiteX3" fmla="*/ 1488962 w 1488962"/>
              <a:gd name="connsiteY3" fmla="*/ 82591 h 495539"/>
              <a:gd name="connsiteX4" fmla="*/ 1488962 w 1488962"/>
              <a:gd name="connsiteY4" fmla="*/ 412948 h 495539"/>
              <a:gd name="connsiteX5" fmla="*/ 1406371 w 1488962"/>
              <a:gd name="connsiteY5" fmla="*/ 495539 h 495539"/>
              <a:gd name="connsiteX6" fmla="*/ 82591 w 1488962"/>
              <a:gd name="connsiteY6" fmla="*/ 495539 h 495539"/>
              <a:gd name="connsiteX7" fmla="*/ 0 w 1488962"/>
              <a:gd name="connsiteY7" fmla="*/ 412948 h 495539"/>
              <a:gd name="connsiteX8" fmla="*/ 0 w 1488962"/>
              <a:gd name="connsiteY8" fmla="*/ 82591 h 49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8962" h="495539">
                <a:moveTo>
                  <a:pt x="0" y="82591"/>
                </a:moveTo>
                <a:cubicBezTo>
                  <a:pt x="0" y="36977"/>
                  <a:pt x="36977" y="0"/>
                  <a:pt x="82591" y="0"/>
                </a:cubicBezTo>
                <a:lnTo>
                  <a:pt x="1406371" y="0"/>
                </a:lnTo>
                <a:cubicBezTo>
                  <a:pt x="1451985" y="0"/>
                  <a:pt x="1488962" y="36977"/>
                  <a:pt x="1488962" y="82591"/>
                </a:cubicBezTo>
                <a:lnTo>
                  <a:pt x="1488962" y="412948"/>
                </a:lnTo>
                <a:cubicBezTo>
                  <a:pt x="1488962" y="458562"/>
                  <a:pt x="1451985" y="495539"/>
                  <a:pt x="1406371" y="495539"/>
                </a:cubicBezTo>
                <a:lnTo>
                  <a:pt x="82591" y="495539"/>
                </a:lnTo>
                <a:cubicBezTo>
                  <a:pt x="36977" y="495539"/>
                  <a:pt x="0" y="458562"/>
                  <a:pt x="0" y="412948"/>
                </a:cubicBezTo>
                <a:lnTo>
                  <a:pt x="0" y="825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50" tIns="54670" rIns="85150" bIns="546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>
                <a:solidFill>
                  <a:schemeClr val="bg1"/>
                </a:solidFill>
                <a:latin typeface="+mj-lt"/>
              </a:rPr>
              <a:t>50 g/</a:t>
            </a:r>
            <a:r>
              <a:rPr lang="fr-FR" sz="1600" kern="1200" dirty="0" err="1">
                <a:solidFill>
                  <a:schemeClr val="bg1"/>
                </a:solidFill>
                <a:latin typeface="+mj-lt"/>
              </a:rPr>
              <a:t>hL</a:t>
            </a:r>
            <a:endParaRPr lang="fr-FR" sz="1600" kern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57984F-B675-EC47-0649-FFA1B7E7D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59" y="1649374"/>
            <a:ext cx="5755123" cy="3286029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35C64DA-5BA1-E49F-92FD-74F05CC51DB1}"/>
              </a:ext>
            </a:extLst>
          </p:cNvPr>
          <p:cNvGrpSpPr/>
          <p:nvPr/>
        </p:nvGrpSpPr>
        <p:grpSpPr>
          <a:xfrm>
            <a:off x="6095572" y="5700520"/>
            <a:ext cx="6138592" cy="858898"/>
            <a:chOff x="6095572" y="5700520"/>
            <a:chExt cx="6138592" cy="858898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C623B07-20EA-FE89-40EC-F6D11F3D926A}"/>
                </a:ext>
              </a:extLst>
            </p:cNvPr>
            <p:cNvSpPr/>
            <p:nvPr/>
          </p:nvSpPr>
          <p:spPr>
            <a:xfrm>
              <a:off x="6095572" y="5700520"/>
              <a:ext cx="6096427" cy="858898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itre 1">
              <a:extLst>
                <a:ext uri="{FF2B5EF4-FFF2-40B4-BE49-F238E27FC236}">
                  <a16:creationId xmlns:a16="http://schemas.microsoft.com/office/drawing/2014/main" id="{2D5DA576-D3FE-8DC8-E42B-162DCC4556DE}"/>
                </a:ext>
              </a:extLst>
            </p:cNvPr>
            <p:cNvSpPr txBox="1">
              <a:spLocks/>
            </p:cNvSpPr>
            <p:nvPr/>
          </p:nvSpPr>
          <p:spPr>
            <a:xfrm>
              <a:off x="6095573" y="5833745"/>
              <a:ext cx="6138591" cy="5847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200" kern="1200">
                  <a:solidFill>
                    <a:srgbClr val="292929"/>
                  </a:solidFill>
                  <a:latin typeface="Bliss 2 Light" panose="02000506030000020004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24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Au final :22 combinaisons testées sur vins rosés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8" grpId="0" animBg="1"/>
      <p:bldGraphic spid="16" grpId="0">
        <p:bldAsOne/>
      </p:bldGraphic>
      <p:bldP spid="5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5C71AE6-9395-E8F3-8992-C91D05AF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4" y="116632"/>
            <a:ext cx="10131564" cy="415502"/>
          </a:xfrm>
        </p:spPr>
        <p:txBody>
          <a:bodyPr anchor="b">
            <a:normAutofit fontScale="90000"/>
          </a:bodyPr>
          <a:lstStyle/>
          <a:p>
            <a:r>
              <a:rPr lang="fr-FR" sz="2400" dirty="0">
                <a:solidFill>
                  <a:schemeClr val="accent6"/>
                </a:solidFill>
                <a:latin typeface="+mn-lt"/>
              </a:rPr>
              <a:t>Conclusion : Une parfaite illustration du concept d’œnologie de précision</a:t>
            </a:r>
            <a:r>
              <a:rPr lang="fr-FR" sz="2400" baseline="30000" dirty="0">
                <a:solidFill>
                  <a:schemeClr val="accent6"/>
                </a:solidFill>
                <a:latin typeface="+mn-lt"/>
              </a:rPr>
              <a:t>®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2F0A3D-AB5D-EEDC-607A-4E8DD8F2A326}"/>
              </a:ext>
            </a:extLst>
          </p:cNvPr>
          <p:cNvSpPr txBox="1"/>
          <p:nvPr/>
        </p:nvSpPr>
        <p:spPr>
          <a:xfrm>
            <a:off x="376343" y="649385"/>
            <a:ext cx="11534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/>
              <a:t>Grâce à une </a:t>
            </a:r>
            <a:r>
              <a:rPr lang="fr-FR" dirty="0">
                <a:solidFill>
                  <a:srgbClr val="007E66"/>
                </a:solidFill>
              </a:rPr>
              <a:t>connaissance fine  </a:t>
            </a:r>
            <a:r>
              <a:rPr lang="fr-FR" dirty="0"/>
              <a:t>de la PVPP, nous sommes aujourd’hui </a:t>
            </a:r>
            <a:r>
              <a:rPr lang="fr-FR" dirty="0">
                <a:solidFill>
                  <a:srgbClr val="007E66"/>
                </a:solidFill>
              </a:rPr>
              <a:t>capables de développer des solutions alternatives</a:t>
            </a:r>
            <a:r>
              <a:rPr lang="fr-FR" dirty="0"/>
              <a:t>, reproduisant au mieux les effets de la PVPP.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C1726A-55AC-407D-C5D3-F2BFF7735051}"/>
              </a:ext>
            </a:extLst>
          </p:cNvPr>
          <p:cNvSpPr txBox="1"/>
          <p:nvPr/>
        </p:nvSpPr>
        <p:spPr>
          <a:xfrm>
            <a:off x="376343" y="1899550"/>
            <a:ext cx="6205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7E66"/>
                </a:solidFill>
              </a:rPr>
              <a:t>Applications</a:t>
            </a:r>
            <a:r>
              <a:rPr lang="fr-FR" dirty="0"/>
              <a:t> possibles du travail présenté aujourd’hui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67DA47-FB8C-99C9-53BB-39AAF8C6986C}"/>
              </a:ext>
            </a:extLst>
          </p:cNvPr>
          <p:cNvSpPr txBox="1"/>
          <p:nvPr/>
        </p:nvSpPr>
        <p:spPr>
          <a:xfrm>
            <a:off x="376343" y="5401722"/>
            <a:ext cx="11764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/>
              <a:t>Des travaux similaires menés pour un usage sur les vins blancs et la vinification en rosé quand le charbon n’est pas envisageable.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66AD9C-1156-B99D-4623-81A51795953A}"/>
              </a:ext>
            </a:extLst>
          </p:cNvPr>
          <p:cNvSpPr txBox="1"/>
          <p:nvPr/>
        </p:nvSpPr>
        <p:spPr>
          <a:xfrm>
            <a:off x="376343" y="6165304"/>
            <a:ext cx="11764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/>
              <a:t>Ces sélections ont inspiré le développement d’une nouvelle gamme…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99F1DD3-44EB-EED3-43CA-4EB70BBFD6CC}"/>
              </a:ext>
            </a:extLst>
          </p:cNvPr>
          <p:cNvGraphicFramePr/>
          <p:nvPr/>
        </p:nvGraphicFramePr>
        <p:xfrm>
          <a:off x="1487488" y="2386133"/>
          <a:ext cx="9217024" cy="289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0CCA0779-1D2C-B31B-5F15-209EF73DD3FD}"/>
              </a:ext>
            </a:extLst>
          </p:cNvPr>
          <p:cNvSpPr txBox="1"/>
          <p:nvPr/>
        </p:nvSpPr>
        <p:spPr>
          <a:xfrm>
            <a:off x="376343" y="1412967"/>
            <a:ext cx="11534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E66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7E66"/>
                </a:solidFill>
              </a:rPr>
              <a:t>Sélection ciblée </a:t>
            </a:r>
            <a:r>
              <a:rPr lang="fr-FR" dirty="0"/>
              <a:t>de matières premières, apportant chacune une ou plusieurs </a:t>
            </a:r>
            <a:r>
              <a:rPr lang="fr-FR" dirty="0">
                <a:solidFill>
                  <a:srgbClr val="007E66"/>
                </a:solidFill>
              </a:rPr>
              <a:t>fonctionnalités connues de la PVPP</a:t>
            </a:r>
          </a:p>
        </p:txBody>
      </p:sp>
    </p:spTree>
    <p:extLst>
      <p:ext uri="{BB962C8B-B14F-4D97-AF65-F5344CB8AC3E}">
        <p14:creationId xmlns:p14="http://schemas.microsoft.com/office/powerpoint/2010/main" val="77570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ulle narrative : rectangle 16">
            <a:extLst>
              <a:ext uri="{FF2B5EF4-FFF2-40B4-BE49-F238E27FC236}">
                <a16:creationId xmlns:a16="http://schemas.microsoft.com/office/drawing/2014/main" id="{7A5C6D9F-3EC1-A578-8DE5-BF6B154920A6}"/>
              </a:ext>
            </a:extLst>
          </p:cNvPr>
          <p:cNvSpPr/>
          <p:nvPr/>
        </p:nvSpPr>
        <p:spPr>
          <a:xfrm>
            <a:off x="8492492" y="4431631"/>
            <a:ext cx="3559944" cy="909133"/>
          </a:xfrm>
          <a:prstGeom prst="wedgeRectCallout">
            <a:avLst>
              <a:gd name="adj1" fmla="val -79414"/>
              <a:gd name="adj2" fmla="val 5925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P</a:t>
            </a:r>
            <a:r>
              <a:rPr lang="fr-FR" sz="2000" b="0" i="0" dirty="0">
                <a:solidFill>
                  <a:schemeClr val="bg1"/>
                </a:solidFill>
                <a:effectLst/>
                <a:latin typeface="+mj-lt"/>
              </a:rPr>
              <a:t>roduite localement.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0FE9D130-19D7-A68F-87F7-9A20FEFEE192}"/>
              </a:ext>
            </a:extLst>
          </p:cNvPr>
          <p:cNvGraphicFramePr/>
          <p:nvPr/>
        </p:nvGraphicFramePr>
        <p:xfrm>
          <a:off x="201237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85176077-4C6E-8A4A-C507-D32DDD7E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1" y="116632"/>
            <a:ext cx="6531164" cy="420986"/>
          </a:xfrm>
        </p:spPr>
        <p:txBody>
          <a:bodyPr anchor="b"/>
          <a:lstStyle/>
          <a:p>
            <a:r>
              <a:rPr lang="fr-FR" sz="2400" dirty="0">
                <a:solidFill>
                  <a:schemeClr val="accent6"/>
                </a:solidFill>
                <a:latin typeface="+mj-lt"/>
              </a:rPr>
              <a:t>Une solution en lien avec nos valeurs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5BB40B2-AC67-0708-39BC-2728145A897C}"/>
              </a:ext>
            </a:extLst>
          </p:cNvPr>
          <p:cNvSpPr/>
          <p:nvPr/>
        </p:nvSpPr>
        <p:spPr>
          <a:xfrm>
            <a:off x="122215" y="5301208"/>
            <a:ext cx="4605633" cy="1159498"/>
          </a:xfrm>
          <a:prstGeom prst="roundRect">
            <a:avLst/>
          </a:prstGeom>
          <a:solidFill>
            <a:srgbClr val="005745">
              <a:alpha val="50196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</a:rPr>
              <a:t>Une orientation séduisante pour une alternative à un produit issu de la pétrochimie. </a:t>
            </a:r>
          </a:p>
        </p:txBody>
      </p:sp>
      <p:sp>
        <p:nvSpPr>
          <p:cNvPr id="6" name="Bulle narrative : rectangle 5">
            <a:extLst>
              <a:ext uri="{FF2B5EF4-FFF2-40B4-BE49-F238E27FC236}">
                <a16:creationId xmlns:a16="http://schemas.microsoft.com/office/drawing/2014/main" id="{D160993B-3A6E-EA53-A732-4757C16FEBE5}"/>
              </a:ext>
            </a:extLst>
          </p:cNvPr>
          <p:cNvSpPr/>
          <p:nvPr/>
        </p:nvSpPr>
        <p:spPr>
          <a:xfrm>
            <a:off x="176173" y="688693"/>
            <a:ext cx="3559944" cy="1165293"/>
          </a:xfrm>
          <a:prstGeom prst="wedgeRectCallout">
            <a:avLst>
              <a:gd name="adj1" fmla="val 75602"/>
              <a:gd name="adj2" fmla="val 4412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0" i="0" dirty="0">
                <a:solidFill>
                  <a:schemeClr val="bg1"/>
                </a:solidFill>
                <a:effectLst/>
                <a:latin typeface="+mj-lt"/>
              </a:rPr>
              <a:t>Issue de la valorisation des sous-produits de l’extraction de l’amidon.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Bulle narrative : rectangle 17">
            <a:extLst>
              <a:ext uri="{FF2B5EF4-FFF2-40B4-BE49-F238E27FC236}">
                <a16:creationId xmlns:a16="http://schemas.microsoft.com/office/drawing/2014/main" id="{D15A35BC-DE46-C59A-5DE4-4179990A7102}"/>
              </a:ext>
            </a:extLst>
          </p:cNvPr>
          <p:cNvSpPr/>
          <p:nvPr/>
        </p:nvSpPr>
        <p:spPr>
          <a:xfrm>
            <a:off x="171721" y="2204864"/>
            <a:ext cx="2603612" cy="1165293"/>
          </a:xfrm>
          <a:prstGeom prst="wedgeRectCallout">
            <a:avLst>
              <a:gd name="adj1" fmla="val 76834"/>
              <a:gd name="adj2" fmla="val -268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La bentonite est une argile naturelle</a:t>
            </a:r>
            <a:r>
              <a:rPr lang="fr-FR" sz="2000" b="0" i="0" dirty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Bulle narrative : rectangle 18">
            <a:extLst>
              <a:ext uri="{FF2B5EF4-FFF2-40B4-BE49-F238E27FC236}">
                <a16:creationId xmlns:a16="http://schemas.microsoft.com/office/drawing/2014/main" id="{090CCBFF-DFCF-AF90-8DC1-C943E7A1BCE8}"/>
              </a:ext>
            </a:extLst>
          </p:cNvPr>
          <p:cNvSpPr/>
          <p:nvPr/>
        </p:nvSpPr>
        <p:spPr>
          <a:xfrm>
            <a:off x="8275131" y="174076"/>
            <a:ext cx="3794653" cy="2030788"/>
          </a:xfrm>
          <a:prstGeom prst="wedgeRectCallout">
            <a:avLst>
              <a:gd name="adj1" fmla="val -40312"/>
              <a:gd name="adj2" fmla="val 7665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O</a:t>
            </a:r>
            <a:r>
              <a:rPr lang="fr-FR" sz="2000" b="0" i="0" dirty="0">
                <a:solidFill>
                  <a:schemeClr val="bg1"/>
                </a:solidFill>
                <a:effectLst/>
                <a:latin typeface="+mj-lt"/>
              </a:rPr>
              <a:t>btenu par carbonisation (pyrolyse) de végétaux tels que la coque de noix de coco, le bambou, le chêne, l’hêtre ou le frêne. 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P</a:t>
            </a:r>
            <a:r>
              <a:rPr lang="fr-FR" sz="2000" b="0" i="0" dirty="0">
                <a:solidFill>
                  <a:schemeClr val="bg1"/>
                </a:solidFill>
                <a:effectLst/>
                <a:latin typeface="+mj-lt"/>
              </a:rPr>
              <a:t>eut également être issu de déchets organiques.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 4" descr="Une image contenant clipart, graphique vectoriel&#10;&#10;Description générée automatiquement">
            <a:extLst>
              <a:ext uri="{FF2B5EF4-FFF2-40B4-BE49-F238E27FC236}">
                <a16:creationId xmlns:a16="http://schemas.microsoft.com/office/drawing/2014/main" id="{EE6D4F1F-C087-FDAC-CDDD-C6EDA14E0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16" y="2653284"/>
            <a:ext cx="1496568" cy="15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68acd1-72d9-4c8f-855c-a51787ea8c5d">
      <Terms xmlns="http://schemas.microsoft.com/office/infopath/2007/PartnerControls"/>
    </lcf76f155ced4ddcb4097134ff3c332f>
    <TaxCatchAll xmlns="beda3742-16da-4250-8327-647ee2782f4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B7F1763A794439A53DEFB8BB533AE" ma:contentTypeVersion="15" ma:contentTypeDescription="Crée un document." ma:contentTypeScope="" ma:versionID="2d6cda90dfa324a2dc8071535ee6de9b">
  <xsd:schema xmlns:xsd="http://www.w3.org/2001/XMLSchema" xmlns:xs="http://www.w3.org/2001/XMLSchema" xmlns:p="http://schemas.microsoft.com/office/2006/metadata/properties" xmlns:ns2="d268acd1-72d9-4c8f-855c-a51787ea8c5d" xmlns:ns3="beda3742-16da-4250-8327-647ee2782f4c" targetNamespace="http://schemas.microsoft.com/office/2006/metadata/properties" ma:root="true" ma:fieldsID="a054269f016f3175d78094867bb4e4b7" ns2:_="" ns3:_="">
    <xsd:import namespace="d268acd1-72d9-4c8f-855c-a51787ea8c5d"/>
    <xsd:import namespace="beda3742-16da-4250-8327-647ee2782f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8acd1-72d9-4c8f-855c-a51787ea8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3343e759-ef72-4258-a71f-5a9ca8ceea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a3742-16da-4250-8327-647ee2782f4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2e222f6-0c3a-4d8c-bbef-94d0e0ca9326}" ma:internalName="TaxCatchAll" ma:showField="CatchAllData" ma:web="beda3742-16da-4250-8327-647ee2782f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F4CBD-2DF2-4319-A254-A24BB980D0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9FAB67-FB40-40DE-A037-1E53D24419AE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eda3742-16da-4250-8327-647ee2782f4c"/>
    <ds:schemaRef ds:uri="d268acd1-72d9-4c8f-855c-a51787ea8c5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1DE40C-577A-4DE0-A1F1-026AD5F66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68acd1-72d9-4c8f-855c-a51787ea8c5d"/>
    <ds:schemaRef ds:uri="beda3742-16da-4250-8327-647ee2782f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9766</TotalTime>
  <Words>2280</Words>
  <Application>Microsoft Office PowerPoint</Application>
  <PresentationFormat>Grand écran</PresentationFormat>
  <Paragraphs>330</Paragraphs>
  <Slides>23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Bliss 2 Light</vt:lpstr>
      <vt:lpstr>Calibri</vt:lpstr>
      <vt:lpstr>Calibri Light</vt:lpstr>
      <vt:lpstr>Symbol</vt:lpstr>
      <vt:lpstr>Tenorite</vt:lpstr>
      <vt:lpstr>Wingdings</vt:lpstr>
      <vt:lpstr>Thème Office</vt:lpstr>
      <vt:lpstr>Worksheet</vt:lpstr>
      <vt:lpstr>Présentation PowerPoint</vt:lpstr>
      <vt:lpstr>Présentation PowerPoint</vt:lpstr>
      <vt:lpstr>L’agent de collage de prédilection pour la gestion de la couleur des vins rosés</vt:lpstr>
      <vt:lpstr>Quelles solutions sont envisageables dans le cadre d’une alternative « rosé »?</vt:lpstr>
      <vt:lpstr>Une protéine végétale comme point de départ de ce développement</vt:lpstr>
      <vt:lpstr>Un charbon décolorant pour renforcer son efficacité</vt:lpstr>
      <vt:lpstr>Et une bonne dose de levure inactivée</vt:lpstr>
      <vt:lpstr>Conclusion : Une parfaite illustration du concept d’œnologie de précision®</vt:lpstr>
      <vt:lpstr>Une solution en lien avec nos valeurs</vt:lpstr>
      <vt:lpstr>Présentation PowerPoint</vt:lpstr>
      <vt:lpstr>Présentation PowerPoint</vt:lpstr>
      <vt:lpstr>Diminution systématique de l’ICM et des facteurs a* et b*  OENOFINE® PINK: • Forte capacité de décoloration. • Grande capacité à éliminer les composés phénoliques. • Contribution importante sur la brillance. • Effets synergiques des différentes matières premières.  Adaptation du dosage appliqué?</vt:lpstr>
      <vt:lpstr>Présentation PowerPoint</vt:lpstr>
      <vt:lpstr>PINK | Mise au point en laboratoire</vt:lpstr>
      <vt:lpstr>PINK | Mise au point en laboratoire</vt:lpstr>
      <vt:lpstr>PINK | Validation des acquis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Axelle Pottez</dc:creator>
  <cp:lastModifiedBy>Thomas Bénard</cp:lastModifiedBy>
  <cp:revision>110</cp:revision>
  <dcterms:created xsi:type="dcterms:W3CDTF">2023-02-15T14:06:09Z</dcterms:created>
  <dcterms:modified xsi:type="dcterms:W3CDTF">2023-08-23T10:35:36Z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0x010100EA5B7F1763A794439A53DEFB8BB533AE</vt:lpwstr>
  </property>
  <property fmtid="{D5CDD505-2E9C-101B-9397-08002B2CF9AE}" pid="3" name="MediaServiceImageTags">
    <vt:lpwstr/>
  </property>
</Properties>
</file>